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35" r:id="rId3"/>
    <p:sldId id="336" r:id="rId4"/>
    <p:sldId id="261" r:id="rId5"/>
    <p:sldId id="268" r:id="rId6"/>
    <p:sldId id="269" r:id="rId7"/>
    <p:sldId id="337" r:id="rId8"/>
    <p:sldId id="329" r:id="rId9"/>
    <p:sldId id="332" r:id="rId10"/>
    <p:sldId id="338" r:id="rId11"/>
    <p:sldId id="331" r:id="rId12"/>
    <p:sldId id="287" r:id="rId13"/>
    <p:sldId id="289" r:id="rId14"/>
    <p:sldId id="290" r:id="rId15"/>
    <p:sldId id="344" r:id="rId16"/>
    <p:sldId id="294" r:id="rId17"/>
    <p:sldId id="295" r:id="rId18"/>
    <p:sldId id="297" r:id="rId19"/>
    <p:sldId id="339" r:id="rId20"/>
    <p:sldId id="300" r:id="rId21"/>
    <p:sldId id="302" r:id="rId22"/>
    <p:sldId id="303" r:id="rId23"/>
    <p:sldId id="346" r:id="rId24"/>
    <p:sldId id="333" r:id="rId25"/>
    <p:sldId id="27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99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temkin:Documents:Work%20Related:Experian:Results:2012.05.09%20PrePurchase%20Simula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temkin:Documents:Work%20Related:Experian:Results:2012.05.09%20PrePurchase%20Simul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59504478282707"/>
          <c:y val="7.0738356096908803E-2"/>
          <c:w val="0.73005137003789111"/>
          <c:h val="0.7734892655844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Summary!$B$8</c:f>
              <c:strCache>
                <c:ptCount val="1"/>
                <c:pt idx="0">
                  <c:v>With NW counseling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Summary!$C$7:$E$7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Summary!$C$8:$E$8</c:f>
              <c:numCache>
                <c:formatCode>0.0%</c:formatCode>
                <c:ptCount val="3"/>
                <c:pt idx="0">
                  <c:v>4.6625250479482606E-2</c:v>
                </c:pt>
                <c:pt idx="1">
                  <c:v>3.0648908329281504E-2</c:v>
                </c:pt>
                <c:pt idx="2">
                  <c:v>1.9600520271316396E-2</c:v>
                </c:pt>
              </c:numCache>
            </c:numRef>
          </c:val>
        </c:ser>
        <c:ser>
          <c:idx val="1"/>
          <c:order val="1"/>
          <c:tx>
            <c:strRef>
              <c:f>Summary!$B$9</c:f>
              <c:strCache>
                <c:ptCount val="1"/>
                <c:pt idx="0">
                  <c:v>Without NW counseling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Summary!$C$7:$E$7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Summary!$C$9:$E$9</c:f>
              <c:numCache>
                <c:formatCode>0.0%</c:formatCode>
                <c:ptCount val="3"/>
                <c:pt idx="0">
                  <c:v>6.8726296872423029E-2</c:v>
                </c:pt>
                <c:pt idx="1">
                  <c:v>4.5538667299308236E-2</c:v>
                </c:pt>
                <c:pt idx="2">
                  <c:v>2.9284941801053108E-2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789056"/>
        <c:axId val="514789448"/>
      </c:barChart>
      <c:catAx>
        <c:axId val="514789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 Loan Originated</a:t>
                </a:r>
              </a:p>
            </c:rich>
          </c:tx>
          <c:layout>
            <c:manualLayout>
              <c:xMode val="edge"/>
              <c:yMode val="edge"/>
              <c:x val="0.43668601845084709"/>
              <c:y val="0.89463903486565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4789448"/>
        <c:crosses val="autoZero"/>
        <c:auto val="1"/>
        <c:lblAlgn val="ctr"/>
        <c:lblOffset val="100"/>
        <c:noMultiLvlLbl val="0"/>
      </c:catAx>
      <c:valAx>
        <c:axId val="514789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Share of loans ever 90+ days delinquent 24 months after origination</a:t>
                </a:r>
              </a:p>
            </c:rich>
          </c:tx>
          <c:layout>
            <c:manualLayout>
              <c:xMode val="edge"/>
              <c:yMode val="edge"/>
              <c:x val="2.1040268799084997E-2"/>
              <c:y val="0.127932279242575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51478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626661376852706"/>
          <c:y val="0.127886146584618"/>
          <c:w val="0.36149880910104409"/>
          <c:h val="0.128397626767242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59504478282707"/>
          <c:y val="7.0738356096908803E-2"/>
          <c:w val="0.76252211994836594"/>
          <c:h val="0.7734892655844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Summary!$B$14</c:f>
              <c:strCache>
                <c:ptCount val="1"/>
                <c:pt idx="0">
                  <c:v>With NW counseling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Summary!$C$7:$E$7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Summary!$C$14:$E$14</c:f>
              <c:numCache>
                <c:formatCode>0.0%</c:formatCode>
                <c:ptCount val="3"/>
                <c:pt idx="0">
                  <c:v>6.1386962474636098E-2</c:v>
                </c:pt>
                <c:pt idx="1">
                  <c:v>4.0567689699430011E-2</c:v>
                </c:pt>
                <c:pt idx="2">
                  <c:v>2.6039807149845499E-2</c:v>
                </c:pt>
              </c:numCache>
            </c:numRef>
          </c:val>
        </c:ser>
        <c:ser>
          <c:idx val="1"/>
          <c:order val="1"/>
          <c:tx>
            <c:strRef>
              <c:f>Summary!$B$15</c:f>
              <c:strCache>
                <c:ptCount val="1"/>
                <c:pt idx="0">
                  <c:v>Without NW counseling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Summary!$C$7:$E$7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Summary!$C$15:$E$15</c:f>
              <c:numCache>
                <c:formatCode>0.0%</c:formatCode>
                <c:ptCount val="3"/>
                <c:pt idx="0">
                  <c:v>8.9825999612575508E-2</c:v>
                </c:pt>
                <c:pt idx="1">
                  <c:v>5.9978005858664196E-2</c:v>
                </c:pt>
                <c:pt idx="2">
                  <c:v>3.8779967533927921E-2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790232"/>
        <c:axId val="514790624"/>
      </c:barChart>
      <c:catAx>
        <c:axId val="514790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 Loan Originated</a:t>
                </a:r>
              </a:p>
            </c:rich>
          </c:tx>
          <c:layout>
            <c:manualLayout>
              <c:xMode val="edge"/>
              <c:yMode val="edge"/>
              <c:x val="0.43668601845084709"/>
              <c:y val="0.894639034865652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4790624"/>
        <c:crosses val="autoZero"/>
        <c:auto val="1"/>
        <c:lblAlgn val="ctr"/>
        <c:lblOffset val="100"/>
        <c:noMultiLvlLbl val="0"/>
      </c:catAx>
      <c:valAx>
        <c:axId val="514790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Share of loans ever 90+ days delinquent 24 months after origination</a:t>
                </a:r>
              </a:p>
            </c:rich>
          </c:tx>
          <c:layout>
            <c:manualLayout>
              <c:xMode val="edge"/>
              <c:yMode val="edge"/>
              <c:x val="2.1040268799084997E-2"/>
              <c:y val="0.127932279242575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514790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439794270497895"/>
          <c:y val="0.12069400108770202"/>
          <c:w val="0.34313668777802703"/>
          <c:h val="0.149634674044123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C3502-F57C-49D8-8ACA-6439F4653A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7AFC4-5715-469A-946C-FCC266370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4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022948-0914-4C55-806B-E36A5D6C167D}" type="slidenum">
              <a:rPr lang="en-US" smtClean="0">
                <a:latin typeface="Arial" charset="0"/>
              </a:rPr>
              <a:pPr/>
              <a:t>20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5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022948-0914-4C55-806B-E36A5D6C167D}" type="slidenum">
              <a:rPr lang="en-US" smtClean="0">
                <a:latin typeface="Arial" charset="0"/>
              </a:rPr>
              <a:pPr/>
              <a:t>21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8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2A92E4-6034-48B0-B71C-FD9ACA22D456}" type="slidenum">
              <a:rPr lang="en-US" smtClean="0">
                <a:latin typeface="Arial" charset="0"/>
              </a:rPr>
              <a:pPr/>
              <a:t>22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9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Fewer transition to REO than non-counseled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2A92E4-6034-48B0-B71C-FD9ACA22D456}" type="slidenum">
              <a:rPr lang="en-US" smtClean="0">
                <a:latin typeface="Arial" charset="0"/>
              </a:rPr>
              <a:pPr/>
              <a:t>23</a:t>
            </a:fld>
            <a:endParaRPr lang="en-US" dirty="0" smtClean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584087"/>
            <a:ext cx="4973128" cy="74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2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2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6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9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9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1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2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B1A3-934B-44E1-B7D1-35B26D2BA0B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B1C3-19B0-44AB-8858-1C3585D6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anscamalert.org/" TargetMode="External"/><Relationship Id="rId2" Type="http://schemas.openxmlformats.org/officeDocument/2006/relationships/hyperlink" Target="http://www.findaforeclosurecounselor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homeownershipstandards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oanscamalert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812" y="742535"/>
            <a:ext cx="9144000" cy="164659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Value of Housing Counseling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1621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Presenter: Jeanne Fekade-Sellassie</a:t>
            </a:r>
          </a:p>
          <a:p>
            <a:r>
              <a:rPr lang="en-US" dirty="0" smtClean="0"/>
              <a:t>NeighborWorks America</a:t>
            </a:r>
          </a:p>
          <a:p>
            <a:r>
              <a:rPr lang="en-US" dirty="0" smtClean="0"/>
              <a:t>Montana Statewide Housing Conference, June 2015</a:t>
            </a:r>
          </a:p>
          <a:p>
            <a:endParaRPr lang="en-US" dirty="0"/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0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26" y="12513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Efficacy of Housing Counseling</a:t>
            </a:r>
            <a:endParaRPr lang="en-US" sz="5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8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787" y="-253219"/>
            <a:ext cx="11507373" cy="170219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Proof that Housing Counseling Works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731" y="1814732"/>
            <a:ext cx="10283483" cy="3535143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900" dirty="0" smtClean="0">
                <a:cs typeface="Times New Roman Bold" pitchFamily="18" charset="0"/>
              </a:rPr>
              <a:t>2013 Study of NeighborWorks America Pre-Purchase Counseling: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cs typeface="Times New Roman Bold" pitchFamily="18" charset="0"/>
              </a:rPr>
              <a:t>Borrowers receiving NeighborWorks pre-purchase counseling were </a:t>
            </a:r>
            <a:r>
              <a:rPr lang="en-US" sz="2600" b="1" u="sng" dirty="0" smtClean="0">
                <a:cs typeface="Times New Roman Bold" pitchFamily="18" charset="0"/>
              </a:rPr>
              <a:t>one-third less likely to fall 90 + days behind </a:t>
            </a:r>
            <a:r>
              <a:rPr lang="en-US" sz="2600" dirty="0" smtClean="0">
                <a:cs typeface="Times New Roman Bold" pitchFamily="18" charset="0"/>
              </a:rPr>
              <a:t>on mortgage in first 2 years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cs typeface="Times New Roman Bold" pitchFamily="18" charset="0"/>
              </a:rPr>
              <a:t>Results consistent with April 2013 Freddie Mac study: counseling reduced first-time home buyers delinquency rate by 29%.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900" dirty="0" smtClean="0">
              <a:cs typeface="Times New Roman Bold" pitchFamily="18" charset="0"/>
            </a:endParaRP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2014 Study of National Foreclosure Mitigation Counseling Program showed counseled clients received more favorable modifications that were more sustainable over time</a:t>
            </a:r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9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38201"/>
            <a:ext cx="7772400" cy="27441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Evaluation of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NeighborWorks</a:t>
            </a:r>
            <a:r>
              <a:rPr lang="en-US" sz="4000" b="1" baseline="30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America’s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Pre-purchase Counseling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Program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267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Neil Mayer and Kenneth Temkin</a:t>
            </a:r>
          </a:p>
          <a:p>
            <a:pPr algn="ctr"/>
            <a:r>
              <a:rPr lang="en-US" dirty="0"/>
              <a:t>March 22, 2013</a:t>
            </a:r>
            <a:endParaRPr lang="en-US" dirty="0"/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6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452" y="1162659"/>
            <a:ext cx="10636348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28,000 homebuyers  </a:t>
            </a:r>
            <a:r>
              <a:rPr lang="en-US" sz="2400" dirty="0"/>
              <a:t>who received pre-purchase counseling from </a:t>
            </a:r>
            <a:r>
              <a:rPr lang="en-US" sz="2400" dirty="0" smtClean="0"/>
              <a:t>NeighborWorks America </a:t>
            </a:r>
            <a:r>
              <a:rPr lang="en-US" sz="2400" dirty="0"/>
              <a:t>organizations and who also received their mortgage sometime in 24 month period between October 2007 and September 2009 (FY 2008 and FY 2009).   </a:t>
            </a:r>
            <a:endParaRPr lang="en-US" sz="2400" dirty="0" smtClean="0"/>
          </a:p>
          <a:p>
            <a:pPr marL="0" indent="0">
              <a:buNone/>
            </a:pPr>
            <a:endParaRPr lang="en-US" sz="600" dirty="0"/>
          </a:p>
          <a:p>
            <a:r>
              <a:rPr lang="en-US" sz="2400" dirty="0" smtClean="0"/>
              <a:t>Of these,  </a:t>
            </a:r>
            <a:r>
              <a:rPr lang="en-US" sz="2400" dirty="0"/>
              <a:t>18,258 (62 percent) were matched to Experian data that contains information on mortgage recipients’ credit and mortgage characteristics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600" dirty="0"/>
          </a:p>
          <a:p>
            <a:r>
              <a:rPr lang="en-US" sz="2400" dirty="0" smtClean="0"/>
              <a:t>Experian </a:t>
            </a:r>
            <a:r>
              <a:rPr lang="en-US" sz="2400" dirty="0"/>
              <a:t>constructed a comparison sample of 56,284 borrowers who did not receive </a:t>
            </a:r>
            <a:r>
              <a:rPr lang="en-US" sz="2400" dirty="0"/>
              <a:t>pre</a:t>
            </a:r>
            <a:r>
              <a:rPr lang="en-US" sz="2400" dirty="0"/>
              <a:t>-purchase counseling from NW America organizations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600" dirty="0"/>
          </a:p>
          <a:p>
            <a:r>
              <a:rPr lang="en-US" sz="2400" dirty="0" smtClean="0"/>
              <a:t>Analyses estimated counseling’s impact on the probability of a loan never going 90+ days delinquent within 24 months of origination.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26" y="146269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Data Sources and Methods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9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145" y="1589649"/>
            <a:ext cx="10284655" cy="5394959"/>
          </a:xfrm>
        </p:spPr>
        <p:txBody>
          <a:bodyPr numCol="2">
            <a:normAutofit/>
          </a:bodyPr>
          <a:lstStyle/>
          <a:p>
            <a:r>
              <a:rPr lang="en-US" sz="2400" dirty="0"/>
              <a:t>Experian used propensity scoring to select comparison group </a:t>
            </a:r>
            <a:r>
              <a:rPr lang="en-US" sz="2400" dirty="0" smtClean="0"/>
              <a:t>borrowers</a:t>
            </a:r>
            <a:r>
              <a:rPr lang="en-US" sz="2400" dirty="0"/>
              <a:t> </a:t>
            </a:r>
            <a:r>
              <a:rPr lang="en-US" sz="2400" dirty="0" smtClean="0"/>
              <a:t>considering the following variables:</a:t>
            </a:r>
          </a:p>
          <a:p>
            <a:pPr lvl="1"/>
            <a:r>
              <a:rPr lang="en-US" sz="1600" dirty="0" smtClean="0"/>
              <a:t>Income </a:t>
            </a:r>
            <a:endParaRPr lang="en-US" sz="1600" dirty="0"/>
          </a:p>
          <a:p>
            <a:pPr lvl="1"/>
            <a:r>
              <a:rPr lang="en-US" sz="1600" dirty="0"/>
              <a:t>Vantage Score (Experian’s credit score) at origination;</a:t>
            </a:r>
          </a:p>
          <a:p>
            <a:pPr lvl="1"/>
            <a:r>
              <a:rPr lang="en-US" sz="1600" dirty="0"/>
              <a:t>Total number of open trades;</a:t>
            </a:r>
          </a:p>
          <a:p>
            <a:pPr lvl="1"/>
            <a:r>
              <a:rPr lang="en-US" sz="1600" dirty="0" smtClean="0"/>
              <a:t>Total number </a:t>
            </a:r>
            <a:r>
              <a:rPr lang="en-US" sz="1600" dirty="0"/>
              <a:t>of open trades opened in last six months;</a:t>
            </a:r>
          </a:p>
          <a:p>
            <a:pPr lvl="1"/>
            <a:r>
              <a:rPr lang="en-US" sz="1600" dirty="0"/>
              <a:t>Total number of trades ever 60 or more days delinquent or derogatory in the last 24 months including external collections</a:t>
            </a:r>
            <a:r>
              <a:rPr lang="en-US" sz="1600" dirty="0" smtClean="0"/>
              <a:t>;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Total balance </a:t>
            </a:r>
            <a:r>
              <a:rPr lang="en-US" sz="1600" dirty="0"/>
              <a:t>on open trades reported in the last </a:t>
            </a:r>
            <a:r>
              <a:rPr lang="en-US" sz="1600" dirty="0" smtClean="0"/>
              <a:t>six </a:t>
            </a:r>
            <a:r>
              <a:rPr lang="en-US" sz="1600" dirty="0"/>
              <a:t>months;</a:t>
            </a:r>
          </a:p>
          <a:p>
            <a:pPr lvl="1"/>
            <a:r>
              <a:rPr lang="en-US" sz="1600" dirty="0"/>
              <a:t>Overall balance to credit amount ratio on open trades reported in the last six months; </a:t>
            </a:r>
          </a:p>
          <a:p>
            <a:pPr lvl="1"/>
            <a:r>
              <a:rPr lang="en-US" sz="1600" dirty="0"/>
              <a:t>Original first mortgage amount;</a:t>
            </a:r>
          </a:p>
          <a:p>
            <a:pPr lvl="1"/>
            <a:r>
              <a:rPr lang="en-US" sz="1600" dirty="0"/>
              <a:t>Monthly first mortgage payment; and  </a:t>
            </a:r>
          </a:p>
          <a:p>
            <a:pPr lvl="1"/>
            <a:r>
              <a:rPr lang="en-US" sz="1600" dirty="0"/>
              <a:t>Interest rate on first </a:t>
            </a:r>
            <a:r>
              <a:rPr lang="en-US" sz="1600" dirty="0" smtClean="0"/>
              <a:t>mortgage.</a:t>
            </a:r>
            <a:endParaRPr lang="en-US" sz="1600" dirty="0"/>
          </a:p>
          <a:p>
            <a:pPr lvl="1"/>
            <a:endParaRPr lang="en-US" sz="1600" dirty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Data Sources and Methods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3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57705"/>
            <a:ext cx="8382000" cy="5092891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Share of loans </a:t>
            </a:r>
            <a:r>
              <a:rPr lang="en-US" dirty="0" smtClean="0"/>
              <a:t>over </a:t>
            </a:r>
            <a:r>
              <a:rPr lang="en-US" dirty="0" smtClean="0"/>
              <a:t>90+ days delinquent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latin typeface="Calibri"/>
                <a:cs typeface="Calibri"/>
              </a:rPr>
              <a:t>Results are consistent for all loan origination cohorts and whether or not client is a first-time homebuyer.  First-time homebuyers account for about 86 percent of the sample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14705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Results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62201" y="1524000"/>
          <a:ext cx="5635665" cy="3444240"/>
        </p:xfrm>
        <a:graphic>
          <a:graphicData uri="http://schemas.openxmlformats.org/drawingml/2006/table">
            <a:tbl>
              <a:tblPr/>
              <a:tblGrid>
                <a:gridCol w="2296795"/>
                <a:gridCol w="1290483"/>
                <a:gridCol w="1003710"/>
                <a:gridCol w="1044677"/>
              </a:tblGrid>
              <a:tr h="2603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Loan Originated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First Time Homebuyers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NW counseling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NW counseling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Decline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Repeat Buyers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NW counseling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NW counseling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Decline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0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762000"/>
            <a:ext cx="8534400" cy="5257800"/>
          </a:xfrm>
        </p:spPr>
        <p:txBody>
          <a:bodyPr>
            <a:normAutofit/>
          </a:bodyPr>
          <a:lstStyle/>
          <a:p>
            <a:endParaRPr lang="en-US" sz="3000" dirty="0"/>
          </a:p>
          <a:p>
            <a:pPr lvl="1"/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35744"/>
            <a:ext cx="8229600" cy="8683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Results: First Time Buyers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133600" y="12954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6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95400"/>
            <a:ext cx="8305800" cy="4919472"/>
          </a:xfrm>
        </p:spPr>
        <p:txBody>
          <a:bodyPr>
            <a:normAutofit/>
          </a:bodyPr>
          <a:lstStyle/>
          <a:p>
            <a:endParaRPr lang="en-US" sz="3000" dirty="0"/>
          </a:p>
          <a:p>
            <a:pPr lvl="1"/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286000" y="12192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057400" y="285559"/>
            <a:ext cx="8229600" cy="8683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Results: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Repeat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Buyers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3385" y="1447802"/>
            <a:ext cx="10803987" cy="3902074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sz="2600" dirty="0"/>
              <a:t>Observation period is short: </a:t>
            </a:r>
            <a:r>
              <a:rPr lang="en-US" sz="2600" dirty="0"/>
              <a:t>Loans are observed only for 24 months after origination.  Counseling may help to improve performance over a longer period of time.</a:t>
            </a:r>
          </a:p>
          <a:p>
            <a:pPr>
              <a:buFont typeface="Arial"/>
              <a:buChar char="•"/>
            </a:pPr>
            <a:endParaRPr lang="en-US" sz="1000" dirty="0"/>
          </a:p>
          <a:p>
            <a:pPr>
              <a:buFont typeface="Arial"/>
              <a:buChar char="•"/>
            </a:pPr>
            <a:r>
              <a:rPr lang="en-US" sz="2600" dirty="0"/>
              <a:t> Study focused on delinquency prevention, not other results of counseling.</a:t>
            </a:r>
          </a:p>
          <a:p>
            <a:pPr>
              <a:buFont typeface="Arial"/>
              <a:buChar char="•"/>
            </a:pPr>
            <a:endParaRPr lang="en-US" sz="900" dirty="0"/>
          </a:p>
          <a:p>
            <a:pPr>
              <a:buFont typeface="Arial"/>
              <a:buChar char="•"/>
            </a:pPr>
            <a:r>
              <a:rPr lang="en-US" sz="2600" dirty="0"/>
              <a:t>It is likely that counseling </a:t>
            </a:r>
            <a:r>
              <a:rPr lang="en-US" sz="2600" dirty="0"/>
              <a:t>affects </a:t>
            </a:r>
            <a:r>
              <a:rPr lang="en-US" sz="2600" dirty="0"/>
              <a:t>the type of loan </a:t>
            </a:r>
            <a:r>
              <a:rPr lang="en-US" sz="2600" dirty="0"/>
              <a:t>(e.g. prime </a:t>
            </a:r>
            <a:r>
              <a:rPr lang="en-US" sz="2600" dirty="0"/>
              <a:t>versus subprime) that a borrower </a:t>
            </a:r>
            <a:r>
              <a:rPr lang="en-US" sz="2600" dirty="0"/>
              <a:t>receives—product choice.  </a:t>
            </a:r>
            <a:r>
              <a:rPr lang="en-US" sz="2600" dirty="0"/>
              <a:t>This was more relevant prior to the financial crisis</a:t>
            </a:r>
            <a:r>
              <a:rPr lang="en-US" sz="2600" dirty="0"/>
              <a:t>.  To the extent that performance is better for prime loans compared to subprime prime loans, counseling results in better overall loan performance. </a:t>
            </a:r>
            <a:endParaRPr lang="en-US" sz="2600" dirty="0"/>
          </a:p>
          <a:p>
            <a:pPr>
              <a:buFont typeface="Arial"/>
              <a:buChar char="•"/>
            </a:pPr>
            <a:endParaRPr lang="en-US" sz="900" dirty="0"/>
          </a:p>
          <a:p>
            <a:pPr>
              <a:buFont typeface="Arial"/>
              <a:buChar char="•"/>
            </a:pPr>
            <a:r>
              <a:rPr lang="en-US" sz="2600" dirty="0"/>
              <a:t>The propensity scoring method results in an analysis that measures loan performance after selecting a mortgage product, thereby eliminating any counseling impact on product choice.  </a:t>
            </a:r>
          </a:p>
          <a:p>
            <a:pPr>
              <a:buFont typeface="Arial"/>
              <a:buChar char="•"/>
            </a:pPr>
            <a:endParaRPr lang="en-US" sz="900" dirty="0"/>
          </a:p>
          <a:p>
            <a:pPr>
              <a:buFont typeface="Arial"/>
              <a:buChar char="•"/>
            </a:pPr>
            <a:r>
              <a:rPr lang="en-US" sz="2600" dirty="0"/>
              <a:t>Nonetheless, even when mortgage products are the same in the counseled and comparison groups, the results show statistically significant and material benefits derived from </a:t>
            </a:r>
            <a:r>
              <a:rPr lang="en-US" sz="2600" dirty="0"/>
              <a:t>NW pre</a:t>
            </a:r>
            <a:r>
              <a:rPr lang="en-US" sz="2600" dirty="0"/>
              <a:t>-purchase </a:t>
            </a:r>
            <a:r>
              <a:rPr lang="en-US" sz="2600" dirty="0"/>
              <a:t>counseling within 24 months of origination.</a:t>
            </a:r>
            <a:endParaRPr lang="en-US" sz="2600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3385" y="304801"/>
            <a:ext cx="10650415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Impact May be Understated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4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38201"/>
            <a:ext cx="7772400" cy="274416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Evaluation of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the National Foreclosure Mitigation Counseling Program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267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Urban Institute, 2014</a:t>
            </a:r>
            <a:endParaRPr lang="en-US" dirty="0"/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7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849" y="2370137"/>
            <a:ext cx="10515600" cy="4351338"/>
          </a:xfrm>
        </p:spPr>
        <p:txBody>
          <a:bodyPr/>
          <a:lstStyle/>
          <a:p>
            <a:r>
              <a:rPr lang="en-US" dirty="0" smtClean="0"/>
              <a:t>Overview of NeighborWorks America</a:t>
            </a:r>
            <a:endParaRPr lang="en-US" dirty="0" smtClean="0"/>
          </a:p>
          <a:p>
            <a:r>
              <a:rPr lang="en-US" dirty="0" smtClean="0"/>
              <a:t>Overview of Housing Counseling</a:t>
            </a:r>
          </a:p>
          <a:p>
            <a:r>
              <a:rPr lang="en-US" dirty="0" smtClean="0"/>
              <a:t>Studies Proving the Efficacy of Counseling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Presentation Overview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6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Data Sources &amp; Methods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137,000 NFMC clients </a:t>
            </a:r>
            <a:r>
              <a:rPr lang="en-US" sz="2200" dirty="0"/>
              <a:t>(27 percent of the 511,000 Rounds 3-5 clients reported through June 2012) matched to </a:t>
            </a:r>
            <a:r>
              <a:rPr lang="en-US" sz="2200" dirty="0"/>
              <a:t>CoreLogic’s loan performance data. </a:t>
            </a:r>
            <a:r>
              <a:rPr lang="en-US" sz="2200" dirty="0"/>
              <a:t>All of these owners </a:t>
            </a:r>
            <a:r>
              <a:rPr lang="en-US" sz="2200" dirty="0"/>
              <a:t>had an </a:t>
            </a:r>
            <a:r>
              <a:rPr lang="en-US" sz="2200" dirty="0"/>
              <a:t>active first lien loan at </a:t>
            </a:r>
            <a:r>
              <a:rPr lang="en-US" sz="2200" dirty="0" smtClean="0"/>
              <a:t>intake.</a:t>
            </a:r>
          </a:p>
          <a:p>
            <a:r>
              <a:rPr lang="en-US" sz="2200" dirty="0" smtClean="0"/>
              <a:t>Non-NFMC </a:t>
            </a:r>
            <a:r>
              <a:rPr lang="en-US" sz="2200" dirty="0"/>
              <a:t>sample of about 104,000 comparable owners (some owners are matched to more than one NFMC client) selected through propensity scoring using borrower and loan characteristics. </a:t>
            </a:r>
            <a:endParaRPr lang="en-US" sz="2200" dirty="0" smtClean="0"/>
          </a:p>
          <a:p>
            <a:r>
              <a:rPr lang="en-US" sz="2200" dirty="0" smtClean="0"/>
              <a:t>All </a:t>
            </a:r>
            <a:r>
              <a:rPr lang="en-US" sz="2200" dirty="0"/>
              <a:t>of the non-NFMC owners had an active first lien loan in the month when they were matched to an NFMC client.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1" y="6340476"/>
            <a:ext cx="54210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Urban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EFC088B-5D52-45B6-8A8F-7D381355DC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0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81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Control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Variables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EFC088B-5D52-45B6-8A8F-7D381355DC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1" y="6248207"/>
            <a:ext cx="54210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Urban Institute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978" y="1153879"/>
            <a:ext cx="7239000" cy="4957803"/>
          </a:xfrm>
          <a:prstGeom prst="rect">
            <a:avLst/>
          </a:prstGeom>
        </p:spPr>
      </p:pic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8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Outcome Analyses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Did the NFMC program help homeowners:</a:t>
            </a:r>
          </a:p>
          <a:p>
            <a:pPr lvl="1">
              <a:defRPr/>
            </a:pPr>
            <a:r>
              <a:rPr lang="en-US" sz="1900" dirty="0"/>
              <a:t>Receive loan modifications that resulted in lower monthly payments?</a:t>
            </a:r>
          </a:p>
          <a:p>
            <a:pPr lvl="1">
              <a:defRPr/>
            </a:pPr>
            <a:r>
              <a:rPr lang="en-US" sz="1900" dirty="0"/>
              <a:t>Receive any loan modification?</a:t>
            </a:r>
          </a:p>
          <a:p>
            <a:pPr lvl="1">
              <a:defRPr/>
            </a:pPr>
            <a:r>
              <a:rPr lang="en-US" sz="1900" dirty="0"/>
              <a:t>Receive loan modifications that cured a troubled </a:t>
            </a:r>
            <a:r>
              <a:rPr lang="en-US" sz="1900" dirty="0" smtClean="0"/>
              <a:t>loan?</a:t>
            </a:r>
          </a:p>
          <a:p>
            <a:pPr lvl="1">
              <a:defRPr/>
            </a:pPr>
            <a:r>
              <a:rPr lang="en-US" sz="1900" dirty="0" smtClean="0"/>
              <a:t>Cure </a:t>
            </a:r>
            <a:r>
              <a:rPr lang="en-US" sz="1900" dirty="0"/>
              <a:t>a </a:t>
            </a:r>
            <a:r>
              <a:rPr lang="en-US" sz="1900" dirty="0"/>
              <a:t>troubled loan without </a:t>
            </a:r>
            <a:r>
              <a:rPr lang="en-US" sz="1900" dirty="0"/>
              <a:t>a </a:t>
            </a:r>
            <a:r>
              <a:rPr lang="en-US" sz="1900" dirty="0"/>
              <a:t>loan </a:t>
            </a:r>
            <a:r>
              <a:rPr lang="en-US" sz="1900" dirty="0" smtClean="0"/>
              <a:t>modification?</a:t>
            </a:r>
            <a:endParaRPr lang="en-US" sz="1900" dirty="0"/>
          </a:p>
          <a:p>
            <a:pPr lvl="1">
              <a:defRPr/>
            </a:pPr>
            <a:r>
              <a:rPr lang="en-US" sz="1900" dirty="0" smtClean="0"/>
              <a:t>Remain </a:t>
            </a:r>
            <a:r>
              <a:rPr lang="en-US" sz="1900" dirty="0"/>
              <a:t>out of </a:t>
            </a:r>
            <a:r>
              <a:rPr lang="en-US" sz="1900" dirty="0"/>
              <a:t>a troubled </a:t>
            </a:r>
            <a:r>
              <a:rPr lang="en-US" sz="1900" dirty="0"/>
              <a:t>status after curing a </a:t>
            </a:r>
            <a:r>
              <a:rPr lang="en-US" sz="1900" dirty="0" smtClean="0"/>
              <a:t>loan?</a:t>
            </a:r>
            <a:endParaRPr lang="en-US" sz="1900" dirty="0"/>
          </a:p>
          <a:p>
            <a:pPr lvl="1">
              <a:defRPr/>
            </a:pPr>
            <a:r>
              <a:rPr lang="en-US" sz="1900" dirty="0" smtClean="0"/>
              <a:t>Help </a:t>
            </a:r>
            <a:r>
              <a:rPr lang="en-US" sz="1900" dirty="0"/>
              <a:t>homeowners </a:t>
            </a:r>
            <a:r>
              <a:rPr lang="en-US" sz="1900" dirty="0"/>
              <a:t>avoid a transition to REO status? 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EFC088B-5D52-45B6-8A8F-7D381355DC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1" y="6248401"/>
            <a:ext cx="54210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Urban Institute</a:t>
            </a:r>
            <a:endParaRPr lang="en-US" dirty="0"/>
          </a:p>
        </p:txBody>
      </p:sp>
      <p:pic>
        <p:nvPicPr>
          <p:cNvPr id="7" name="Picture 2" descr="PPT ba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Outcome Analyses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EFC088B-5D52-45B6-8A8F-7D381355DC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1" y="6248401"/>
            <a:ext cx="54210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Urban Institute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288367" y="1239560"/>
            <a:ext cx="8995117" cy="591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984" y="521296"/>
            <a:ext cx="8229600" cy="79208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cs typeface="Times New Roman Bold" pitchFamily="18" charset="0"/>
              </a:rPr>
              <a:t>In Other Words…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cs typeface="Times New Roman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791" y="1313384"/>
            <a:ext cx="10803987" cy="5544616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400" dirty="0" smtClean="0"/>
              <a:t>NFMC </a:t>
            </a:r>
            <a:r>
              <a:rPr lang="en-US" sz="2400" dirty="0"/>
              <a:t>Program clients are nearly </a:t>
            </a:r>
            <a:r>
              <a:rPr lang="en-US" sz="2400" b="1" u="sng" dirty="0"/>
              <a:t>three times </a:t>
            </a:r>
            <a:r>
              <a:rPr lang="en-US" sz="2400" dirty="0"/>
              <a:t>as likely to receive a loan </a:t>
            </a:r>
            <a:r>
              <a:rPr lang="en-US" sz="2400" dirty="0"/>
              <a:t>modification cure </a:t>
            </a:r>
            <a:r>
              <a:rPr lang="en-US" sz="2400" dirty="0"/>
              <a:t>compared to non-counseled homeowners.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NFMC </a:t>
            </a:r>
            <a:r>
              <a:rPr lang="en-US" sz="2400" dirty="0"/>
              <a:t>Program-counseled homeowners were about </a:t>
            </a:r>
            <a:r>
              <a:rPr lang="en-US" sz="2400" b="1" u="sng" dirty="0"/>
              <a:t>1.5 times more likely </a:t>
            </a:r>
            <a:r>
              <a:rPr lang="en-US" sz="2400" dirty="0"/>
              <a:t>to not </a:t>
            </a:r>
            <a:r>
              <a:rPr lang="en-US" sz="2400" dirty="0"/>
              <a:t>have their </a:t>
            </a:r>
            <a:r>
              <a:rPr lang="en-US" sz="2400" dirty="0"/>
              <a:t>mortgage re-enter a troubled status after receiving a loan modification </a:t>
            </a:r>
            <a:r>
              <a:rPr lang="en-US" sz="2400" dirty="0" smtClean="0"/>
              <a:t>cure </a:t>
            </a:r>
            <a:r>
              <a:rPr lang="en-US" sz="2400" dirty="0"/>
              <a:t>than homeowners </a:t>
            </a:r>
            <a:r>
              <a:rPr lang="en-US" sz="2400" dirty="0"/>
              <a:t>who did not receive NFMC Program counseling.</a:t>
            </a:r>
          </a:p>
          <a:p>
            <a:endParaRPr lang="en-US" sz="2400" dirty="0" smtClean="0"/>
          </a:p>
          <a:p>
            <a:r>
              <a:rPr lang="en-US" sz="2400" dirty="0" smtClean="0"/>
              <a:t>NFMC-counseled </a:t>
            </a:r>
            <a:r>
              <a:rPr lang="en-US" sz="2400" dirty="0"/>
              <a:t>homeowners who receive a modification achieve an average </a:t>
            </a:r>
            <a:r>
              <a:rPr lang="en-US" sz="2400" b="1" u="sng" dirty="0"/>
              <a:t>reduction in </a:t>
            </a:r>
            <a:r>
              <a:rPr lang="en-US" sz="2400" b="1" u="sng" dirty="0"/>
              <a:t>payment of $4,980 per year </a:t>
            </a:r>
            <a:r>
              <a:rPr lang="en-US" sz="2400" dirty="0"/>
              <a:t>compared to non-counseled owners.</a:t>
            </a:r>
          </a:p>
          <a:p>
            <a:endParaRPr lang="en-US" sz="2400" dirty="0" smtClean="0"/>
          </a:p>
          <a:p>
            <a:r>
              <a:rPr lang="en-US" sz="2400" dirty="0" smtClean="0"/>
              <a:t>Annual </a:t>
            </a:r>
            <a:r>
              <a:rPr lang="en-US" sz="2400" dirty="0"/>
              <a:t>savings resulting from loan modifications for NFMC clients was </a:t>
            </a:r>
            <a:r>
              <a:rPr lang="en-US" sz="2400" dirty="0"/>
              <a:t>approximately </a:t>
            </a:r>
            <a:r>
              <a:rPr lang="en-US" sz="2400" b="1" u="sng" dirty="0"/>
              <a:t>$</a:t>
            </a:r>
            <a:r>
              <a:rPr lang="en-US" sz="2400" b="1" u="sng" dirty="0"/>
              <a:t>518 million</a:t>
            </a:r>
            <a:r>
              <a:rPr lang="en-US" sz="2400" dirty="0"/>
              <a:t>.</a:t>
            </a:r>
            <a:endParaRPr lang="en-US" sz="2400" dirty="0">
              <a:cs typeface="Times New Roman Bold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6B9BD-9672-43D7-AC10-8B23AA1F2AC1}" type="slidenum">
              <a:rPr lang="en-US" b="1" smtClean="0"/>
              <a:pPr>
                <a:defRPr/>
              </a:pPr>
              <a:t>24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80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330"/>
            <a:ext cx="9144000" cy="1041288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Resources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7127" y="1867436"/>
            <a:ext cx="9676326" cy="3377485"/>
          </a:xfrm>
        </p:spPr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www.FindAForeclosureCounselor.org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www.LoanScamAlert.org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www.HomeownershipStandards.org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3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26" y="12513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NeighborWork</a:t>
            </a:r>
            <a:r>
              <a:rPr lang="en-US" sz="5400" b="1" dirty="0" smtClean="0"/>
              <a:t>s America</a:t>
            </a:r>
            <a:endParaRPr lang="en-US" sz="5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6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330"/>
            <a:ext cx="9144000" cy="104128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NeighborWorks® America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7127" y="1867436"/>
            <a:ext cx="9676326" cy="337748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Congressionally-chartered 501(c)(3) organization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00" u="sng" dirty="0" smtClean="0">
              <a:latin typeface="+mn-lt"/>
              <a:cs typeface="Times New Roman Bold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+mn-lt"/>
                <a:cs typeface="Times New Roman Bold" pitchFamily="18" charset="0"/>
              </a:rPr>
              <a:t>Mission: </a:t>
            </a:r>
            <a:r>
              <a:rPr lang="en-US" dirty="0" smtClean="0">
                <a:latin typeface="+mn-lt"/>
                <a:cs typeface="Times New Roman Bold" pitchFamily="18" charset="0"/>
              </a:rPr>
              <a:t>NeighborWorks America creates opportunities for people to live in affordable homes, improve their lives and strengthen their communities.</a:t>
            </a:r>
          </a:p>
          <a:p>
            <a:pPr algn="l"/>
            <a:endParaRPr lang="en-US" sz="1200" dirty="0" smtClean="0">
              <a:latin typeface="+mn-lt"/>
              <a:cs typeface="Times New Roman Bold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 Bold" pitchFamily="18" charset="0"/>
              </a:rPr>
              <a:t>P</a:t>
            </a:r>
            <a:r>
              <a:rPr lang="en-US" dirty="0" smtClean="0">
                <a:latin typeface="+mn-lt"/>
                <a:cs typeface="Times New Roman Bold" pitchFamily="18" charset="0"/>
              </a:rPr>
              <a:t>rovide financial  and technical support </a:t>
            </a:r>
            <a:r>
              <a:rPr lang="en-US" dirty="0" smtClean="0">
                <a:cs typeface="Times New Roman Bold" pitchFamily="18" charset="0"/>
              </a:rPr>
              <a:t>plus peer exchange for a </a:t>
            </a:r>
            <a:r>
              <a:rPr lang="en-US" dirty="0" smtClean="0">
                <a:latin typeface="+mn-lt"/>
                <a:cs typeface="Times New Roman Bold" pitchFamily="18" charset="0"/>
              </a:rPr>
              <a:t>national network of 250 local and regional NeighborWorks organizations in all 50 states, the District of Columbia, and Puerto Rico.</a:t>
            </a:r>
          </a:p>
          <a:p>
            <a:pPr marL="58738" eaLnBrk="0" hangingPunct="0">
              <a:tabLst>
                <a:tab pos="233363" algn="l"/>
              </a:tabLst>
            </a:pPr>
            <a:endParaRPr lang="en-US" sz="1200" dirty="0" smtClean="0">
              <a:latin typeface="+mn-lt"/>
              <a:cs typeface="Times New Roman Bold" pitchFamily="18" charset="0"/>
            </a:endParaRPr>
          </a:p>
          <a:p>
            <a:pPr marL="401638" indent="-342900" algn="l" eaLnBrk="0" hangingPunct="0">
              <a:buFont typeface="Arial" pitchFamily="34" charset="0"/>
              <a:buChar char="•"/>
              <a:tabLst>
                <a:tab pos="233363" algn="l"/>
              </a:tabLst>
            </a:pPr>
            <a:r>
              <a:rPr lang="en-US" dirty="0" smtClean="0">
                <a:latin typeface="+mn-lt"/>
                <a:cs typeface="Times New Roman Bold" pitchFamily="18" charset="0"/>
              </a:rPr>
              <a:t>Trains community development professionals from almost 3,000 nonprofits and municipalities annually  </a:t>
            </a:r>
          </a:p>
          <a:p>
            <a:endParaRPr lang="en-US" dirty="0"/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6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" y="271638"/>
            <a:ext cx="9941708" cy="621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9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787" y="0"/>
            <a:ext cx="11507373" cy="104128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NeighborWorks FY14 achievements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1" y="1266093"/>
            <a:ext cx="10283483" cy="4083782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900" u="sng" dirty="0" smtClean="0">
                <a:cs typeface="Times New Roman Bold" pitchFamily="18" charset="0"/>
              </a:rPr>
              <a:t>Members of the NeighborWork</a:t>
            </a:r>
            <a:r>
              <a:rPr lang="en-US" sz="2900" u="sng" dirty="0" smtClean="0">
                <a:cs typeface="Times New Roman Bold" pitchFamily="18" charset="0"/>
              </a:rPr>
              <a:t>s network achieved:</a:t>
            </a:r>
            <a:endParaRPr lang="en-US" sz="2900" u="sng" dirty="0" smtClean="0">
              <a:cs typeface="Times New Roman Bold" pitchFamily="18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$5.9 billion in direct investment in communities</a:t>
            </a:r>
          </a:p>
          <a:p>
            <a:pPr marL="342900" indent="-342900" algn="l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35,000 jobs supported in local communities</a:t>
            </a:r>
          </a:p>
          <a:p>
            <a:pPr marL="34290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323,400 low- and moderate-income families assisted with affordable housing</a:t>
            </a:r>
          </a:p>
          <a:p>
            <a:pPr marL="34290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21,000 new homeowners</a:t>
            </a:r>
          </a:p>
          <a:p>
            <a:pPr marL="34290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Developed, preserved, and acquired 9,600 rental homes</a:t>
            </a:r>
          </a:p>
          <a:p>
            <a:pPr marL="34290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Owned and managed portfolio of 118,200 rental homes</a:t>
            </a:r>
          </a:p>
          <a:p>
            <a:pPr marL="342900" lvl="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Provided housing education and counseling to 108,500 individuals and families</a:t>
            </a:r>
          </a:p>
          <a:p>
            <a:pPr algn="l" eaLnBrk="0" hangingPunct="0">
              <a:spcBef>
                <a:spcPts val="0"/>
              </a:spcBef>
              <a:spcAft>
                <a:spcPts val="500"/>
              </a:spcAft>
            </a:pPr>
            <a:endParaRPr lang="en-US" sz="2900" dirty="0" smtClean="0">
              <a:latin typeface="+mn-lt"/>
              <a:cs typeface="Times New Roman Bold" pitchFamily="18" charset="0"/>
            </a:endParaRPr>
          </a:p>
          <a:p>
            <a:pPr algn="l" eaLnBrk="0" hangingPunct="0">
              <a:spcBef>
                <a:spcPts val="0"/>
              </a:spcBef>
              <a:spcAft>
                <a:spcPts val="500"/>
              </a:spcAft>
            </a:pPr>
            <a:r>
              <a:rPr lang="en-US" sz="2900" u="sng" dirty="0" smtClean="0">
                <a:cs typeface="Times New Roman Bold" pitchFamily="18" charset="0"/>
              </a:rPr>
              <a:t>NeighborWorks America:</a:t>
            </a:r>
            <a:endParaRPr lang="en-US" sz="2900" u="sng" dirty="0" smtClean="0">
              <a:cs typeface="Times New Roman Bold" pitchFamily="18" charset="0"/>
            </a:endParaRPr>
          </a:p>
          <a:p>
            <a:pPr marL="34290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+mn-lt"/>
                <a:cs typeface="Times New Roman Bold" pitchFamily="18" charset="0"/>
              </a:rPr>
              <a:t>Awarded 20,100 training certificates to community development professionals representing almost 3,000 organizations and municipalities in FY14</a:t>
            </a:r>
          </a:p>
          <a:p>
            <a:pPr marL="342900" indent="-342900" algn="l" eaLnBrk="0" hangingPunc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Counseled nearly</a:t>
            </a:r>
            <a:r>
              <a:rPr lang="en-US" sz="2900" dirty="0" smtClean="0">
                <a:latin typeface="+mn-lt"/>
                <a:cs typeface="Times New Roman Bold" pitchFamily="18" charset="0"/>
              </a:rPr>
              <a:t> 1.9 million families facing foreclosure through NFMC program </a:t>
            </a:r>
            <a:r>
              <a:rPr lang="en-US" sz="2300" dirty="0" smtClean="0">
                <a:latin typeface="+mn-lt"/>
                <a:cs typeface="Times New Roman Bold" pitchFamily="18" charset="0"/>
              </a:rPr>
              <a:t>(</a:t>
            </a:r>
            <a:r>
              <a:rPr lang="en-US" sz="1700" dirty="0" smtClean="0">
                <a:latin typeface="+mn-lt"/>
                <a:cs typeface="Times New Roman Bold" pitchFamily="18" charset="0"/>
              </a:rPr>
              <a:t>since inception in December 2007 through December 31, 2014 </a:t>
            </a:r>
            <a:r>
              <a:rPr lang="en-US" sz="2300" dirty="0" smtClean="0">
                <a:latin typeface="+mn-lt"/>
                <a:cs typeface="Times New Roman Bold" pitchFamily="18" charset="0"/>
              </a:rPr>
              <a:t>)</a:t>
            </a:r>
            <a:endParaRPr lang="en-US" sz="2900" dirty="0" smtClean="0">
              <a:latin typeface="+mn-lt"/>
              <a:cs typeface="Times New Roman Bold" pitchFamily="18" charset="0"/>
            </a:endParaRPr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26" y="12513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Housing Counseling Overview</a:t>
            </a:r>
            <a:endParaRPr lang="en-US" sz="5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Neil Mayer and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ECEC-BC3E-43BF-9D1E-EBB16BE0F3D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1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787" y="224805"/>
            <a:ext cx="11507373" cy="104128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What is Housing Counseling?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1" y="1266093"/>
            <a:ext cx="10283483" cy="4083782"/>
          </a:xfrm>
        </p:spPr>
        <p:txBody>
          <a:bodyPr>
            <a:normAutofit lnSpcReduction="10000"/>
          </a:bodyPr>
          <a:lstStyle/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Trusted advice to people seeking to understand right housing option for their unique circumstances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National Standards, agency approvals, counselor certifications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Continuum of counseling (homelessness prevention, rental, homebuyer, foreclosure prevention, reverse mortgage, etc.)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Group education or one-on-one counseling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Various modes: face-to-face, phone, video, online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900" dirty="0" smtClean="0">
                <a:cs typeface="Times New Roman Bold" pitchFamily="18" charset="0"/>
              </a:rPr>
              <a:t>Funded primarily by HUD Office of Housing Counseling (all types), NeighborWorks America (NFMC), banks (pre- and post-purchase), foundations.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900" dirty="0" smtClean="0">
              <a:latin typeface="+mn-lt"/>
              <a:cs typeface="Times New Roman Bold" pitchFamily="18" charset="0"/>
            </a:endParaRPr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4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787" y="224805"/>
            <a:ext cx="11507373" cy="10412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is Housing Counseling Important?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1" y="1617785"/>
            <a:ext cx="10283483" cy="408378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83% of U.S. adults under age 30 consider owning a home part of the American Dream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Only 30 % strongly agree that they feel knowledgeable about the different kinds of mortgages available when purchasing a home. </a:t>
            </a:r>
            <a:r>
              <a:rPr lang="en-US" sz="2800" dirty="0"/>
              <a:t>(America at Home survey, NeighborWorks America, February, 2015)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$99.6 million has gone to loan modification scammers  in US since 2009.</a:t>
            </a:r>
            <a:r>
              <a:rPr lang="en-US" dirty="0"/>
              <a:t> </a:t>
            </a:r>
            <a:r>
              <a:rPr lang="en-US" sz="2800" dirty="0" smtClean="0"/>
              <a:t>Average loss of $3,287 per victim (</a:t>
            </a:r>
            <a:r>
              <a:rPr lang="en-US" sz="2800" dirty="0" smtClean="0">
                <a:hlinkClick r:id="rId2"/>
              </a:rPr>
              <a:t>www.loanscamalert.org</a:t>
            </a:r>
            <a:r>
              <a:rPr lang="en-US" sz="2800" dirty="0" smtClean="0"/>
              <a:t>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 it works!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latin typeface="+mn-lt"/>
              <a:cs typeface="Times New Roman Bold" pitchFamily="18" charset="0"/>
            </a:endParaRPr>
          </a:p>
        </p:txBody>
      </p:sp>
      <p:pic>
        <p:nvPicPr>
          <p:cNvPr id="4" name="Picture 2" descr="PPT ba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1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1373</Words>
  <Application>Microsoft Office PowerPoint</Application>
  <PresentationFormat>Widescreen</PresentationFormat>
  <Paragraphs>233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 Bold</vt:lpstr>
      <vt:lpstr>Office Theme</vt:lpstr>
      <vt:lpstr>Value of Housing Counseling</vt:lpstr>
      <vt:lpstr>Presentation Overview</vt:lpstr>
      <vt:lpstr>NeighborWorks America</vt:lpstr>
      <vt:lpstr>NeighborWorks® America</vt:lpstr>
      <vt:lpstr>PowerPoint Presentation</vt:lpstr>
      <vt:lpstr>NeighborWorks FY14 achievements</vt:lpstr>
      <vt:lpstr>Housing Counseling Overview</vt:lpstr>
      <vt:lpstr>What is Housing Counseling?</vt:lpstr>
      <vt:lpstr>Why is Housing Counseling Important?</vt:lpstr>
      <vt:lpstr>Efficacy of Housing Counseling</vt:lpstr>
      <vt:lpstr>Proof that Housing Counseling Works</vt:lpstr>
      <vt:lpstr>Evaluation of NeighborWorks America’s Pre-purchase Counseling Program </vt:lpstr>
      <vt:lpstr>Data Sources and Methods</vt:lpstr>
      <vt:lpstr>Data Sources and Methods</vt:lpstr>
      <vt:lpstr>Results</vt:lpstr>
      <vt:lpstr>Results: First Time Buyers</vt:lpstr>
      <vt:lpstr>Results: Repeat Buyers</vt:lpstr>
      <vt:lpstr>Impact May be Understated</vt:lpstr>
      <vt:lpstr>Evaluation of the National Foreclosure Mitigation Counseling Program </vt:lpstr>
      <vt:lpstr>Data Sources &amp; Methods</vt:lpstr>
      <vt:lpstr>Control Variables</vt:lpstr>
      <vt:lpstr>Outcome Analyses </vt:lpstr>
      <vt:lpstr>Outcome Analyses </vt:lpstr>
      <vt:lpstr>In Other Words…</vt:lpstr>
      <vt:lpstr>Resources</vt:lpstr>
    </vt:vector>
  </TitlesOfParts>
  <Company>NeighborWorks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of Housing Counseling</dc:title>
  <dc:creator>Jeanne Fekade-Sellassie</dc:creator>
  <cp:lastModifiedBy>Jeanne Fekade-Sellassie</cp:lastModifiedBy>
  <cp:revision>14</cp:revision>
  <dcterms:created xsi:type="dcterms:W3CDTF">2015-05-29T18:04:06Z</dcterms:created>
  <dcterms:modified xsi:type="dcterms:W3CDTF">2015-05-29T20:05:46Z</dcterms:modified>
</cp:coreProperties>
</file>