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358" r:id="rId2"/>
    <p:sldId id="313" r:id="rId3"/>
    <p:sldId id="346" r:id="rId4"/>
    <p:sldId id="350" r:id="rId5"/>
    <p:sldId id="335" r:id="rId6"/>
    <p:sldId id="356" r:id="rId7"/>
    <p:sldId id="348" r:id="rId8"/>
    <p:sldId id="354" r:id="rId9"/>
    <p:sldId id="353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Ryan" initials="D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F18"/>
    <a:srgbClr val="A4240B"/>
    <a:srgbClr val="D28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70888" autoAdjust="0"/>
  </p:normalViewPr>
  <p:slideViewPr>
    <p:cSldViewPr>
      <p:cViewPr varScale="1">
        <p:scale>
          <a:sx n="79" d="100"/>
          <a:sy n="79" d="100"/>
        </p:scale>
        <p:origin x="19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6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9299D5CC-5125-4E6E-9CD5-9D2819BEA3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6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D5CC-5125-4E6E-9CD5-9D2819BEA3FC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9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D5CC-5125-4E6E-9CD5-9D2819BEA3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4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D5CC-5125-4E6E-9CD5-9D2819BEA3F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8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D5CC-5125-4E6E-9CD5-9D2819BEA3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7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D5CC-5125-4E6E-9CD5-9D2819BEA3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4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D5CC-5125-4E6E-9CD5-9D2819BEA3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RD</a:t>
            </a:r>
          </a:p>
          <a:p>
            <a:endParaRPr lang="en-US" dirty="0" smtClean="0"/>
          </a:p>
          <a:p>
            <a:r>
              <a:rPr lang="en-US" dirty="0" smtClean="0"/>
              <a:t>State HFA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D5CC-5125-4E6E-9CD5-9D2819BEA3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8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9D5CC-5125-4E6E-9CD5-9D2819BEA3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8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B3B08-138C-4AC1-9C55-3E4D945EAB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BF98D-AC1E-4A32-8CA7-3E5BA2387F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EEB5-1F32-440C-9596-6426A6C79C8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38AF7-7625-4731-95D9-E8F2F87C58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2A7B3-32E3-4B63-9ACA-5980F40F9B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7ADED-1840-477B-9F3D-13BE792977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1675D-36C4-47B0-8135-5FDBD18190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DF1CD-DDA1-4CB4-8C15-41A4433276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3D5E8-E488-440B-8749-20BB1210D8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9EE01-F3D1-4C06-9800-8B0EABEF7A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72D35-4F9C-4D47-9808-0718B7306A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D8E6A2-651E-4F88-86BA-7FA2B725ED5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NWAMERICA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59488"/>
            <a:ext cx="968375" cy="4143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4475" y="2334784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Unsubsidized </a:t>
            </a:r>
            <a:r>
              <a:rPr lang="en-US" sz="2800" dirty="0">
                <a:solidFill>
                  <a:srgbClr val="000000"/>
                </a:solidFill>
              </a:rPr>
              <a:t>Affordable Housing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Manufactured Housing in Montana</a:t>
            </a:r>
          </a:p>
          <a:p>
            <a:pPr algn="ctr"/>
            <a:endParaRPr lang="en-US" sz="2800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Bridging the Gap - Building Housing </a:t>
            </a:r>
            <a:r>
              <a:rPr lang="en-US" sz="2800" dirty="0" smtClean="0">
                <a:solidFill>
                  <a:srgbClr val="000000"/>
                </a:solidFill>
              </a:rPr>
              <a:t>Partnerships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Gill Sans Std" pitchFamily="34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 Std" pitchFamily="34" charset="0"/>
              </a:rPr>
              <a:t>June 10, 2015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 Std" pitchFamily="34" charset="0"/>
              </a:rPr>
              <a:t>Doug Ryan, Director Affordable Homeownership</a:t>
            </a: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33400"/>
            <a:ext cx="778033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71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il_fi" descr="http://volunteeryourskills.files.wordpress.com/2012/06/cfed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188" y="5401698"/>
            <a:ext cx="2305424" cy="107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0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l"/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WHAT </a:t>
            </a:r>
            <a:r>
              <a:rPr lang="en-US" sz="3600" kern="1200" dirty="0" smtClean="0">
                <a:solidFill>
                  <a:srgbClr val="00B0F0"/>
                </a:solidFill>
                <a:latin typeface="Gill Sans Std" pitchFamily="34" charset="0"/>
              </a:rPr>
              <a:t>is</a:t>
            </a:r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 </a:t>
            </a:r>
            <a:r>
              <a:rPr lang="en-US" sz="4000" i="1" kern="1200" dirty="0" smtClean="0">
                <a:solidFill>
                  <a:srgbClr val="00B0F0"/>
                </a:solidFill>
                <a:latin typeface="Gill Sans Std" pitchFamily="34" charset="0"/>
              </a:rPr>
              <a:t>I’M HOME</a:t>
            </a:r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?</a:t>
            </a:r>
            <a:r>
              <a:rPr lang="en-US" sz="4000" dirty="0" smtClean="0"/>
              <a:t> </a:t>
            </a:r>
            <a:endParaRPr lang="en-US" sz="4000" kern="1200" dirty="0">
              <a:latin typeface="Gill Sans St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11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teacherweb.com/VA/AmeliaCountyElementary/WeyantGrace4th/notebook20paper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8"/>
          <a:stretch/>
        </p:blipFill>
        <p:spPr bwMode="auto">
          <a:xfrm rot="21231010">
            <a:off x="-275679" y="1810926"/>
            <a:ext cx="4394008" cy="39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1265207">
            <a:off x="363435" y="2722263"/>
            <a:ext cx="364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 initiative designed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 ensure that families who purchase manufactured homes are able to </a:t>
            </a:r>
            <a:r>
              <a:rPr lang="en-US" b="1" dirty="0">
                <a:ln w="18415" cmpd="sng">
                  <a:solidFill>
                    <a:srgbClr val="EE7D35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build</a:t>
            </a:r>
            <a:r>
              <a:rPr lang="en-US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n w="18415" cmpd="sng">
                  <a:solidFill>
                    <a:srgbClr val="EE7D35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wealth</a:t>
            </a:r>
            <a:r>
              <a:rPr lang="en-US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through </a:t>
            </a:r>
            <a:r>
              <a:rPr lang="en-US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homeownership </a:t>
            </a:r>
            <a:endParaRPr lang="en-US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399" y="1586845"/>
            <a:ext cx="5278667" cy="1219200"/>
          </a:xfrm>
          <a:prstGeom prst="rect">
            <a:avLst/>
          </a:prstGeom>
          <a:solidFill>
            <a:srgbClr val="E88F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1842502"/>
            <a:ext cx="1852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n-ea"/>
                <a:cs typeface="Calibri" pitchFamily="34" charset="0"/>
              </a:rPr>
              <a:t>Why? </a:t>
            </a:r>
            <a:endParaRPr lang="en-US" sz="4000" dirty="0">
              <a:solidFill>
                <a:prstClr val="white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5732" y="2895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Good home &amp; installation quality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Long-term control over land beneath one’s home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Safe, high-quality mortgage products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Equitable public policies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7400" y="17526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When homeowners </a:t>
            </a:r>
            <a:r>
              <a:rPr lang="en-US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lack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t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he following, their homes often become </a:t>
            </a:r>
            <a:r>
              <a:rPr lang="en-US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depreciating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assets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:</a:t>
            </a:r>
            <a:endParaRPr lang="en-US" sz="3200" dirty="0">
              <a:solidFill>
                <a:prstClr val="white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46141" y="279400"/>
            <a:ext cx="8416506" cy="990600"/>
          </a:xfrm>
          <a:prstGeom prst="rect">
            <a:avLst/>
          </a:prstGeom>
          <a:solidFill>
            <a:srgbClr val="E88F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88203"/>
            <a:ext cx="77307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What Does 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n-ea"/>
                <a:cs typeface="Calibri" pitchFamily="34" charset="0"/>
              </a:rPr>
              <a:t>I’M HOME 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Do? 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904047" y="1599190"/>
            <a:ext cx="4819551" cy="4149435"/>
            <a:chOff x="4728094" y="1676400"/>
            <a:chExt cx="4063999" cy="4063999"/>
          </a:xfrm>
        </p:grpSpPr>
        <p:sp>
          <p:nvSpPr>
            <p:cNvPr id="29" name="Quad Arrow 28"/>
            <p:cNvSpPr/>
            <p:nvPr/>
          </p:nvSpPr>
          <p:spPr>
            <a:xfrm>
              <a:off x="4728094" y="1676400"/>
              <a:ext cx="4063999" cy="4063999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0" name="Group 29"/>
            <p:cNvGrpSpPr/>
            <p:nvPr/>
          </p:nvGrpSpPr>
          <p:grpSpPr>
            <a:xfrm>
              <a:off x="4992254" y="1940560"/>
              <a:ext cx="1625600" cy="1625600"/>
              <a:chOff x="1280160" y="264160"/>
              <a:chExt cx="1625600" cy="16256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80160" y="264160"/>
                <a:ext cx="1625600" cy="1625600"/>
              </a:xfrm>
              <a:prstGeom prst="roundRect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ounded Rectangle 5"/>
              <p:cNvSpPr/>
              <p:nvPr/>
            </p:nvSpPr>
            <p:spPr>
              <a:xfrm>
                <a:off x="1359515" y="343515"/>
                <a:ext cx="1466890" cy="14668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algn="ctr" defTabSz="800100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New &amp; Replacement Development</a:t>
                </a:r>
                <a:endParaRPr lang="en-US" sz="1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02333" y="1940560"/>
              <a:ext cx="1625600" cy="1625600"/>
              <a:chOff x="3190239" y="264160"/>
              <a:chExt cx="1625600" cy="162560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190239" y="264160"/>
                <a:ext cx="1625600" cy="1625600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ounded Rectangle 7"/>
              <p:cNvSpPr/>
              <p:nvPr/>
            </p:nvSpPr>
            <p:spPr>
              <a:xfrm>
                <a:off x="3269594" y="343515"/>
                <a:ext cx="1466890" cy="14668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algn="ctr" defTabSz="800100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Community Preservation &amp; Improvement</a:t>
                </a:r>
                <a:endParaRPr lang="en-US" sz="1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92254" y="3850639"/>
              <a:ext cx="1625600" cy="1625600"/>
              <a:chOff x="1280160" y="2174239"/>
              <a:chExt cx="1625600" cy="16256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280160" y="2174239"/>
                <a:ext cx="1625600" cy="1625600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ounded Rectangle 9"/>
              <p:cNvSpPr/>
              <p:nvPr/>
            </p:nvSpPr>
            <p:spPr>
              <a:xfrm>
                <a:off x="1359515" y="2253594"/>
                <a:ext cx="1466890" cy="1466890"/>
              </a:xfrm>
              <a:prstGeom prst="rect">
                <a:avLst/>
              </a:prstGeom>
              <a:solidFill>
                <a:schemeClr val="accent1">
                  <a:lumMod val="2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algn="ctr" defTabSz="800100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Mortgage Financing</a:t>
                </a:r>
                <a:endParaRPr lang="en-US" sz="1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902333" y="3850639"/>
              <a:ext cx="1625600" cy="1625600"/>
              <a:chOff x="3190239" y="2174239"/>
              <a:chExt cx="1625600" cy="16256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3190239" y="2174239"/>
                <a:ext cx="1625600" cy="1625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ounded Rectangle 11"/>
              <p:cNvSpPr/>
              <p:nvPr/>
            </p:nvSpPr>
            <p:spPr>
              <a:xfrm>
                <a:off x="3269594" y="2253594"/>
                <a:ext cx="1466890" cy="14668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algn="ctr" defTabSz="800100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Public Policy </a:t>
                </a:r>
                <a:endParaRPr lang="en-US" sz="1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2" name="Oval 41"/>
          <p:cNvSpPr/>
          <p:nvPr/>
        </p:nvSpPr>
        <p:spPr>
          <a:xfrm>
            <a:off x="3904047" y="1617556"/>
            <a:ext cx="604403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3997340" y="1599190"/>
            <a:ext cx="363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+mn-ea"/>
                <a:cs typeface="Calibri" pitchFamily="34" charset="0"/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  <a:ea typeface="+mn-ea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963154" y="5021399"/>
            <a:ext cx="604403" cy="6096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ln>
                <a:solidFill>
                  <a:srgbClr val="7BBE48"/>
                </a:solidFill>
              </a:ln>
              <a:solidFill>
                <a:srgbClr val="7BBE48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flipH="1">
            <a:off x="4056447" y="5003033"/>
            <a:ext cx="363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+mn-ea"/>
                <a:cs typeface="Calibri" pitchFamily="34" charset="0"/>
              </a:rPr>
              <a:t>3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  <a:ea typeface="+mn-ea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014017" y="1527501"/>
            <a:ext cx="604403" cy="6096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ln>
                <a:solidFill>
                  <a:srgbClr val="7BBE48"/>
                </a:solidFill>
              </a:ln>
              <a:solidFill>
                <a:srgbClr val="7BBE48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flipH="1">
            <a:off x="8107310" y="1509135"/>
            <a:ext cx="363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+mn-ea"/>
                <a:cs typeface="Calibri" pitchFamily="34" charset="0"/>
              </a:rPr>
              <a:t>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  <a:ea typeface="+mn-ea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014017" y="5003034"/>
            <a:ext cx="604403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ln>
                <a:solidFill>
                  <a:srgbClr val="7BBE48"/>
                </a:solidFill>
              </a:ln>
              <a:solidFill>
                <a:srgbClr val="7BBE48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H="1">
            <a:off x="8107310" y="4984668"/>
            <a:ext cx="363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ea typeface="+mn-ea"/>
                <a:cs typeface="Calibri" pitchFamily="34" charset="0"/>
              </a:rPr>
              <a:t>4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  <a:ea typeface="+mn-e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600" y="1524000"/>
            <a:ext cx="35986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n-ea"/>
                <a:cs typeface="Calibri" pitchFamily="34" charset="0"/>
              </a:rPr>
              <a:t>I’M HOME </a:t>
            </a:r>
            <a:r>
              <a:rPr lang="en-US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started out by providing </a:t>
            </a:r>
            <a:r>
              <a:rPr lang="en-US" sz="3300" b="1" dirty="0" smtClean="0">
                <a:ln w="18415" cmpd="sng">
                  <a:solidFill>
                    <a:srgbClr val="EE7D35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funding</a:t>
            </a:r>
            <a:r>
              <a:rPr lang="en-US" sz="3300" dirty="0" smtClean="0">
                <a:ln w="18415" cmpd="sng">
                  <a:solidFill>
                    <a:srgbClr val="EE7D35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,</a:t>
            </a:r>
            <a:r>
              <a:rPr lang="en-US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3300" b="1" dirty="0" smtClean="0">
                <a:ln w="18415" cmpd="sng">
                  <a:solidFill>
                    <a:srgbClr val="EE7D35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technical assistance</a:t>
            </a:r>
            <a:r>
              <a:rPr lang="en-US" sz="3300" dirty="0" smtClean="0">
                <a:ln w="18415" cmpd="sng">
                  <a:solidFill>
                    <a:srgbClr val="EE7D35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and</a:t>
            </a:r>
            <a:r>
              <a:rPr lang="en-US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3300" b="1" dirty="0" smtClean="0">
                <a:ln w="18415" cmpd="sng">
                  <a:solidFill>
                    <a:srgbClr val="EE7D35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field</a:t>
            </a:r>
            <a:r>
              <a:rPr lang="en-US" sz="3300" dirty="0" smtClean="0">
                <a:ln w="18415" cmpd="sng">
                  <a:solidFill>
                    <a:srgbClr val="EE7D35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3300" b="1" dirty="0" smtClean="0">
                <a:ln w="18415" cmpd="sng">
                  <a:solidFill>
                    <a:srgbClr val="EE7D35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building</a:t>
            </a:r>
            <a:r>
              <a:rPr lang="en-US" sz="3300" dirty="0" smtClean="0">
                <a:ln w="18415" cmpd="sng">
                  <a:solidFill>
                    <a:srgbClr val="EE7D35"/>
                  </a:solidFill>
                  <a:prstDash val="solid"/>
                </a:ln>
                <a:solidFill>
                  <a:srgbClr val="EE7D3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support to programs doing the following activities</a:t>
            </a:r>
            <a:endParaRPr lang="en-US" sz="3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3" y="5713413"/>
            <a:ext cx="9144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982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WHY MANUFACTURED HOMES? </a:t>
            </a:r>
            <a:endParaRPr lang="en-US" sz="4000" kern="1200" dirty="0">
              <a:latin typeface="Gill Sans St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1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600201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31" name="Picture 7" descr="C:\Users\dryan\Pictures\LI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31033"/>
            <a:ext cx="2296110" cy="32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ryan\Pictures\MH LIF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9500"/>
            <a:ext cx="2198361" cy="32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ryan\Pictures\RANCH LIF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163849" cy="32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2744"/>
            <a:ext cx="7772400" cy="838200"/>
          </a:xfrm>
        </p:spPr>
        <p:txBody>
          <a:bodyPr/>
          <a:lstStyle/>
          <a:p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How Too Many Homes Look </a:t>
            </a:r>
            <a:r>
              <a:rPr lang="en-US" sz="4000" kern="1200" dirty="0">
                <a:solidFill>
                  <a:srgbClr val="00B0F0"/>
                </a:solidFill>
                <a:latin typeface="Gill Sans Std" pitchFamily="34" charset="0"/>
              </a:rPr>
              <a:t>T</a:t>
            </a:r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oday</a:t>
            </a:r>
            <a:endParaRPr lang="en-US" sz="4000" kern="1200" dirty="0">
              <a:solidFill>
                <a:srgbClr val="00B0F0"/>
              </a:solidFill>
              <a:latin typeface="Gill Sans St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11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26670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</a:pPr>
            <a:r>
              <a:rPr lang="en-US" dirty="0" smtClean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495"/>
            <a:ext cx="6172200" cy="37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z="4000" kern="1200" dirty="0">
                <a:solidFill>
                  <a:srgbClr val="00B0F0"/>
                </a:solidFill>
                <a:latin typeface="Gill Sans Std" pitchFamily="34" charset="0"/>
              </a:rPr>
              <a:t>How T</a:t>
            </a:r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hey </a:t>
            </a:r>
            <a:r>
              <a:rPr lang="en-US" sz="4000" kern="1200" dirty="0">
                <a:solidFill>
                  <a:srgbClr val="00B0F0"/>
                </a:solidFill>
                <a:latin typeface="Gill Sans Std" pitchFamily="34" charset="0"/>
              </a:rPr>
              <a:t>C</a:t>
            </a:r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an Look Today</a:t>
            </a:r>
            <a:endParaRPr lang="en-US" sz="4000" kern="1200" dirty="0">
              <a:solidFill>
                <a:srgbClr val="00B0F0"/>
              </a:solidFill>
              <a:latin typeface="Gill Sans St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11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26670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</a:pPr>
            <a:r>
              <a:rPr lang="en-US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48" y="1462190"/>
            <a:ext cx="6355304" cy="36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Manufactured Housing </a:t>
            </a:r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in Montana</a:t>
            </a:r>
            <a:endParaRPr lang="en-US" sz="4000" kern="1200" dirty="0">
              <a:latin typeface="Gill Sans St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1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8500" y="1612901"/>
            <a:ext cx="8001000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r>
              <a:rPr lang="en-US" dirty="0" smtClean="0"/>
              <a:t>Over 53,000 units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</a:pPr>
            <a:endParaRPr lang="en-US" dirty="0" smtClean="0"/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r>
              <a:rPr lang="en-US" dirty="0" smtClean="0"/>
              <a:t>11-12% </a:t>
            </a:r>
            <a:r>
              <a:rPr lang="en-US" dirty="0" smtClean="0"/>
              <a:t>of state’s </a:t>
            </a:r>
            <a:r>
              <a:rPr lang="en-US" dirty="0" smtClean="0"/>
              <a:t>housing (38% </a:t>
            </a:r>
            <a:r>
              <a:rPr lang="en-US" dirty="0"/>
              <a:t>in </a:t>
            </a:r>
            <a:r>
              <a:rPr lang="en-US" dirty="0" smtClean="0"/>
              <a:t>Broadwater County)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endParaRPr lang="en-US" dirty="0"/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r>
              <a:rPr lang="en-US" dirty="0" smtClean="0"/>
              <a:t>Just 8% in “unacceptable condition”</a:t>
            </a:r>
            <a:endParaRPr lang="en-US" dirty="0" smtClean="0"/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endParaRPr lang="en-US" dirty="0"/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r>
              <a:rPr lang="en-US" dirty="0" smtClean="0"/>
              <a:t>950 </a:t>
            </a:r>
            <a:r>
              <a:rPr lang="en-US" dirty="0" smtClean="0"/>
              <a:t>+ manufactured home communities</a:t>
            </a:r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endParaRPr lang="en-US" dirty="0"/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r>
              <a:rPr lang="en-US" dirty="0" smtClean="0"/>
              <a:t>Manufactured home values typically rise</a:t>
            </a:r>
            <a:endParaRPr lang="en-US" dirty="0"/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endParaRPr lang="en-US" dirty="0" smtClean="0"/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endParaRPr lang="en-US" dirty="0"/>
          </a:p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Wingdings" pitchFamily="2" charset="2"/>
              <a:buChar char="§"/>
            </a:pPr>
            <a:endParaRPr lang="en-US" dirty="0"/>
          </a:p>
          <a:p>
            <a:pPr lvl="1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</a:pPr>
            <a:endParaRPr lang="en-US" dirty="0" smtClean="0"/>
          </a:p>
          <a:p>
            <a:pPr lvl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</a:pPr>
            <a:endParaRPr lang="en-US" dirty="0" smtClean="0"/>
          </a:p>
          <a:p>
            <a:pPr lvl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</a:pPr>
            <a:endParaRPr lang="en-US" dirty="0"/>
          </a:p>
          <a:p>
            <a:pPr lvl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4000" kern="1200" dirty="0" smtClean="0">
                <a:solidFill>
                  <a:srgbClr val="00B0F0"/>
                </a:solidFill>
                <a:latin typeface="Gill Sans Std" pitchFamily="34" charset="0"/>
              </a:rPr>
              <a:t>Key Public Policy Areas</a:t>
            </a:r>
            <a:endParaRPr lang="en-US" sz="4000" kern="1200" dirty="0">
              <a:latin typeface="Gill Sans St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1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4088" y="1447800"/>
            <a:ext cx="8001000" cy="6799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/>
              <a:t>Finalize Duty to Serve rules for the </a:t>
            </a:r>
            <a:r>
              <a:rPr lang="en-US" dirty="0" smtClean="0"/>
              <a:t>GSEs</a:t>
            </a:r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/>
              <a:t>Unfair lending bill in Congress: HR 650/ S 682</a:t>
            </a:r>
            <a:endParaRPr lang="en-US" dirty="0" smtClean="0"/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/>
              <a:t>Very </a:t>
            </a:r>
            <a:r>
              <a:rPr lang="en-US" dirty="0" smtClean="0"/>
              <a:t>good </a:t>
            </a:r>
            <a:r>
              <a:rPr lang="en-US" dirty="0" smtClean="0"/>
              <a:t>state law on resident rights, lending, weatherization and tax incentives for preservation</a:t>
            </a:r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/>
              <a:t>Tilting reform is needed in Montana</a:t>
            </a:r>
            <a:endParaRPr lang="en-US" dirty="0" smtClean="0"/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rgbClr val="EE7D35"/>
              </a:buClr>
              <a:buSzPct val="14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NWAMERICA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59488"/>
            <a:ext cx="968375" cy="4143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4475" y="2334784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 Std" pitchFamily="34" charset="0"/>
              </a:rPr>
              <a:t>Please </a:t>
            </a:r>
            <a:r>
              <a:rPr lang="en-US" b="1" dirty="0">
                <a:solidFill>
                  <a:srgbClr val="000000"/>
                </a:solidFill>
                <a:latin typeface="Gill Sans Std" pitchFamily="34" charset="0"/>
              </a:rPr>
              <a:t>contact: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Gill Sans Std" pitchFamily="34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 Std" pitchFamily="34" charset="0"/>
              </a:rPr>
              <a:t>Doug Ryan, Director Affordable Homeownership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 Std" pitchFamily="34" charset="0"/>
              </a:rPr>
              <a:t>CFED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 Std" pitchFamily="34" charset="0"/>
              </a:rPr>
              <a:t>202-207-0155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Gill Sans Std" pitchFamily="34" charset="0"/>
              </a:rPr>
              <a:t>dryan@cfed.org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Gill Sans Std" pitchFamily="34" charset="0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33400"/>
            <a:ext cx="778033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71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il_fi" descr="http://volunteeryourskills.files.wordpress.com/2012/06/cfed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188" y="5401698"/>
            <a:ext cx="2305424" cy="107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5921</TotalTime>
  <Words>251</Words>
  <Application>Microsoft Office PowerPoint</Application>
  <PresentationFormat>On-screen Show (4:3)</PresentationFormat>
  <Paragraphs>80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Arial Black</vt:lpstr>
      <vt:lpstr>Baskerville Old Face</vt:lpstr>
      <vt:lpstr>Calibri</vt:lpstr>
      <vt:lpstr>Gill Sans Std</vt:lpstr>
      <vt:lpstr>Wingdings</vt:lpstr>
      <vt:lpstr>Blank Presentation</vt:lpstr>
      <vt:lpstr>PowerPoint Presentation</vt:lpstr>
      <vt:lpstr>WHAT is I’M HOME? </vt:lpstr>
      <vt:lpstr>PowerPoint Presentation</vt:lpstr>
      <vt:lpstr>WHY MANUFACTURED HOMES? </vt:lpstr>
      <vt:lpstr>How Too Many Homes Look Today</vt:lpstr>
      <vt:lpstr>How They Can Look Today</vt:lpstr>
      <vt:lpstr>Manufactured Housing in Montana</vt:lpstr>
      <vt:lpstr>Key Public Policy Areas</vt:lpstr>
      <vt:lpstr>PowerPoint Presentation</vt:lpstr>
    </vt:vector>
  </TitlesOfParts>
  <Company>David Plihal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NeighborWorks® America  Production Accomplishments  FY 2009 Q1  -  Q3  (October 2008  -  July 2009)</dc:title>
  <dc:creator>David Plihal</dc:creator>
  <cp:lastModifiedBy>Doug Ryan</cp:lastModifiedBy>
  <cp:revision>388</cp:revision>
  <cp:lastPrinted>2014-07-15T14:53:50Z</cp:lastPrinted>
  <dcterms:created xsi:type="dcterms:W3CDTF">2009-09-28T18:22:19Z</dcterms:created>
  <dcterms:modified xsi:type="dcterms:W3CDTF">2015-05-27T20:44:15Z</dcterms:modified>
</cp:coreProperties>
</file>