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84" r:id="rId3"/>
    <p:sldId id="285" r:id="rId4"/>
    <p:sldId id="283" r:id="rId5"/>
    <p:sldId id="257" r:id="rId6"/>
    <p:sldId id="282" r:id="rId7"/>
    <p:sldId id="258" r:id="rId8"/>
    <p:sldId id="259" r:id="rId9"/>
    <p:sldId id="260" r:id="rId10"/>
    <p:sldId id="276" r:id="rId11"/>
    <p:sldId id="261" r:id="rId12"/>
    <p:sldId id="267" r:id="rId13"/>
    <p:sldId id="268" r:id="rId14"/>
    <p:sldId id="269" r:id="rId15"/>
    <p:sldId id="262" r:id="rId16"/>
    <p:sldId id="263" r:id="rId17"/>
    <p:sldId id="264" r:id="rId18"/>
    <p:sldId id="286" r:id="rId19"/>
    <p:sldId id="280" r:id="rId20"/>
    <p:sldId id="279" r:id="rId21"/>
    <p:sldId id="272" r:id="rId22"/>
    <p:sldId id="270" r:id="rId23"/>
    <p:sldId id="271" r:id="rId24"/>
    <p:sldId id="274" r:id="rId25"/>
    <p:sldId id="266" r:id="rId26"/>
    <p:sldId id="281" r:id="rId27"/>
    <p:sldId id="277" r:id="rId28"/>
    <p:sldId id="278" r:id="rId29"/>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1963"/>
          </a:xfrm>
          <a:prstGeom prst="rect">
            <a:avLst/>
          </a:prstGeom>
        </p:spPr>
        <p:txBody>
          <a:bodyPr vert="horz" lIns="91440" tIns="45720" rIns="91440" bIns="45720" rtlCol="0"/>
          <a:lstStyle>
            <a:lvl1pPr algn="r">
              <a:defRPr sz="1200"/>
            </a:lvl1pPr>
          </a:lstStyle>
          <a:p>
            <a:fld id="{86EA4E7E-8D17-4706-A969-14154210DD0B}" type="datetimeFigureOut">
              <a:rPr lang="en-US" smtClean="0"/>
              <a:t>5/15/2015</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387850"/>
            <a:ext cx="5607050" cy="41560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38475"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1963"/>
          </a:xfrm>
          <a:prstGeom prst="rect">
            <a:avLst/>
          </a:prstGeom>
        </p:spPr>
        <p:txBody>
          <a:bodyPr vert="horz" lIns="91440" tIns="45720" rIns="91440" bIns="45720" rtlCol="0" anchor="b"/>
          <a:lstStyle>
            <a:lvl1pPr algn="r">
              <a:defRPr sz="1200"/>
            </a:lvl1pPr>
          </a:lstStyle>
          <a:p>
            <a:fld id="{FAD16E26-D337-4561-927D-D2B7748918C1}" type="slidenum">
              <a:rPr lang="en-US" smtClean="0"/>
              <a:t>‹#›</a:t>
            </a:fld>
            <a:endParaRPr lang="en-US"/>
          </a:p>
        </p:txBody>
      </p:sp>
    </p:spTree>
    <p:extLst>
      <p:ext uri="{BB962C8B-B14F-4D97-AF65-F5344CB8AC3E}">
        <p14:creationId xmlns:p14="http://schemas.microsoft.com/office/powerpoint/2010/main" val="626045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LLC: Began working on 7/30/13     3555: Notification went out to everyone</a:t>
            </a:r>
            <a:r>
              <a:rPr lang="en-US" baseline="0" dirty="0" smtClean="0"/>
              <a:t> including lenders 1 year earlier; lenders still refer to the “matrix”   </a:t>
            </a:r>
            <a:endParaRPr lang="en-US" dirty="0"/>
          </a:p>
        </p:txBody>
      </p:sp>
      <p:sp>
        <p:nvSpPr>
          <p:cNvPr id="4" name="Slide Number Placeholder 3"/>
          <p:cNvSpPr>
            <a:spLocks noGrp="1"/>
          </p:cNvSpPr>
          <p:nvPr>
            <p:ph type="sldNum" sz="quarter" idx="10"/>
          </p:nvPr>
        </p:nvSpPr>
        <p:spPr/>
        <p:txBody>
          <a:bodyPr/>
          <a:lstStyle/>
          <a:p>
            <a:fld id="{FAD16E26-D337-4561-927D-D2B7748918C1}" type="slidenum">
              <a:rPr lang="en-US" smtClean="0"/>
              <a:t>5</a:t>
            </a:fld>
            <a:endParaRPr lang="en-US"/>
          </a:p>
        </p:txBody>
      </p:sp>
    </p:spTree>
    <p:extLst>
      <p:ext uri="{BB962C8B-B14F-4D97-AF65-F5344CB8AC3E}">
        <p14:creationId xmlns:p14="http://schemas.microsoft.com/office/powerpoint/2010/main" val="3212462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more sending paper checks</a:t>
            </a:r>
            <a:endParaRPr lang="en-US" dirty="0"/>
          </a:p>
        </p:txBody>
      </p:sp>
      <p:sp>
        <p:nvSpPr>
          <p:cNvPr id="4" name="Slide Number Placeholder 3"/>
          <p:cNvSpPr>
            <a:spLocks noGrp="1"/>
          </p:cNvSpPr>
          <p:nvPr>
            <p:ph type="sldNum" sz="quarter" idx="10"/>
          </p:nvPr>
        </p:nvSpPr>
        <p:spPr/>
        <p:txBody>
          <a:bodyPr/>
          <a:lstStyle/>
          <a:p>
            <a:fld id="{FAD16E26-D337-4561-927D-D2B7748918C1}" type="slidenum">
              <a:rPr lang="en-US" smtClean="0"/>
              <a:t>7</a:t>
            </a:fld>
            <a:endParaRPr lang="en-US"/>
          </a:p>
        </p:txBody>
      </p:sp>
    </p:spTree>
    <p:extLst>
      <p:ext uri="{BB962C8B-B14F-4D97-AF65-F5344CB8AC3E}">
        <p14:creationId xmlns:p14="http://schemas.microsoft.com/office/powerpoint/2010/main" val="813353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more 30% land-to-value rule</a:t>
            </a:r>
            <a:endParaRPr lang="en-US" dirty="0"/>
          </a:p>
        </p:txBody>
      </p:sp>
      <p:sp>
        <p:nvSpPr>
          <p:cNvPr id="4" name="Slide Number Placeholder 3"/>
          <p:cNvSpPr>
            <a:spLocks noGrp="1"/>
          </p:cNvSpPr>
          <p:nvPr>
            <p:ph type="sldNum" sz="quarter" idx="10"/>
          </p:nvPr>
        </p:nvSpPr>
        <p:spPr/>
        <p:txBody>
          <a:bodyPr/>
          <a:lstStyle/>
          <a:p>
            <a:fld id="{FAD16E26-D337-4561-927D-D2B7748918C1}" type="slidenum">
              <a:rPr lang="en-US" smtClean="0"/>
              <a:t>11</a:t>
            </a:fld>
            <a:endParaRPr lang="en-US"/>
          </a:p>
        </p:txBody>
      </p:sp>
    </p:spTree>
    <p:extLst>
      <p:ext uri="{BB962C8B-B14F-4D97-AF65-F5344CB8AC3E}">
        <p14:creationId xmlns:p14="http://schemas.microsoft.com/office/powerpoint/2010/main" val="323431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more flood elevation</a:t>
            </a:r>
            <a:r>
              <a:rPr lang="en-US" baseline="0" dirty="0" smtClean="0"/>
              <a:t> certificates showing </a:t>
            </a:r>
            <a:endParaRPr lang="en-US" dirty="0"/>
          </a:p>
        </p:txBody>
      </p:sp>
      <p:sp>
        <p:nvSpPr>
          <p:cNvPr id="4" name="Slide Number Placeholder 3"/>
          <p:cNvSpPr>
            <a:spLocks noGrp="1"/>
          </p:cNvSpPr>
          <p:nvPr>
            <p:ph type="sldNum" sz="quarter" idx="10"/>
          </p:nvPr>
        </p:nvSpPr>
        <p:spPr/>
        <p:txBody>
          <a:bodyPr/>
          <a:lstStyle/>
          <a:p>
            <a:fld id="{FAD16E26-D337-4561-927D-D2B7748918C1}" type="slidenum">
              <a:rPr lang="en-US" smtClean="0"/>
              <a:t>16</a:t>
            </a:fld>
            <a:endParaRPr lang="en-US"/>
          </a:p>
        </p:txBody>
      </p:sp>
    </p:spTree>
    <p:extLst>
      <p:ext uri="{BB962C8B-B14F-4D97-AF65-F5344CB8AC3E}">
        <p14:creationId xmlns:p14="http://schemas.microsoft.com/office/powerpoint/2010/main" val="22950009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440E192-1D0F-4FA3-85E6-2EDF673E2E63}" type="datetime1">
              <a:rPr lang="en-US" smtClean="0"/>
              <a:t>5/15/2015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DF8ED2F-AB0E-4155-AF53-2B78A80BB49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4E2EEF-5DF9-4A12-AC2B-5AAE7E077484}" type="datetime1">
              <a:rPr lang="en-US" smtClean="0"/>
              <a:t>5/15/2015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F8ED2F-AB0E-4155-AF53-2B78A80BB4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9B804F-0242-473E-90C6-43AE316C87AB}" type="datetime1">
              <a:rPr lang="en-US" smtClean="0"/>
              <a:t>5/15/2015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F8ED2F-AB0E-4155-AF53-2B78A80BB4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C72797-3027-49EF-AE77-CBE8B49DEF99}" type="datetime1">
              <a:rPr lang="en-US" smtClean="0"/>
              <a:t>5/15/2015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F8ED2F-AB0E-4155-AF53-2B78A80BB49F}"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EA4C35F-45D4-457F-AB55-E928E3C3FD78}" type="datetime1">
              <a:rPr lang="en-US" smtClean="0"/>
              <a:t>5/15/2015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F8ED2F-AB0E-4155-AF53-2B78A80BB49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8583AEF-7B91-452D-BF92-C87D65441432}" type="datetime1">
              <a:rPr lang="en-US" smtClean="0"/>
              <a:t>5/15/2015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DF8ED2F-AB0E-4155-AF53-2B78A80BB49F}"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ECE19F0-898B-4BF6-BAC4-D52C91022ED4}" type="datetime1">
              <a:rPr lang="en-US" smtClean="0"/>
              <a:t>5/15/2015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DF8ED2F-AB0E-4155-AF53-2B78A80BB49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DBBA9BC-F212-4B8D-975F-BB8F56F531BB}" type="datetime1">
              <a:rPr lang="en-US" smtClean="0"/>
              <a:t>5/15/2015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DF8ED2F-AB0E-4155-AF53-2B78A80BB49F}"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4407BF6-1D03-4854-808D-E720730F1609}" type="datetime1">
              <a:rPr lang="en-US" smtClean="0"/>
              <a:t>5/15/2015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DF8ED2F-AB0E-4155-AF53-2B78A80BB4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8206980-108B-4080-96F3-36F2C821EF11}" type="datetime1">
              <a:rPr lang="en-US" smtClean="0"/>
              <a:t>5/15/2015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DF8ED2F-AB0E-4155-AF53-2B78A80BB49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150BD6F-8387-46FD-86E0-0A6066513672}" type="datetime1">
              <a:rPr lang="en-US" smtClean="0"/>
              <a:t>5/15/2015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DF8ED2F-AB0E-4155-AF53-2B78A80BB49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F27EAF0-DB80-440B-98A4-3DAC53EAD05E}" type="datetime1">
              <a:rPr lang="en-US" smtClean="0"/>
              <a:t>5/15/2015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DF8ED2F-AB0E-4155-AF53-2B78A80BB4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efanniemae.com/sf/refmaterials/hrny/index.jsp"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rdlist.sc.egov.usda.gov/"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RD.DCFO.GLB@stl.usda.gov" TargetMode="External"/><Relationship Id="rId2" Type="http://schemas.openxmlformats.org/officeDocument/2006/relationships/hyperlink" Target="https://identitymanager.eems.usda.gov/registration/index.asp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800" dirty="0" smtClean="0"/>
              <a:t>MONTANA HOUSING PARTNERSHIP CONFERENCE</a:t>
            </a:r>
            <a:endParaRPr lang="en-US" sz="4800" dirty="0"/>
          </a:p>
        </p:txBody>
      </p:sp>
      <p:sp>
        <p:nvSpPr>
          <p:cNvPr id="3" name="Subtitle 2"/>
          <p:cNvSpPr>
            <a:spLocks noGrp="1"/>
          </p:cNvSpPr>
          <p:nvPr>
            <p:ph type="subTitle" idx="1"/>
          </p:nvPr>
        </p:nvSpPr>
        <p:spPr/>
        <p:txBody>
          <a:bodyPr/>
          <a:lstStyle/>
          <a:p>
            <a:endParaRPr lang="en-US" dirty="0" smtClean="0"/>
          </a:p>
          <a:p>
            <a:r>
              <a:rPr lang="en-US" dirty="0" smtClean="0"/>
              <a:t>JUNE 9-11, 2015</a:t>
            </a:r>
            <a:endParaRPr lang="en-US" dirty="0"/>
          </a:p>
        </p:txBody>
      </p:sp>
      <p:sp>
        <p:nvSpPr>
          <p:cNvPr id="4" name="Slide Number Placeholder 3"/>
          <p:cNvSpPr>
            <a:spLocks noGrp="1"/>
          </p:cNvSpPr>
          <p:nvPr>
            <p:ph type="sldNum" sz="quarter" idx="12"/>
          </p:nvPr>
        </p:nvSpPr>
        <p:spPr/>
        <p:txBody>
          <a:bodyPr/>
          <a:lstStyle/>
          <a:p>
            <a:fld id="{5DF8ED2F-AB0E-4155-AF53-2B78A80BB49F}" type="slidenum">
              <a:rPr lang="en-US" smtClean="0"/>
              <a:t>1</a:t>
            </a:fld>
            <a:endParaRPr lang="en-US"/>
          </a:p>
        </p:txBody>
      </p:sp>
    </p:spTree>
    <p:extLst>
      <p:ext uri="{BB962C8B-B14F-4D97-AF65-F5344CB8AC3E}">
        <p14:creationId xmlns:p14="http://schemas.microsoft.com/office/powerpoint/2010/main" val="20775052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lnSpcReduction="10000"/>
          </a:bodyPr>
          <a:lstStyle/>
          <a:p>
            <a:pPr algn="ctr"/>
            <a:endParaRPr lang="en-US" sz="1400" dirty="0" smtClean="0"/>
          </a:p>
          <a:p>
            <a:pPr marL="0" indent="0" algn="ctr">
              <a:buNone/>
            </a:pPr>
            <a:endParaRPr lang="en-US" sz="1400" dirty="0" smtClean="0"/>
          </a:p>
          <a:p>
            <a:pPr algn="ctr"/>
            <a:r>
              <a:rPr lang="en-US" sz="2400" dirty="0" smtClean="0"/>
              <a:t>Must meet income requirements</a:t>
            </a:r>
          </a:p>
          <a:p>
            <a:pPr algn="ctr"/>
            <a:r>
              <a:rPr lang="en-US" sz="2400" dirty="0" smtClean="0"/>
              <a:t>Must reside in the property</a:t>
            </a:r>
          </a:p>
          <a:p>
            <a:pPr algn="ctr"/>
            <a:r>
              <a:rPr lang="en-US" sz="2400" dirty="0" smtClean="0"/>
              <a:t>Have made timely mortgage </a:t>
            </a:r>
            <a:r>
              <a:rPr lang="en-US" sz="2400" dirty="0" err="1" smtClean="0"/>
              <a:t>pmts</a:t>
            </a:r>
            <a:r>
              <a:rPr lang="en-US" sz="2400" dirty="0" smtClean="0"/>
              <a:t> for the previous 12 months</a:t>
            </a:r>
          </a:p>
          <a:p>
            <a:pPr algn="ctr"/>
            <a:r>
              <a:rPr lang="en-US" sz="2400" dirty="0" smtClean="0"/>
              <a:t>Must be an existing RD guarantee or direct</a:t>
            </a:r>
          </a:p>
          <a:p>
            <a:pPr algn="ctr"/>
            <a:r>
              <a:rPr lang="en-US" sz="2400" dirty="0" smtClean="0"/>
              <a:t>Interest rate must be a minimum 100 basis points below the current interest rate (</a:t>
            </a:r>
            <a:r>
              <a:rPr lang="en-US" sz="2400" b="1" dirty="0" smtClean="0"/>
              <a:t>revising</a:t>
            </a:r>
            <a:r>
              <a:rPr lang="en-US" sz="2400" dirty="0" smtClean="0"/>
              <a:t>)</a:t>
            </a:r>
          </a:p>
          <a:p>
            <a:pPr algn="ctr"/>
            <a:r>
              <a:rPr lang="en-US" sz="2400" dirty="0" smtClean="0"/>
              <a:t>Borrowers can be added but not removed</a:t>
            </a:r>
          </a:p>
          <a:p>
            <a:pPr algn="ctr"/>
            <a:r>
              <a:rPr lang="en-US" sz="2400" dirty="0" smtClean="0"/>
              <a:t>No appraisal, credit report, inspections required</a:t>
            </a:r>
          </a:p>
          <a:p>
            <a:pPr algn="ctr"/>
            <a:r>
              <a:rPr lang="en-US" sz="2400" dirty="0" smtClean="0"/>
              <a:t>Can include principal, interest, closing costs, guarantee fee</a:t>
            </a:r>
          </a:p>
          <a:p>
            <a:pPr algn="ctr"/>
            <a:endParaRPr lang="en-US" sz="2800" dirty="0"/>
          </a:p>
        </p:txBody>
      </p:sp>
      <p:sp>
        <p:nvSpPr>
          <p:cNvPr id="4" name="Slide Number Placeholder 3"/>
          <p:cNvSpPr>
            <a:spLocks noGrp="1"/>
          </p:cNvSpPr>
          <p:nvPr>
            <p:ph type="sldNum" sz="quarter" idx="12"/>
          </p:nvPr>
        </p:nvSpPr>
        <p:spPr/>
        <p:txBody>
          <a:bodyPr/>
          <a:lstStyle/>
          <a:p>
            <a:fld id="{5DF8ED2F-AB0E-4155-AF53-2B78A80BB49F}" type="slidenum">
              <a:rPr lang="en-US" smtClean="0"/>
              <a:t>10</a:t>
            </a:fld>
            <a:endParaRPr lang="en-US"/>
          </a:p>
        </p:txBody>
      </p:sp>
      <p:sp>
        <p:nvSpPr>
          <p:cNvPr id="2" name="Title 1"/>
          <p:cNvSpPr>
            <a:spLocks noGrp="1"/>
          </p:cNvSpPr>
          <p:nvPr>
            <p:ph type="title"/>
          </p:nvPr>
        </p:nvSpPr>
        <p:spPr>
          <a:xfrm>
            <a:off x="457200" y="274638"/>
            <a:ext cx="8229600" cy="1020762"/>
          </a:xfrm>
        </p:spPr>
        <p:txBody>
          <a:bodyPr/>
          <a:lstStyle/>
          <a:p>
            <a:r>
              <a:rPr lang="en-US" dirty="0" smtClean="0"/>
              <a:t>Rural </a:t>
            </a:r>
            <a:r>
              <a:rPr lang="en-US" dirty="0" err="1" smtClean="0"/>
              <a:t>Refi</a:t>
            </a:r>
            <a:r>
              <a:rPr lang="en-US" dirty="0" smtClean="0"/>
              <a:t> Pilot Program</a:t>
            </a:r>
            <a:endParaRPr lang="en-US" dirty="0"/>
          </a:p>
        </p:txBody>
      </p:sp>
    </p:spTree>
    <p:extLst>
      <p:ext uri="{BB962C8B-B14F-4D97-AF65-F5344CB8AC3E}">
        <p14:creationId xmlns:p14="http://schemas.microsoft.com/office/powerpoint/2010/main" val="2588032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992563"/>
          </a:xfrm>
        </p:spPr>
        <p:txBody>
          <a:bodyPr>
            <a:normAutofit/>
          </a:bodyPr>
          <a:lstStyle/>
          <a:p>
            <a:pPr marL="0" indent="0" algn="ctr">
              <a:buNone/>
            </a:pPr>
            <a:r>
              <a:rPr lang="en-US" sz="4000" dirty="0" smtClean="0"/>
              <a:t>Site Requirements:</a:t>
            </a:r>
          </a:p>
          <a:p>
            <a:pPr marL="0" indent="0" algn="ctr">
              <a:buNone/>
            </a:pPr>
            <a:endParaRPr lang="en-US" dirty="0" smtClean="0"/>
          </a:p>
          <a:p>
            <a:pPr algn="ctr"/>
            <a:r>
              <a:rPr lang="en-US" sz="4000" dirty="0" smtClean="0"/>
              <a:t>Site = Typical for the area</a:t>
            </a:r>
          </a:p>
          <a:p>
            <a:pPr marL="0" indent="0" algn="ctr">
              <a:buNone/>
            </a:pPr>
            <a:endParaRPr lang="en-US" sz="4000" dirty="0" smtClean="0"/>
          </a:p>
          <a:p>
            <a:pPr algn="ctr"/>
            <a:r>
              <a:rPr lang="en-US" sz="4000" dirty="0" smtClean="0"/>
              <a:t>Income-producing buildings or land are ineligible</a:t>
            </a:r>
          </a:p>
          <a:p>
            <a:endParaRPr lang="en-US" dirty="0"/>
          </a:p>
        </p:txBody>
      </p:sp>
      <p:sp>
        <p:nvSpPr>
          <p:cNvPr id="4" name="Slide Number Placeholder 3"/>
          <p:cNvSpPr>
            <a:spLocks noGrp="1"/>
          </p:cNvSpPr>
          <p:nvPr>
            <p:ph type="sldNum" sz="quarter" idx="12"/>
          </p:nvPr>
        </p:nvSpPr>
        <p:spPr/>
        <p:txBody>
          <a:bodyPr/>
          <a:lstStyle/>
          <a:p>
            <a:fld id="{5DF8ED2F-AB0E-4155-AF53-2B78A80BB49F}" type="slidenum">
              <a:rPr lang="en-US" smtClean="0"/>
              <a:t>11</a:t>
            </a:fld>
            <a:endParaRPr lang="en-US"/>
          </a:p>
        </p:txBody>
      </p:sp>
      <p:sp>
        <p:nvSpPr>
          <p:cNvPr id="2" name="Title 1"/>
          <p:cNvSpPr>
            <a:spLocks noGrp="1"/>
          </p:cNvSpPr>
          <p:nvPr>
            <p:ph type="title"/>
          </p:nvPr>
        </p:nvSpPr>
        <p:spPr>
          <a:xfrm>
            <a:off x="457200" y="274638"/>
            <a:ext cx="8229600" cy="1173162"/>
          </a:xfrm>
        </p:spPr>
        <p:txBody>
          <a:bodyPr>
            <a:noAutofit/>
          </a:bodyPr>
          <a:lstStyle/>
          <a:p>
            <a:pPr marL="0" indent="0"/>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a:t/>
            </a:r>
            <a:br>
              <a:rPr lang="en-US" sz="2800" dirty="0"/>
            </a:br>
            <a:r>
              <a:rPr lang="en-US" dirty="0" smtClean="0"/>
              <a:t>Chapter 12: Property</a:t>
            </a:r>
            <a:br>
              <a:rPr lang="en-US" dirty="0" smtClean="0"/>
            </a:br>
            <a:r>
              <a:rPr lang="en-US" dirty="0"/>
              <a:t/>
            </a:r>
            <a:br>
              <a:rPr lang="en-US" dirty="0"/>
            </a:br>
            <a:endParaRPr lang="en-US" dirty="0"/>
          </a:p>
        </p:txBody>
      </p:sp>
    </p:spTree>
    <p:extLst>
      <p:ext uri="{BB962C8B-B14F-4D97-AF65-F5344CB8AC3E}">
        <p14:creationId xmlns:p14="http://schemas.microsoft.com/office/powerpoint/2010/main" val="1073590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1100" dirty="0" smtClean="0"/>
          </a:p>
          <a:p>
            <a:pPr marL="0" indent="0" algn="ctr">
              <a:buNone/>
            </a:pPr>
            <a:r>
              <a:rPr lang="en-US" sz="3600" dirty="0" smtClean="0"/>
              <a:t>Escrow Holdbacks</a:t>
            </a:r>
          </a:p>
          <a:p>
            <a:pPr marL="0" indent="0">
              <a:buNone/>
            </a:pPr>
            <a:r>
              <a:rPr lang="en-US" dirty="0" smtClean="0"/>
              <a:t>When development work is planned and cannot be completed because of inclement weather, material shortages, or other acceptable reasons, an escrow account may be established. The Agency may issue a LNG prior to the completion of repairs proved the following conditions are met:</a:t>
            </a:r>
          </a:p>
          <a:p>
            <a:endParaRPr lang="en-US" dirty="0"/>
          </a:p>
        </p:txBody>
      </p:sp>
      <p:sp>
        <p:nvSpPr>
          <p:cNvPr id="4" name="Slide Number Placeholder 3"/>
          <p:cNvSpPr>
            <a:spLocks noGrp="1"/>
          </p:cNvSpPr>
          <p:nvPr>
            <p:ph type="sldNum" sz="quarter" idx="12"/>
          </p:nvPr>
        </p:nvSpPr>
        <p:spPr/>
        <p:txBody>
          <a:bodyPr/>
          <a:lstStyle/>
          <a:p>
            <a:fld id="{5DF8ED2F-AB0E-4155-AF53-2B78A80BB49F}" type="slidenum">
              <a:rPr lang="en-US" smtClean="0"/>
              <a:t>12</a:t>
            </a:fld>
            <a:endParaRPr lang="en-US"/>
          </a:p>
        </p:txBody>
      </p:sp>
      <p:sp>
        <p:nvSpPr>
          <p:cNvPr id="2" name="Title 1"/>
          <p:cNvSpPr>
            <a:spLocks noGrp="1"/>
          </p:cNvSpPr>
          <p:nvPr>
            <p:ph type="title"/>
          </p:nvPr>
        </p:nvSpPr>
        <p:spPr>
          <a:xfrm>
            <a:off x="457200" y="274638"/>
            <a:ext cx="8229600" cy="1325562"/>
          </a:xfrm>
        </p:spPr>
        <p:txBody>
          <a:bodyPr>
            <a:normAutofit fontScale="90000"/>
          </a:bodyPr>
          <a:lstStyle/>
          <a:p>
            <a:r>
              <a:rPr lang="en-US" dirty="0" smtClean="0"/>
              <a:t/>
            </a:r>
            <a:br>
              <a:rPr lang="en-US" dirty="0" smtClean="0"/>
            </a:br>
            <a:r>
              <a:rPr lang="en-US" dirty="0" smtClean="0"/>
              <a:t/>
            </a:r>
            <a:br>
              <a:rPr lang="en-US" dirty="0" smtClean="0"/>
            </a:br>
            <a:r>
              <a:rPr lang="en-US" dirty="0"/>
              <a:t/>
            </a:r>
            <a:br>
              <a:rPr lang="en-US" dirty="0"/>
            </a:br>
            <a:r>
              <a:rPr lang="en-US" sz="4900" dirty="0" smtClean="0"/>
              <a:t>Chapter 12: Property</a:t>
            </a:r>
            <a:br>
              <a:rPr lang="en-US" sz="4900" dirty="0" smtClean="0"/>
            </a:br>
            <a:r>
              <a:rPr lang="en-US" dirty="0" smtClean="0"/>
              <a:t/>
            </a:r>
            <a:br>
              <a:rPr lang="en-US" dirty="0" smtClean="0"/>
            </a:br>
            <a:r>
              <a:rPr lang="en-US" dirty="0" smtClean="0"/>
              <a:t> </a:t>
            </a:r>
            <a:endParaRPr lang="en-US" dirty="0"/>
          </a:p>
        </p:txBody>
      </p:sp>
    </p:spTree>
    <p:extLst>
      <p:ext uri="{BB962C8B-B14F-4D97-AF65-F5344CB8AC3E}">
        <p14:creationId xmlns:p14="http://schemas.microsoft.com/office/powerpoint/2010/main" val="78260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sz="2400" b="1" dirty="0" smtClean="0"/>
              <a:t>The cost of any remaining work, exterior or interior, is not greater than 10% of the final loan amount</a:t>
            </a:r>
          </a:p>
          <a:p>
            <a:r>
              <a:rPr lang="en-US" sz="2400" dirty="0" smtClean="0"/>
              <a:t>The livability of the dwelling is not affected</a:t>
            </a:r>
          </a:p>
          <a:p>
            <a:r>
              <a:rPr lang="en-US" sz="2400" b="1" dirty="0" smtClean="0"/>
              <a:t>A signed </a:t>
            </a:r>
            <a:r>
              <a:rPr lang="en-US" sz="2400" b="1" u="sng" dirty="0" smtClean="0"/>
              <a:t>contract </a:t>
            </a:r>
            <a:r>
              <a:rPr lang="en-US" sz="2400" b="1" dirty="0" smtClean="0"/>
              <a:t>between the borrower and the contractor is in effect for the proposed work and the funds to be escrowed are not less than the contract</a:t>
            </a:r>
          </a:p>
          <a:p>
            <a:r>
              <a:rPr lang="en-US" sz="2400" dirty="0" smtClean="0"/>
              <a:t>The HUD-1 reflects the holdback</a:t>
            </a:r>
          </a:p>
          <a:p>
            <a:r>
              <a:rPr lang="en-US" sz="2400" dirty="0" smtClean="0"/>
              <a:t>The development will be complete within 180 days of closing</a:t>
            </a:r>
          </a:p>
          <a:p>
            <a:r>
              <a:rPr lang="en-US" sz="2400" dirty="0" smtClean="0"/>
              <a:t>The escrow account is established in a federally supervised financial institution</a:t>
            </a:r>
          </a:p>
          <a:p>
            <a:r>
              <a:rPr lang="en-US" sz="2400" dirty="0" smtClean="0"/>
              <a:t>Certification of completion is required to verify the work was completed and must: be completed by the appraiser, completed per original appraisal report, accompanied by photos and signed by appraiser who performed the final inspection</a:t>
            </a:r>
          </a:p>
          <a:p>
            <a:endParaRPr lang="en-US" dirty="0"/>
          </a:p>
        </p:txBody>
      </p:sp>
      <p:sp>
        <p:nvSpPr>
          <p:cNvPr id="4" name="Slide Number Placeholder 3"/>
          <p:cNvSpPr>
            <a:spLocks noGrp="1"/>
          </p:cNvSpPr>
          <p:nvPr>
            <p:ph type="sldNum" sz="quarter" idx="12"/>
          </p:nvPr>
        </p:nvSpPr>
        <p:spPr/>
        <p:txBody>
          <a:bodyPr/>
          <a:lstStyle/>
          <a:p>
            <a:fld id="{5DF8ED2F-AB0E-4155-AF53-2B78A80BB49F}" type="slidenum">
              <a:rPr lang="en-US" smtClean="0"/>
              <a:t>13</a:t>
            </a:fld>
            <a:endParaRPr lang="en-US"/>
          </a:p>
        </p:txBody>
      </p:sp>
      <p:sp>
        <p:nvSpPr>
          <p:cNvPr id="2" name="Title 1"/>
          <p:cNvSpPr>
            <a:spLocks noGrp="1"/>
          </p:cNvSpPr>
          <p:nvPr>
            <p:ph type="title"/>
          </p:nvPr>
        </p:nvSpPr>
        <p:spPr/>
        <p:txBody>
          <a:bodyPr>
            <a:normAutofit/>
          </a:bodyPr>
          <a:lstStyle/>
          <a:p>
            <a:r>
              <a:rPr lang="en-US" dirty="0" smtClean="0"/>
              <a:t>Escrow Holdbacks</a:t>
            </a:r>
            <a:endParaRPr lang="en-US" dirty="0"/>
          </a:p>
        </p:txBody>
      </p:sp>
    </p:spTree>
    <p:extLst>
      <p:ext uri="{BB962C8B-B14F-4D97-AF65-F5344CB8AC3E}">
        <p14:creationId xmlns:p14="http://schemas.microsoft.com/office/powerpoint/2010/main" val="1483130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2800" dirty="0" smtClean="0"/>
              <a:t>Combination Construction Permanent Loans</a:t>
            </a:r>
          </a:p>
          <a:p>
            <a:pPr marL="0" indent="0">
              <a:buNone/>
            </a:pPr>
            <a:endParaRPr lang="en-US" sz="1800" dirty="0" smtClean="0"/>
          </a:p>
          <a:p>
            <a:pPr marL="0" indent="0">
              <a:buNone/>
            </a:pPr>
            <a:r>
              <a:rPr lang="en-US" sz="1800" dirty="0" smtClean="0"/>
              <a:t>A combination construction permanent loan can be offered to eligible applicants by approved lenders with appropriate construction lending experience and adequate</a:t>
            </a:r>
          </a:p>
          <a:p>
            <a:pPr marL="0" indent="0">
              <a:buNone/>
            </a:pPr>
            <a:r>
              <a:rPr lang="en-US" sz="1800" dirty="0" smtClean="0"/>
              <a:t>controls for interim construction cost disbursements.</a:t>
            </a:r>
          </a:p>
          <a:p>
            <a:r>
              <a:rPr lang="en-US" sz="1800" dirty="0" smtClean="0"/>
              <a:t>Provides funds during the construction period and then converts to a permanent loan</a:t>
            </a:r>
          </a:p>
          <a:p>
            <a:r>
              <a:rPr lang="en-US" sz="1800" dirty="0" smtClean="0"/>
              <a:t>Considered a purchase transaction</a:t>
            </a:r>
          </a:p>
          <a:p>
            <a:r>
              <a:rPr lang="en-US" sz="1800" dirty="0" smtClean="0"/>
              <a:t>Closing occurs prior to the start of construction with funds disbursed at closing to cover land</a:t>
            </a:r>
          </a:p>
          <a:p>
            <a:r>
              <a:rPr lang="en-US" sz="1800" dirty="0" smtClean="0"/>
              <a:t>Interest rate cannot float beyond closing</a:t>
            </a:r>
          </a:p>
          <a:p>
            <a:r>
              <a:rPr lang="en-US" sz="1800" b="1" dirty="0" smtClean="0"/>
              <a:t>The LNG may be issued once the interim construction loan is closed</a:t>
            </a:r>
            <a:endParaRPr lang="en-US" sz="1800" b="1" dirty="0"/>
          </a:p>
        </p:txBody>
      </p:sp>
      <p:sp>
        <p:nvSpPr>
          <p:cNvPr id="4" name="Slide Number Placeholder 3"/>
          <p:cNvSpPr>
            <a:spLocks noGrp="1"/>
          </p:cNvSpPr>
          <p:nvPr>
            <p:ph type="sldNum" sz="quarter" idx="12"/>
          </p:nvPr>
        </p:nvSpPr>
        <p:spPr/>
        <p:txBody>
          <a:bodyPr/>
          <a:lstStyle/>
          <a:p>
            <a:fld id="{5DF8ED2F-AB0E-4155-AF53-2B78A80BB49F}" type="slidenum">
              <a:rPr lang="en-US" smtClean="0"/>
              <a:t>14</a:t>
            </a:fld>
            <a:endParaRPr lang="en-US"/>
          </a:p>
        </p:txBody>
      </p:sp>
      <p:sp>
        <p:nvSpPr>
          <p:cNvPr id="2" name="Title 1"/>
          <p:cNvSpPr>
            <a:spLocks noGrp="1"/>
          </p:cNvSpPr>
          <p:nvPr>
            <p:ph type="title"/>
          </p:nvPr>
        </p:nvSpPr>
        <p:spPr/>
        <p:txBody>
          <a:bodyPr>
            <a:noAutofit/>
          </a:bodyPr>
          <a:lstStyle/>
          <a:p>
            <a:r>
              <a:rPr lang="en-US" dirty="0" smtClean="0"/>
              <a:t>Chapter 12:</a:t>
            </a:r>
            <a:br>
              <a:rPr lang="en-US" dirty="0" smtClean="0"/>
            </a:br>
            <a:r>
              <a:rPr lang="en-US" sz="3200" dirty="0" smtClean="0"/>
              <a:t>Single Close Construction Loans</a:t>
            </a:r>
            <a:endParaRPr lang="en-US" sz="3200" dirty="0"/>
          </a:p>
        </p:txBody>
      </p:sp>
    </p:spTree>
    <p:extLst>
      <p:ext uri="{BB962C8B-B14F-4D97-AF65-F5344CB8AC3E}">
        <p14:creationId xmlns:p14="http://schemas.microsoft.com/office/powerpoint/2010/main" val="2365154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Cisterns – MT AN458</a:t>
            </a:r>
          </a:p>
          <a:p>
            <a:r>
              <a:rPr lang="en-US" dirty="0" smtClean="0"/>
              <a:t>Septic – Lender is required to obtain a septic evaluation. This can be performed by a FHA roster appraiser, government health authority, a licensed septic system professional or a qualified home inspector. For existing dwellings a HUD roster appraiser who has indicated the dwelling meets the required HUD handbooks does not require further  septic certification</a:t>
            </a:r>
            <a:endParaRPr lang="en-US" dirty="0"/>
          </a:p>
        </p:txBody>
      </p:sp>
      <p:sp>
        <p:nvSpPr>
          <p:cNvPr id="4" name="Slide Number Placeholder 3"/>
          <p:cNvSpPr>
            <a:spLocks noGrp="1"/>
          </p:cNvSpPr>
          <p:nvPr>
            <p:ph type="sldNum" sz="quarter" idx="12"/>
          </p:nvPr>
        </p:nvSpPr>
        <p:spPr/>
        <p:txBody>
          <a:bodyPr/>
          <a:lstStyle/>
          <a:p>
            <a:fld id="{5DF8ED2F-AB0E-4155-AF53-2B78A80BB49F}" type="slidenum">
              <a:rPr lang="en-US" smtClean="0"/>
              <a:t>15</a:t>
            </a:fld>
            <a:endParaRPr lang="en-US"/>
          </a:p>
        </p:txBody>
      </p:sp>
      <p:sp>
        <p:nvSpPr>
          <p:cNvPr id="2" name="Title 1"/>
          <p:cNvSpPr>
            <a:spLocks noGrp="1"/>
          </p:cNvSpPr>
          <p:nvPr>
            <p:ph type="title"/>
          </p:nvPr>
        </p:nvSpPr>
        <p:spPr/>
        <p:txBody>
          <a:bodyPr>
            <a:noAutofit/>
          </a:bodyPr>
          <a:lstStyle/>
          <a:p>
            <a:r>
              <a:rPr lang="en-US" dirty="0" smtClean="0"/>
              <a:t/>
            </a:r>
            <a:br>
              <a:rPr lang="en-US" dirty="0" smtClean="0"/>
            </a:br>
            <a:r>
              <a:rPr lang="en-US" dirty="0" smtClean="0"/>
              <a:t>Chapter 12: Property</a:t>
            </a:r>
            <a:br>
              <a:rPr lang="en-US" dirty="0" smtClean="0"/>
            </a:br>
            <a:endParaRPr lang="en-US" dirty="0"/>
          </a:p>
        </p:txBody>
      </p:sp>
    </p:spTree>
    <p:extLst>
      <p:ext uri="{BB962C8B-B14F-4D97-AF65-F5344CB8AC3E}">
        <p14:creationId xmlns:p14="http://schemas.microsoft.com/office/powerpoint/2010/main" val="2445493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lgn="ctr">
              <a:buNone/>
            </a:pPr>
            <a:r>
              <a:rPr lang="en-US" sz="4600" dirty="0" smtClean="0"/>
              <a:t>Flood Zones – Existing Property</a:t>
            </a:r>
          </a:p>
          <a:p>
            <a:endParaRPr lang="en-US" dirty="0"/>
          </a:p>
          <a:p>
            <a:r>
              <a:rPr lang="en-US" dirty="0" smtClean="0"/>
              <a:t>Existing dwellings are eligible only if flood insurance through FEMA’s National Flood Insurance Program (NFIP) is available for the community and flood insurance whether NFIP, “write your own”, or private flood insurance, as approved by the lender, is purchased by the borrower.</a:t>
            </a:r>
          </a:p>
          <a:p>
            <a:r>
              <a:rPr lang="en-US" dirty="0" smtClean="0"/>
              <a:t>Must be maintained for the life of the loan for existing residential structures when any portion of the structure is determined to be located in a Special Flood Hazard Area. Not required for any additional structures that are located on the property but are detached from the primary residential structure.</a:t>
            </a:r>
            <a:endParaRPr lang="en-US" dirty="0"/>
          </a:p>
        </p:txBody>
      </p:sp>
      <p:sp>
        <p:nvSpPr>
          <p:cNvPr id="4" name="Slide Number Placeholder 3"/>
          <p:cNvSpPr>
            <a:spLocks noGrp="1"/>
          </p:cNvSpPr>
          <p:nvPr>
            <p:ph type="sldNum" sz="quarter" idx="12"/>
          </p:nvPr>
        </p:nvSpPr>
        <p:spPr/>
        <p:txBody>
          <a:bodyPr/>
          <a:lstStyle/>
          <a:p>
            <a:fld id="{5DF8ED2F-AB0E-4155-AF53-2B78A80BB49F}" type="slidenum">
              <a:rPr lang="en-US" smtClean="0"/>
              <a:t>16</a:t>
            </a:fld>
            <a:endParaRPr lang="en-US"/>
          </a:p>
        </p:txBody>
      </p:sp>
      <p:sp>
        <p:nvSpPr>
          <p:cNvPr id="2" name="Title 1"/>
          <p:cNvSpPr>
            <a:spLocks noGrp="1"/>
          </p:cNvSpPr>
          <p:nvPr>
            <p:ph type="title"/>
          </p:nvPr>
        </p:nvSpPr>
        <p:spPr/>
        <p:txBody>
          <a:bodyPr>
            <a:noAutofit/>
          </a:bodyPr>
          <a:lstStyle/>
          <a:p>
            <a:r>
              <a:rPr lang="en-US" dirty="0" smtClean="0"/>
              <a:t/>
            </a:r>
            <a:br>
              <a:rPr lang="en-US" dirty="0" smtClean="0"/>
            </a:br>
            <a:r>
              <a:rPr lang="en-US" dirty="0" smtClean="0"/>
              <a:t>Chapter 12: Property</a:t>
            </a:r>
            <a:br>
              <a:rPr lang="en-US" dirty="0" smtClean="0"/>
            </a:br>
            <a:endParaRPr lang="en-US" dirty="0"/>
          </a:p>
        </p:txBody>
      </p:sp>
    </p:spTree>
    <p:extLst>
      <p:ext uri="{BB962C8B-B14F-4D97-AF65-F5344CB8AC3E}">
        <p14:creationId xmlns:p14="http://schemas.microsoft.com/office/powerpoint/2010/main" val="4676605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Ineligible unless:</a:t>
            </a:r>
          </a:p>
          <a:p>
            <a:r>
              <a:rPr lang="en-US" dirty="0" smtClean="0"/>
              <a:t>A final LOMA or LOMR removes the property for the Special Flood Hazard Area or;</a:t>
            </a:r>
          </a:p>
          <a:p>
            <a:r>
              <a:rPr lang="en-US" dirty="0" smtClean="0"/>
              <a:t>Obtain a FEMA NFIP Elevation Certificate (FEMA Form 086-0-33). Must document that the lowest floor (including the basement) of the residential building, and all related improvements/equipment essential to the value of the property, are built at or above the 100-year flood elevation in compliance with NFIP criteria. Prepared by a licensed engineer or surveyor.</a:t>
            </a:r>
            <a:endParaRPr lang="en-US" dirty="0"/>
          </a:p>
        </p:txBody>
      </p:sp>
      <p:sp>
        <p:nvSpPr>
          <p:cNvPr id="4" name="Slide Number Placeholder 3"/>
          <p:cNvSpPr>
            <a:spLocks noGrp="1"/>
          </p:cNvSpPr>
          <p:nvPr>
            <p:ph type="sldNum" sz="quarter" idx="12"/>
          </p:nvPr>
        </p:nvSpPr>
        <p:spPr/>
        <p:txBody>
          <a:bodyPr/>
          <a:lstStyle/>
          <a:p>
            <a:fld id="{5DF8ED2F-AB0E-4155-AF53-2B78A80BB49F}" type="slidenum">
              <a:rPr lang="en-US" smtClean="0"/>
              <a:t>17</a:t>
            </a:fld>
            <a:endParaRPr lang="en-US"/>
          </a:p>
        </p:txBody>
      </p:sp>
      <p:sp>
        <p:nvSpPr>
          <p:cNvPr id="2" name="Title 1"/>
          <p:cNvSpPr>
            <a:spLocks noGrp="1"/>
          </p:cNvSpPr>
          <p:nvPr>
            <p:ph type="title"/>
          </p:nvPr>
        </p:nvSpPr>
        <p:spPr/>
        <p:txBody>
          <a:bodyPr>
            <a:normAutofit fontScale="90000"/>
          </a:bodyPr>
          <a:lstStyle/>
          <a:p>
            <a:r>
              <a:rPr lang="en-US" dirty="0" smtClean="0"/>
              <a:t>Flood Zones – New Construction</a:t>
            </a:r>
            <a:endParaRPr lang="en-US" dirty="0"/>
          </a:p>
        </p:txBody>
      </p:sp>
    </p:spTree>
    <p:extLst>
      <p:ext uri="{BB962C8B-B14F-4D97-AF65-F5344CB8AC3E}">
        <p14:creationId xmlns:p14="http://schemas.microsoft.com/office/powerpoint/2010/main" val="2922794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The regulation does not require that the Agency be listed by the lender’s appraiser as an “intended user”.</a:t>
            </a:r>
          </a:p>
          <a:p>
            <a:endParaRPr lang="en-US" dirty="0"/>
          </a:p>
          <a:p>
            <a:r>
              <a:rPr lang="en-US" dirty="0" smtClean="0"/>
              <a:t>The cost approach is not required for the Guaranteed Loan Program</a:t>
            </a:r>
            <a:endParaRPr lang="en-US" dirty="0"/>
          </a:p>
        </p:txBody>
      </p:sp>
      <p:sp>
        <p:nvSpPr>
          <p:cNvPr id="3" name="Slide Number Placeholder 2"/>
          <p:cNvSpPr>
            <a:spLocks noGrp="1"/>
          </p:cNvSpPr>
          <p:nvPr>
            <p:ph type="sldNum" sz="quarter" idx="12"/>
          </p:nvPr>
        </p:nvSpPr>
        <p:spPr/>
        <p:txBody>
          <a:bodyPr/>
          <a:lstStyle/>
          <a:p>
            <a:fld id="{5DF8ED2F-AB0E-4155-AF53-2B78A80BB49F}" type="slidenum">
              <a:rPr lang="en-US" smtClean="0"/>
              <a:t>18</a:t>
            </a:fld>
            <a:endParaRPr lang="en-US"/>
          </a:p>
        </p:txBody>
      </p:sp>
      <p:sp>
        <p:nvSpPr>
          <p:cNvPr id="4" name="Title 3"/>
          <p:cNvSpPr>
            <a:spLocks noGrp="1"/>
          </p:cNvSpPr>
          <p:nvPr>
            <p:ph type="title"/>
          </p:nvPr>
        </p:nvSpPr>
        <p:spPr/>
        <p:txBody>
          <a:bodyPr/>
          <a:lstStyle/>
          <a:p>
            <a:r>
              <a:rPr lang="en-US" dirty="0" smtClean="0"/>
              <a:t>Appraisals</a:t>
            </a:r>
            <a:endParaRPr lang="en-US" dirty="0"/>
          </a:p>
        </p:txBody>
      </p:sp>
    </p:spTree>
    <p:extLst>
      <p:ext uri="{BB962C8B-B14F-4D97-AF65-F5344CB8AC3E}">
        <p14:creationId xmlns:p14="http://schemas.microsoft.com/office/powerpoint/2010/main" val="495950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ctr">
              <a:buNone/>
            </a:pPr>
            <a:r>
              <a:rPr lang="en-US" sz="3600" dirty="0" smtClean="0"/>
              <a:t>Establishing the Applicant’s Reputation</a:t>
            </a:r>
          </a:p>
          <a:p>
            <a:pPr marL="0" indent="0" algn="ctr">
              <a:buNone/>
            </a:pPr>
            <a:endParaRPr lang="en-US" dirty="0"/>
          </a:p>
          <a:p>
            <a:pPr marL="0" indent="0" algn="ctr">
              <a:buNone/>
            </a:pPr>
            <a:r>
              <a:rPr lang="en-US" b="1" u="sng" dirty="0" smtClean="0"/>
              <a:t>At least one applicant </a:t>
            </a:r>
            <a:r>
              <a:rPr lang="en-US" dirty="0" smtClean="0"/>
              <a:t>whose income or assets are used for qualifications must have at least 3 historical (any account that is open and active with repayment underway or any account that has been open, but may now be closed) trade line payment references that have existed for at least 12 months</a:t>
            </a:r>
            <a:endParaRPr lang="en-US" dirty="0"/>
          </a:p>
        </p:txBody>
      </p:sp>
      <p:sp>
        <p:nvSpPr>
          <p:cNvPr id="4" name="Slide Number Placeholder 3"/>
          <p:cNvSpPr>
            <a:spLocks noGrp="1"/>
          </p:cNvSpPr>
          <p:nvPr>
            <p:ph type="sldNum" sz="quarter" idx="12"/>
          </p:nvPr>
        </p:nvSpPr>
        <p:spPr/>
        <p:txBody>
          <a:bodyPr/>
          <a:lstStyle/>
          <a:p>
            <a:fld id="{5DF8ED2F-AB0E-4155-AF53-2B78A80BB49F}" type="slidenum">
              <a:rPr lang="en-US" smtClean="0"/>
              <a:t>19</a:t>
            </a:fld>
            <a:endParaRPr lang="en-US"/>
          </a:p>
        </p:txBody>
      </p:sp>
      <p:sp>
        <p:nvSpPr>
          <p:cNvPr id="2" name="Title 1"/>
          <p:cNvSpPr>
            <a:spLocks noGrp="1"/>
          </p:cNvSpPr>
          <p:nvPr>
            <p:ph type="title"/>
          </p:nvPr>
        </p:nvSpPr>
        <p:spPr/>
        <p:txBody>
          <a:bodyPr/>
          <a:lstStyle/>
          <a:p>
            <a:r>
              <a:rPr lang="en-US" dirty="0" smtClean="0"/>
              <a:t>Chapter 10: Credit</a:t>
            </a:r>
            <a:endParaRPr lang="en-US" dirty="0"/>
          </a:p>
        </p:txBody>
      </p:sp>
    </p:spTree>
    <p:extLst>
      <p:ext uri="{BB962C8B-B14F-4D97-AF65-F5344CB8AC3E}">
        <p14:creationId xmlns:p14="http://schemas.microsoft.com/office/powerpoint/2010/main" val="3867468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DF8ED2F-AB0E-4155-AF53-2B78A80BB49F}" type="slidenum">
              <a:rPr lang="en-US" smtClean="0"/>
              <a:t>2</a:t>
            </a:fld>
            <a:endParaRPr lang="en-US"/>
          </a:p>
        </p:txBody>
      </p:sp>
      <p:sp>
        <p:nvSpPr>
          <p:cNvPr id="7" name="Subtitle 6"/>
          <p:cNvSpPr>
            <a:spLocks noGrp="1"/>
          </p:cNvSpPr>
          <p:nvPr>
            <p:ph type="subTitle" idx="4294967295"/>
          </p:nvPr>
        </p:nvSpPr>
        <p:spPr>
          <a:xfrm>
            <a:off x="0" y="3611563"/>
            <a:ext cx="7772400" cy="1200150"/>
          </a:xfrm>
        </p:spPr>
        <p:txBody>
          <a:bodyPr>
            <a:normAutofit lnSpcReduction="10000"/>
          </a:bodyPr>
          <a:lstStyle/>
          <a:p>
            <a:pPr algn="l"/>
            <a:endParaRPr lang="en-US" dirty="0" smtClean="0"/>
          </a:p>
          <a:p>
            <a:pPr marL="109728" indent="0" algn="ctr">
              <a:buNone/>
            </a:pPr>
            <a:r>
              <a:rPr lang="en-US" sz="4400" dirty="0" smtClean="0"/>
              <a:t>RURAL DEVELOPMENT</a:t>
            </a:r>
            <a:endParaRPr lang="en-US" sz="4400" dirty="0"/>
          </a:p>
        </p:txBody>
      </p:sp>
      <p:pic>
        <p:nvPicPr>
          <p:cNvPr id="2050" name="Picture 2" descr="C:\Users\Kim.Maines\AppData\Local\Microsoft\Windows\Temporary Internet Files\Content.Outlook\SZMO5G1Z\USDA Signature Lockup - 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609600"/>
            <a:ext cx="5943600" cy="2133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85239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229600" cy="4525963"/>
          </a:xfrm>
        </p:spPr>
        <p:txBody>
          <a:bodyPr>
            <a:normAutofit/>
          </a:bodyPr>
          <a:lstStyle/>
          <a:p>
            <a:pPr marL="0" indent="0" algn="ctr">
              <a:buNone/>
            </a:pPr>
            <a:r>
              <a:rPr lang="en-US" b="1" dirty="0"/>
              <a:t>Is There A Maximum Asset Limit?</a:t>
            </a:r>
            <a:endParaRPr lang="en-US" dirty="0" smtClean="0"/>
          </a:p>
          <a:p>
            <a:pPr marL="0" indent="0">
              <a:buNone/>
            </a:pPr>
            <a:r>
              <a:rPr lang="en-US" dirty="0" smtClean="0"/>
              <a:t>Can the borrower pass the conventional credit test?</a:t>
            </a:r>
          </a:p>
          <a:p>
            <a:pPr lvl="1">
              <a:buFont typeface="Arial" panose="020B0604020202020204" pitchFamily="34" charset="0"/>
              <a:buChar char="•"/>
            </a:pPr>
            <a:endParaRPr lang="en-US" dirty="0" smtClean="0"/>
          </a:p>
          <a:p>
            <a:pPr lvl="1">
              <a:buFont typeface="Arial" panose="020B0604020202020204" pitchFamily="34" charset="0"/>
              <a:buChar char="•"/>
            </a:pPr>
            <a:r>
              <a:rPr lang="en-US" dirty="0" smtClean="0"/>
              <a:t>20% down (non-retirement liquid assets)</a:t>
            </a:r>
          </a:p>
          <a:p>
            <a:pPr lvl="1">
              <a:buFont typeface="Arial" panose="020B0604020202020204" pitchFamily="34" charset="0"/>
              <a:buChar char="•"/>
            </a:pPr>
            <a:r>
              <a:rPr lang="en-US" dirty="0" smtClean="0"/>
              <a:t>Pay all closing costs</a:t>
            </a:r>
            <a:endParaRPr lang="en-US" dirty="0"/>
          </a:p>
          <a:p>
            <a:pPr lvl="1">
              <a:buFont typeface="Arial" panose="020B0604020202020204" pitchFamily="34" charset="0"/>
              <a:buChar char="•"/>
            </a:pPr>
            <a:r>
              <a:rPr lang="en-US" dirty="0" smtClean="0"/>
              <a:t>No more than 28/36 ratios (w/ 20% down)</a:t>
            </a:r>
          </a:p>
          <a:p>
            <a:pPr lvl="1">
              <a:buFont typeface="Arial" panose="020B0604020202020204" pitchFamily="34" charset="0"/>
              <a:buChar char="•"/>
            </a:pPr>
            <a:r>
              <a:rPr lang="en-US" dirty="0" smtClean="0"/>
              <a:t>Qualifying credit (2 open trade lines/</a:t>
            </a:r>
            <a:r>
              <a:rPr lang="en-US" dirty="0" err="1" smtClean="0"/>
              <a:t>pd</a:t>
            </a:r>
            <a:r>
              <a:rPr lang="en-US" dirty="0" smtClean="0"/>
              <a:t> as agreed)</a:t>
            </a:r>
          </a:p>
          <a:p>
            <a:pPr lvl="1">
              <a:buFont typeface="Arial" panose="020B0604020202020204" pitchFamily="34" charset="0"/>
              <a:buChar char="•"/>
            </a:pPr>
            <a:r>
              <a:rPr lang="en-US" dirty="0" smtClean="0"/>
              <a:t>30-year fixed rate loan w/o condition to obtain PMI</a:t>
            </a:r>
            <a:endParaRPr lang="en-US" dirty="0"/>
          </a:p>
        </p:txBody>
      </p:sp>
      <p:sp>
        <p:nvSpPr>
          <p:cNvPr id="4" name="Slide Number Placeholder 3"/>
          <p:cNvSpPr>
            <a:spLocks noGrp="1"/>
          </p:cNvSpPr>
          <p:nvPr>
            <p:ph type="sldNum" sz="quarter" idx="12"/>
          </p:nvPr>
        </p:nvSpPr>
        <p:spPr/>
        <p:txBody>
          <a:bodyPr/>
          <a:lstStyle/>
          <a:p>
            <a:fld id="{5DF8ED2F-AB0E-4155-AF53-2B78A80BB49F}" type="slidenum">
              <a:rPr lang="en-US" smtClean="0"/>
              <a:t>20</a:t>
            </a:fld>
            <a:endParaRPr lang="en-US"/>
          </a:p>
        </p:txBody>
      </p:sp>
      <p:sp>
        <p:nvSpPr>
          <p:cNvPr id="2" name="Title 1"/>
          <p:cNvSpPr>
            <a:spLocks noGrp="1"/>
          </p:cNvSpPr>
          <p:nvPr>
            <p:ph type="title"/>
          </p:nvPr>
        </p:nvSpPr>
        <p:spPr/>
        <p:txBody>
          <a:bodyPr>
            <a:normAutofit/>
          </a:bodyPr>
          <a:lstStyle/>
          <a:p>
            <a:r>
              <a:rPr lang="en-US" sz="4000" dirty="0" smtClean="0"/>
              <a:t>Chapter 5: </a:t>
            </a:r>
            <a:r>
              <a:rPr lang="en-US" sz="2800" dirty="0" smtClean="0"/>
              <a:t>Origination &amp; Underwriting</a:t>
            </a:r>
            <a:endParaRPr lang="en-US" sz="2800" b="1" dirty="0"/>
          </a:p>
        </p:txBody>
      </p:sp>
    </p:spTree>
    <p:extLst>
      <p:ext uri="{BB962C8B-B14F-4D97-AF65-F5344CB8AC3E}">
        <p14:creationId xmlns:p14="http://schemas.microsoft.com/office/powerpoint/2010/main" val="685454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dirty="0" smtClean="0"/>
              <a:t>Interest Rate</a:t>
            </a:r>
          </a:p>
          <a:p>
            <a:pPr marL="0" indent="0">
              <a:buNone/>
            </a:pPr>
            <a:r>
              <a:rPr lang="en-US" dirty="0" smtClean="0"/>
              <a:t>The lender and borrower negotiate a fixed interest rate as long as it does not exceed the interest rate cap established by the Agency. This cap is 100 basis points over the current Fannie Mae yield for 90-day delivery for 30-year fixed rate conventional loans, rounded up to the nearest one-quarter of 1 percent.</a:t>
            </a:r>
          </a:p>
          <a:p>
            <a:pPr marL="0" indent="0">
              <a:buNone/>
            </a:pPr>
            <a:r>
              <a:rPr lang="en-US" dirty="0" smtClean="0">
                <a:hlinkClick r:id="rId2"/>
              </a:rPr>
              <a:t>https://www.efanniemae.com/sf/refmaterials/hrny/index.jsp</a:t>
            </a:r>
            <a:r>
              <a:rPr lang="en-US" dirty="0" smtClean="0"/>
              <a:t> </a:t>
            </a:r>
            <a:endParaRPr lang="en-US" dirty="0"/>
          </a:p>
        </p:txBody>
      </p:sp>
      <p:sp>
        <p:nvSpPr>
          <p:cNvPr id="4" name="Slide Number Placeholder 3"/>
          <p:cNvSpPr>
            <a:spLocks noGrp="1"/>
          </p:cNvSpPr>
          <p:nvPr>
            <p:ph type="sldNum" sz="quarter" idx="12"/>
          </p:nvPr>
        </p:nvSpPr>
        <p:spPr/>
        <p:txBody>
          <a:bodyPr/>
          <a:lstStyle/>
          <a:p>
            <a:fld id="{5DF8ED2F-AB0E-4155-AF53-2B78A80BB49F}" type="slidenum">
              <a:rPr lang="en-US" smtClean="0"/>
              <a:t>21</a:t>
            </a:fld>
            <a:endParaRPr lang="en-US"/>
          </a:p>
        </p:txBody>
      </p:sp>
      <p:sp>
        <p:nvSpPr>
          <p:cNvPr id="2" name="Title 1"/>
          <p:cNvSpPr>
            <a:spLocks noGrp="1"/>
          </p:cNvSpPr>
          <p:nvPr>
            <p:ph type="title"/>
          </p:nvPr>
        </p:nvSpPr>
        <p:spPr/>
        <p:txBody>
          <a:bodyPr>
            <a:noAutofit/>
          </a:bodyPr>
          <a:lstStyle/>
          <a:p>
            <a:r>
              <a:rPr lang="en-US" dirty="0" smtClean="0"/>
              <a:t>Chapter 7:</a:t>
            </a:r>
            <a:br>
              <a:rPr lang="en-US" dirty="0" smtClean="0"/>
            </a:br>
            <a:r>
              <a:rPr lang="en-US" dirty="0" smtClean="0"/>
              <a:t> Loan Terms &amp; Conditions</a:t>
            </a:r>
            <a:endParaRPr lang="en-US" dirty="0"/>
          </a:p>
        </p:txBody>
      </p:sp>
    </p:spTree>
    <p:extLst>
      <p:ext uri="{BB962C8B-B14F-4D97-AF65-F5344CB8AC3E}">
        <p14:creationId xmlns:p14="http://schemas.microsoft.com/office/powerpoint/2010/main" val="1954102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marL="0" indent="0" algn="ctr">
              <a:buNone/>
            </a:pPr>
            <a:endParaRPr lang="en-US" b="1" dirty="0" smtClean="0"/>
          </a:p>
          <a:p>
            <a:pPr marL="0" indent="0" algn="ctr">
              <a:buNone/>
            </a:pPr>
            <a:r>
              <a:rPr lang="en-US" b="1" dirty="0" smtClean="0"/>
              <a:t>Owning </a:t>
            </a:r>
            <a:r>
              <a:rPr lang="en-US" b="1" dirty="0"/>
              <a:t>a Dwelling [7 CFR 3555.151 (e)]</a:t>
            </a:r>
          </a:p>
          <a:p>
            <a:pPr marL="0" indent="0">
              <a:buNone/>
            </a:pPr>
            <a:endParaRPr lang="en-US" dirty="0" smtClean="0"/>
          </a:p>
          <a:p>
            <a:pPr marL="0" indent="0">
              <a:buNone/>
            </a:pPr>
            <a:r>
              <a:rPr lang="en-US" dirty="0" smtClean="0"/>
              <a:t>An </a:t>
            </a:r>
            <a:r>
              <a:rPr lang="en-US" dirty="0"/>
              <a:t>applicant who owns a dwelling to which they will retain ownership is eligible for</a:t>
            </a:r>
          </a:p>
          <a:p>
            <a:pPr marL="0" indent="0">
              <a:buNone/>
            </a:pPr>
            <a:r>
              <a:rPr lang="en-US" dirty="0"/>
              <a:t>a guaranteed loan to purchase another home if:</a:t>
            </a:r>
          </a:p>
          <a:p>
            <a:r>
              <a:rPr lang="en-US" dirty="0" smtClean="0"/>
              <a:t>The </a:t>
            </a:r>
            <a:r>
              <a:rPr lang="en-US" dirty="0"/>
              <a:t>homeowner’s current dwelling is not financed by a Rural </a:t>
            </a:r>
            <a:r>
              <a:rPr lang="en-US" dirty="0" smtClean="0"/>
              <a:t>Development</a:t>
            </a:r>
          </a:p>
          <a:p>
            <a:pPr marL="0" indent="0">
              <a:buNone/>
            </a:pPr>
            <a:r>
              <a:rPr lang="en-US" dirty="0" smtClean="0"/>
              <a:t>        guaranteed </a:t>
            </a:r>
            <a:r>
              <a:rPr lang="en-US" dirty="0"/>
              <a:t>or direct Section 502 or 504 loan or active grant (the grant </a:t>
            </a:r>
            <a:r>
              <a:rPr lang="en-US" dirty="0" smtClean="0"/>
              <a:t>agreement has not</a:t>
            </a:r>
          </a:p>
          <a:p>
            <a:pPr marL="0" indent="0">
              <a:buNone/>
            </a:pPr>
            <a:r>
              <a:rPr lang="en-US" dirty="0"/>
              <a:t> </a:t>
            </a:r>
            <a:r>
              <a:rPr lang="en-US" dirty="0" smtClean="0"/>
              <a:t>       expired);</a:t>
            </a:r>
            <a:endParaRPr lang="en-US" dirty="0"/>
          </a:p>
          <a:p>
            <a:r>
              <a:rPr lang="en-US" dirty="0" smtClean="0"/>
              <a:t>The </a:t>
            </a:r>
            <a:r>
              <a:rPr lang="en-US" dirty="0"/>
              <a:t>homeowner is financially qualified to own more than one house (the loan</a:t>
            </a:r>
          </a:p>
          <a:p>
            <a:pPr marL="0" indent="0">
              <a:buNone/>
            </a:pPr>
            <a:r>
              <a:rPr lang="en-US" dirty="0" smtClean="0"/>
              <a:t>        applicant </a:t>
            </a:r>
            <a:r>
              <a:rPr lang="en-US" dirty="0"/>
              <a:t>is limited to owning one single family housing unit other than the </a:t>
            </a:r>
            <a:r>
              <a:rPr lang="en-US" dirty="0" smtClean="0"/>
              <a:t>one associated</a:t>
            </a:r>
          </a:p>
          <a:p>
            <a:pPr marL="0" indent="0">
              <a:buNone/>
            </a:pPr>
            <a:r>
              <a:rPr lang="en-US" dirty="0"/>
              <a:t> </a:t>
            </a:r>
            <a:r>
              <a:rPr lang="en-US" dirty="0" smtClean="0"/>
              <a:t>       with the loan </a:t>
            </a:r>
            <a:r>
              <a:rPr lang="en-US" dirty="0"/>
              <a:t>request);</a:t>
            </a:r>
          </a:p>
          <a:p>
            <a:r>
              <a:rPr lang="en-US" dirty="0" smtClean="0"/>
              <a:t>The </a:t>
            </a:r>
            <a:r>
              <a:rPr lang="en-US" dirty="0"/>
              <a:t>homeowner will occupy the home financed with the guaranteed loan as </a:t>
            </a:r>
            <a:r>
              <a:rPr lang="en-US" dirty="0" smtClean="0"/>
              <a:t>their primary</a:t>
            </a:r>
            <a:endParaRPr lang="en-US" dirty="0"/>
          </a:p>
          <a:p>
            <a:pPr marL="0" indent="0">
              <a:buNone/>
            </a:pPr>
            <a:r>
              <a:rPr lang="en-US" dirty="0" smtClean="0"/>
              <a:t>        primary </a:t>
            </a:r>
            <a:r>
              <a:rPr lang="en-US" dirty="0"/>
              <a:t>residence throughout the term of the loan.</a:t>
            </a:r>
          </a:p>
          <a:p>
            <a:r>
              <a:rPr lang="en-US" dirty="0" smtClean="0"/>
              <a:t>The </a:t>
            </a:r>
            <a:r>
              <a:rPr lang="en-US" dirty="0"/>
              <a:t>current home owned no longer adequately meets the applicants’ need. </a:t>
            </a:r>
            <a:r>
              <a:rPr lang="en-US" dirty="0" smtClean="0"/>
              <a:t>The determination</a:t>
            </a:r>
            <a:endParaRPr lang="en-US" dirty="0"/>
          </a:p>
          <a:p>
            <a:pPr marL="0" indent="0">
              <a:buNone/>
            </a:pPr>
            <a:r>
              <a:rPr lang="en-US" dirty="0" smtClean="0"/>
              <a:t>        that </a:t>
            </a:r>
            <a:r>
              <a:rPr lang="en-US" dirty="0"/>
              <a:t>the current home no longer adequately meets the </a:t>
            </a:r>
            <a:r>
              <a:rPr lang="en-US" dirty="0" smtClean="0"/>
              <a:t>applicant’s needs must include</a:t>
            </a:r>
            <a:endParaRPr lang="en-US" dirty="0"/>
          </a:p>
          <a:p>
            <a:pPr marL="0" indent="0">
              <a:buNone/>
            </a:pPr>
            <a:r>
              <a:rPr lang="en-US" dirty="0" smtClean="0"/>
              <a:t>        documentation </a:t>
            </a:r>
            <a:r>
              <a:rPr lang="en-US" dirty="0"/>
              <a:t>of a significant status change in </a:t>
            </a:r>
            <a:r>
              <a:rPr lang="en-US" dirty="0" smtClean="0"/>
              <a:t>the circumstances of the borrower that</a:t>
            </a:r>
          </a:p>
          <a:p>
            <a:pPr marL="0" indent="0">
              <a:buNone/>
            </a:pPr>
            <a:r>
              <a:rPr lang="en-US" dirty="0"/>
              <a:t> </a:t>
            </a:r>
            <a:r>
              <a:rPr lang="en-US" dirty="0" smtClean="0"/>
              <a:t>       require immediate </a:t>
            </a:r>
            <a:r>
              <a:rPr lang="en-US" dirty="0"/>
              <a:t>remedy. Examples </a:t>
            </a:r>
            <a:r>
              <a:rPr lang="en-US" dirty="0" smtClean="0"/>
              <a:t>of changes </a:t>
            </a:r>
            <a:r>
              <a:rPr lang="en-US" dirty="0"/>
              <a:t>in status could include, but are not </a:t>
            </a:r>
            <a:r>
              <a:rPr lang="en-US" dirty="0" smtClean="0"/>
              <a:t>limited</a:t>
            </a:r>
          </a:p>
          <a:p>
            <a:pPr marL="0" indent="0">
              <a:buNone/>
            </a:pPr>
            <a:r>
              <a:rPr lang="en-US" dirty="0"/>
              <a:t> </a:t>
            </a:r>
            <a:r>
              <a:rPr lang="en-US" dirty="0" smtClean="0"/>
              <a:t>       </a:t>
            </a:r>
            <a:r>
              <a:rPr lang="en-US" dirty="0"/>
              <a:t>to:</a:t>
            </a:r>
          </a:p>
          <a:p>
            <a:pPr marL="0" indent="0">
              <a:buNone/>
            </a:pPr>
            <a:r>
              <a:rPr lang="en-US" dirty="0" smtClean="0"/>
              <a:t>	o     Severe </a:t>
            </a:r>
            <a:r>
              <a:rPr lang="en-US" dirty="0"/>
              <a:t>overcrowding which is defined as more than 1.5 </a:t>
            </a:r>
            <a:r>
              <a:rPr lang="en-US" dirty="0" smtClean="0"/>
              <a:t>household residents </a:t>
            </a:r>
            <a:r>
              <a:rPr lang="en-US" dirty="0"/>
              <a:t>per room. </a:t>
            </a:r>
            <a:r>
              <a:rPr lang="en-US" dirty="0" smtClean="0"/>
              <a:t>The lender must </a:t>
            </a:r>
            <a:r>
              <a:rPr lang="en-US" dirty="0"/>
              <a:t>obtain verification </a:t>
            </a:r>
            <a:r>
              <a:rPr lang="en-US" dirty="0" smtClean="0"/>
              <a:t>that overcrowding </a:t>
            </a:r>
            <a:r>
              <a:rPr lang="en-US" dirty="0"/>
              <a:t>has existed for more than 90 </a:t>
            </a:r>
            <a:r>
              <a:rPr lang="en-US" dirty="0" smtClean="0"/>
              <a:t>days</a:t>
            </a:r>
          </a:p>
          <a:p>
            <a:pPr marL="0" indent="0">
              <a:buNone/>
            </a:pPr>
            <a:r>
              <a:rPr lang="en-US" dirty="0" smtClean="0"/>
              <a:t>and </a:t>
            </a:r>
            <a:r>
              <a:rPr lang="en-US" dirty="0"/>
              <a:t>will persist </a:t>
            </a:r>
            <a:r>
              <a:rPr lang="en-US" dirty="0" smtClean="0"/>
              <a:t>for at least </a:t>
            </a:r>
            <a:r>
              <a:rPr lang="en-US" dirty="0"/>
              <a:t>nine (9) months into the future</a:t>
            </a:r>
            <a:r>
              <a:rPr lang="en-US" dirty="0" smtClean="0"/>
              <a:t>.</a:t>
            </a:r>
          </a:p>
          <a:p>
            <a:pPr marL="0" indent="0">
              <a:buNone/>
            </a:pPr>
            <a:endParaRPr lang="en-US" dirty="0"/>
          </a:p>
        </p:txBody>
      </p:sp>
      <p:sp>
        <p:nvSpPr>
          <p:cNvPr id="4" name="Slide Number Placeholder 3"/>
          <p:cNvSpPr>
            <a:spLocks noGrp="1"/>
          </p:cNvSpPr>
          <p:nvPr>
            <p:ph type="sldNum" sz="quarter" idx="12"/>
          </p:nvPr>
        </p:nvSpPr>
        <p:spPr/>
        <p:txBody>
          <a:bodyPr/>
          <a:lstStyle/>
          <a:p>
            <a:fld id="{5DF8ED2F-AB0E-4155-AF53-2B78A80BB49F}" type="slidenum">
              <a:rPr lang="en-US" smtClean="0"/>
              <a:t>22</a:t>
            </a:fld>
            <a:endParaRPr lang="en-US"/>
          </a:p>
        </p:txBody>
      </p:sp>
      <p:sp>
        <p:nvSpPr>
          <p:cNvPr id="2" name="Title 1"/>
          <p:cNvSpPr>
            <a:spLocks noGrp="1"/>
          </p:cNvSpPr>
          <p:nvPr>
            <p:ph type="title"/>
          </p:nvPr>
        </p:nvSpPr>
        <p:spPr/>
        <p:txBody>
          <a:bodyPr>
            <a:noAutofit/>
          </a:bodyPr>
          <a:lstStyle/>
          <a:p>
            <a:r>
              <a:rPr lang="en-US" dirty="0" smtClean="0"/>
              <a:t>Chapter 8:</a:t>
            </a:r>
            <a:br>
              <a:rPr lang="en-US" dirty="0" smtClean="0"/>
            </a:br>
            <a:r>
              <a:rPr lang="en-US" dirty="0" smtClean="0"/>
              <a:t> </a:t>
            </a:r>
            <a:r>
              <a:rPr lang="en-US" sz="4000" dirty="0" smtClean="0"/>
              <a:t>Applicant Characteristics</a:t>
            </a:r>
            <a:endParaRPr lang="en-US" sz="4000" dirty="0"/>
          </a:p>
        </p:txBody>
      </p:sp>
    </p:spTree>
    <p:extLst>
      <p:ext uri="{BB962C8B-B14F-4D97-AF65-F5344CB8AC3E}">
        <p14:creationId xmlns:p14="http://schemas.microsoft.com/office/powerpoint/2010/main" val="26617476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0" indent="0" algn="ctr">
              <a:buNone/>
            </a:pPr>
            <a:r>
              <a:rPr lang="en-US" dirty="0" smtClean="0"/>
              <a:t>	</a:t>
            </a:r>
            <a:r>
              <a:rPr lang="en-US" sz="2000" b="1" dirty="0" smtClean="0"/>
              <a:t>Owning a Dwelling [7 CFR 3555.151 (e)]</a:t>
            </a:r>
          </a:p>
          <a:p>
            <a:pPr marL="0" indent="0" algn="ctr">
              <a:buNone/>
            </a:pPr>
            <a:r>
              <a:rPr lang="en-US" sz="2000" dirty="0" smtClean="0"/>
              <a:t>	</a:t>
            </a:r>
            <a:r>
              <a:rPr lang="en-US" sz="1300" dirty="0" smtClean="0"/>
              <a:t>o</a:t>
            </a:r>
            <a:r>
              <a:rPr lang="en-US" sz="2000" dirty="0" smtClean="0"/>
              <a:t> </a:t>
            </a:r>
            <a:r>
              <a:rPr lang="en-US" sz="1400" dirty="0" smtClean="0"/>
              <a:t>The </a:t>
            </a:r>
            <a:r>
              <a:rPr lang="en-US" sz="1400" dirty="0"/>
              <a:t>disability or limited mobility of a permanent </a:t>
            </a:r>
            <a:r>
              <a:rPr lang="en-US" sz="1400" dirty="0" smtClean="0"/>
              <a:t>household</a:t>
            </a:r>
          </a:p>
          <a:p>
            <a:pPr marL="0" indent="0" algn="ctr">
              <a:buNone/>
            </a:pPr>
            <a:r>
              <a:rPr lang="en-US" sz="1400" dirty="0"/>
              <a:t> </a:t>
            </a:r>
            <a:r>
              <a:rPr lang="en-US" sz="1400" dirty="0" smtClean="0"/>
              <a:t>                 resident that </a:t>
            </a:r>
            <a:r>
              <a:rPr lang="en-US" sz="1400" dirty="0"/>
              <a:t>cannot be accommodated without </a:t>
            </a:r>
            <a:r>
              <a:rPr lang="en-US" sz="1400" dirty="0" smtClean="0"/>
              <a:t>substantial</a:t>
            </a:r>
          </a:p>
          <a:p>
            <a:pPr marL="0" indent="0" algn="ctr">
              <a:buNone/>
            </a:pPr>
            <a:r>
              <a:rPr lang="en-US" sz="1400" dirty="0"/>
              <a:t> </a:t>
            </a:r>
            <a:r>
              <a:rPr lang="en-US" sz="1400" dirty="0" smtClean="0"/>
              <a:t>                 retrofitting </a:t>
            </a:r>
            <a:r>
              <a:rPr lang="en-US" sz="1400" dirty="0"/>
              <a:t>of </a:t>
            </a:r>
            <a:r>
              <a:rPr lang="en-US" sz="1400" dirty="0" smtClean="0"/>
              <a:t>the current </a:t>
            </a:r>
            <a:r>
              <a:rPr lang="en-US" sz="1400" dirty="0"/>
              <a:t>property, e.g., the installation of </a:t>
            </a:r>
            <a:r>
              <a:rPr lang="en-US" sz="1400" dirty="0" smtClean="0"/>
              <a:t>a</a:t>
            </a:r>
          </a:p>
          <a:p>
            <a:pPr marL="0" indent="0" algn="ctr">
              <a:buNone/>
            </a:pPr>
            <a:r>
              <a:rPr lang="en-US" sz="1400" dirty="0"/>
              <a:t> </a:t>
            </a:r>
            <a:r>
              <a:rPr lang="en-US" sz="1400" dirty="0" smtClean="0"/>
              <a:t>                 ramp</a:t>
            </a:r>
            <a:r>
              <a:rPr lang="en-US" sz="1400" dirty="0"/>
              <a:t>, an elevator or </a:t>
            </a:r>
            <a:r>
              <a:rPr lang="en-US" sz="1400" dirty="0" smtClean="0"/>
              <a:t>stair lift, or </a:t>
            </a:r>
            <a:r>
              <a:rPr lang="en-US" sz="1400" dirty="0"/>
              <a:t>extra-wide doors </a:t>
            </a:r>
            <a:r>
              <a:rPr lang="en-US" sz="1400" dirty="0" smtClean="0"/>
              <a:t>and</a:t>
            </a:r>
          </a:p>
          <a:p>
            <a:pPr marL="0" indent="0" algn="ctr">
              <a:buNone/>
            </a:pPr>
            <a:r>
              <a:rPr lang="en-US" sz="1400" dirty="0"/>
              <a:t> </a:t>
            </a:r>
            <a:r>
              <a:rPr lang="en-US" sz="1400" dirty="0" smtClean="0"/>
              <a:t>                 hallways</a:t>
            </a:r>
            <a:r>
              <a:rPr lang="en-US" sz="1400" dirty="0"/>
              <a:t>. Lender must obtain </a:t>
            </a:r>
            <a:r>
              <a:rPr lang="en-US" sz="1400" dirty="0" smtClean="0"/>
              <a:t>verification of </a:t>
            </a:r>
            <a:r>
              <a:rPr lang="en-US" sz="1400" dirty="0"/>
              <a:t>the change </a:t>
            </a:r>
            <a:r>
              <a:rPr lang="en-US" sz="1400" dirty="0" smtClean="0"/>
              <a:t>in</a:t>
            </a:r>
          </a:p>
          <a:p>
            <a:pPr marL="0" indent="0" algn="ctr">
              <a:buNone/>
            </a:pPr>
            <a:r>
              <a:rPr lang="en-US" sz="1400" dirty="0"/>
              <a:t> </a:t>
            </a:r>
            <a:r>
              <a:rPr lang="en-US" sz="1400" dirty="0" smtClean="0"/>
              <a:t>                 status</a:t>
            </a:r>
            <a:r>
              <a:rPr lang="en-US" sz="1400" dirty="0"/>
              <a:t>, the existing property deficiencies, and </a:t>
            </a:r>
            <a:r>
              <a:rPr lang="en-US" sz="1400" dirty="0" smtClean="0"/>
              <a:t>the</a:t>
            </a:r>
          </a:p>
          <a:p>
            <a:pPr marL="0" indent="0" algn="ctr">
              <a:buNone/>
            </a:pPr>
            <a:r>
              <a:rPr lang="en-US" sz="1400" dirty="0"/>
              <a:t> </a:t>
            </a:r>
            <a:r>
              <a:rPr lang="en-US" sz="1400" dirty="0" smtClean="0"/>
              <a:t>                 suitability </a:t>
            </a:r>
            <a:r>
              <a:rPr lang="en-US" sz="1400" dirty="0"/>
              <a:t>of the new property.</a:t>
            </a:r>
          </a:p>
          <a:p>
            <a:pPr marL="0" indent="0" algn="ctr">
              <a:buNone/>
            </a:pPr>
            <a:r>
              <a:rPr lang="en-US" sz="1400" dirty="0" smtClean="0"/>
              <a:t>	 o The </a:t>
            </a:r>
            <a:r>
              <a:rPr lang="en-US" sz="1400" dirty="0"/>
              <a:t>applicant is relocating with a new employer, or </a:t>
            </a:r>
            <a:r>
              <a:rPr lang="en-US" sz="1400" dirty="0" smtClean="0"/>
              <a:t>being</a:t>
            </a:r>
          </a:p>
          <a:p>
            <a:pPr marL="0" indent="0" algn="ctr">
              <a:buNone/>
            </a:pPr>
            <a:r>
              <a:rPr lang="en-US" sz="1400" dirty="0"/>
              <a:t> </a:t>
            </a:r>
            <a:r>
              <a:rPr lang="en-US" sz="1400" dirty="0" smtClean="0"/>
              <a:t>                 transferred by </a:t>
            </a:r>
            <a:r>
              <a:rPr lang="en-US" sz="1400" dirty="0"/>
              <a:t>the current employer to an area not </a:t>
            </a:r>
            <a:r>
              <a:rPr lang="en-US" sz="1400" dirty="0" smtClean="0"/>
              <a:t>within</a:t>
            </a:r>
          </a:p>
          <a:p>
            <a:pPr marL="0" indent="0" algn="ctr">
              <a:buNone/>
            </a:pPr>
            <a:r>
              <a:rPr lang="en-US" sz="1400" dirty="0"/>
              <a:t> </a:t>
            </a:r>
            <a:r>
              <a:rPr lang="en-US" sz="1400" dirty="0" smtClean="0"/>
              <a:t>                 reasonable </a:t>
            </a:r>
            <a:r>
              <a:rPr lang="en-US" sz="1400" dirty="0"/>
              <a:t>and </a:t>
            </a:r>
            <a:r>
              <a:rPr lang="en-US" sz="1400" dirty="0" smtClean="0"/>
              <a:t>locally recognized </a:t>
            </a:r>
            <a:r>
              <a:rPr lang="en-US" sz="1400" dirty="0"/>
              <a:t>commuting distance</a:t>
            </a:r>
            <a:r>
              <a:rPr lang="en-US" sz="1400" dirty="0" smtClean="0"/>
              <a:t>.</a:t>
            </a:r>
            <a:endParaRPr lang="en-US" sz="1400" dirty="0"/>
          </a:p>
        </p:txBody>
      </p:sp>
      <p:sp>
        <p:nvSpPr>
          <p:cNvPr id="2" name="Slide Number Placeholder 1"/>
          <p:cNvSpPr>
            <a:spLocks noGrp="1"/>
          </p:cNvSpPr>
          <p:nvPr>
            <p:ph type="sldNum" sz="quarter" idx="12"/>
          </p:nvPr>
        </p:nvSpPr>
        <p:spPr/>
        <p:txBody>
          <a:bodyPr/>
          <a:lstStyle/>
          <a:p>
            <a:fld id="{5DF8ED2F-AB0E-4155-AF53-2B78A80BB49F}" type="slidenum">
              <a:rPr lang="en-US" smtClean="0"/>
              <a:t>23</a:t>
            </a:fld>
            <a:endParaRPr lang="en-US"/>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Chapter 8: (</a:t>
            </a:r>
            <a:r>
              <a:rPr lang="en-US" dirty="0" err="1" smtClean="0"/>
              <a:t>con’t</a:t>
            </a:r>
            <a:r>
              <a:rPr lang="en-US" dirty="0" smtClean="0"/>
              <a:t>)</a:t>
            </a:r>
            <a:endParaRPr lang="en-US" dirty="0"/>
          </a:p>
        </p:txBody>
      </p:sp>
    </p:spTree>
    <p:extLst>
      <p:ext uri="{BB962C8B-B14F-4D97-AF65-F5344CB8AC3E}">
        <p14:creationId xmlns:p14="http://schemas.microsoft.com/office/powerpoint/2010/main" val="30063562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85000" lnSpcReduction="10000"/>
          </a:bodyPr>
          <a:lstStyle/>
          <a:p>
            <a:pPr marL="0" indent="0" algn="ctr">
              <a:buNone/>
            </a:pPr>
            <a:endParaRPr lang="en-US" sz="1800" u="sng" dirty="0" smtClean="0"/>
          </a:p>
          <a:p>
            <a:pPr marL="0" indent="0" algn="ctr">
              <a:buNone/>
            </a:pPr>
            <a:r>
              <a:rPr lang="en-US" sz="1800" u="sng" dirty="0" smtClean="0"/>
              <a:t>Re-Entering the Workforce</a:t>
            </a:r>
            <a:r>
              <a:rPr lang="en-US" sz="1800" dirty="0" smtClean="0"/>
              <a:t>:</a:t>
            </a:r>
          </a:p>
          <a:p>
            <a:pPr marL="0" indent="0">
              <a:buNone/>
            </a:pPr>
            <a:r>
              <a:rPr lang="en-US" sz="1800" dirty="0" smtClean="0"/>
              <a:t>Applicants who re-enter the workforce after an absence to care for a family member or minor child, extended medical illness, or other circumstances reasonable to the lender and have less than a two-year employment and income history, this type of income source may be considered as repayment income </a:t>
            </a:r>
            <a:r>
              <a:rPr lang="en-US" sz="1800" b="1" u="sng" dirty="0" smtClean="0"/>
              <a:t>if the applicant has been at the current employer for a minimum of six months and there is evidence of a previous employment history</a:t>
            </a:r>
            <a:r>
              <a:rPr lang="en-US" sz="1800" dirty="0" smtClean="0"/>
              <a:t>.</a:t>
            </a:r>
          </a:p>
          <a:p>
            <a:pPr marL="0" indent="0" algn="ctr">
              <a:buNone/>
            </a:pPr>
            <a:endParaRPr lang="en-US" sz="1800" dirty="0" smtClean="0"/>
          </a:p>
          <a:p>
            <a:pPr marL="0" indent="0" algn="ctr">
              <a:buNone/>
            </a:pPr>
            <a:r>
              <a:rPr lang="en-US" sz="1800" u="sng" dirty="0" smtClean="0"/>
              <a:t>Significant increases or decreases in income level</a:t>
            </a:r>
            <a:r>
              <a:rPr lang="en-US" sz="1800" dirty="0" smtClean="0"/>
              <a:t>:</a:t>
            </a:r>
          </a:p>
          <a:p>
            <a:pPr marL="0" indent="0">
              <a:buNone/>
            </a:pPr>
            <a:r>
              <a:rPr lang="en-US" sz="1800" dirty="0" smtClean="0"/>
              <a:t>When an applicant has experienced a significant decrease in income, the previous higher income level cannot be averaged for repayment purposes unless there is documentation of a one-time occurrence (e.g. injury) that prevented the applicant from working or earning full income for a period of time and proof that the applicant is back to the income amount that they previously earned. Focus on the most recent earnings and income that it is likely to be received at the level used for qualifying.</a:t>
            </a:r>
          </a:p>
          <a:p>
            <a:pPr marL="0" indent="0">
              <a:buNone/>
            </a:pPr>
            <a:r>
              <a:rPr lang="en-US" sz="1800" dirty="0" smtClean="0"/>
              <a:t>When an applicant has experienced a significant increase in income and the lender proposes to qualify the applicant at the higher amount, sufficient documentation to confirm the increased income is stable and likely to continue at the level used for qualifying must be part of the lender’s written analysis of income.</a:t>
            </a:r>
            <a:endParaRPr lang="en-US" sz="1800" dirty="0"/>
          </a:p>
        </p:txBody>
      </p:sp>
      <p:sp>
        <p:nvSpPr>
          <p:cNvPr id="4" name="Slide Number Placeholder 3"/>
          <p:cNvSpPr>
            <a:spLocks noGrp="1"/>
          </p:cNvSpPr>
          <p:nvPr>
            <p:ph type="sldNum" sz="quarter" idx="12"/>
          </p:nvPr>
        </p:nvSpPr>
        <p:spPr/>
        <p:txBody>
          <a:bodyPr/>
          <a:lstStyle/>
          <a:p>
            <a:fld id="{5DF8ED2F-AB0E-4155-AF53-2B78A80BB49F}" type="slidenum">
              <a:rPr lang="en-US" smtClean="0"/>
              <a:t>24</a:t>
            </a:fld>
            <a:endParaRPr lang="en-US"/>
          </a:p>
        </p:txBody>
      </p:sp>
      <p:sp>
        <p:nvSpPr>
          <p:cNvPr id="2" name="Title 1"/>
          <p:cNvSpPr>
            <a:spLocks noGrp="1"/>
          </p:cNvSpPr>
          <p:nvPr>
            <p:ph type="title"/>
          </p:nvPr>
        </p:nvSpPr>
        <p:spPr>
          <a:xfrm>
            <a:off x="457200" y="274638"/>
            <a:ext cx="8229600" cy="1173162"/>
          </a:xfrm>
        </p:spPr>
        <p:txBody>
          <a:bodyPr>
            <a:noAutofit/>
          </a:bodyPr>
          <a:lstStyle/>
          <a:p>
            <a:r>
              <a:rPr lang="en-US" dirty="0" smtClean="0"/>
              <a:t/>
            </a:r>
            <a:br>
              <a:rPr lang="en-US" dirty="0" smtClean="0"/>
            </a:br>
            <a:r>
              <a:rPr lang="en-US" dirty="0" smtClean="0"/>
              <a:t>Chapter 9: Income</a:t>
            </a:r>
            <a:br>
              <a:rPr lang="en-US" dirty="0" smtClean="0"/>
            </a:br>
            <a:endParaRPr lang="en-US" dirty="0"/>
          </a:p>
        </p:txBody>
      </p:sp>
    </p:spTree>
    <p:extLst>
      <p:ext uri="{BB962C8B-B14F-4D97-AF65-F5344CB8AC3E}">
        <p14:creationId xmlns:p14="http://schemas.microsoft.com/office/powerpoint/2010/main" val="33425366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0" indent="0" algn="ctr">
              <a:buNone/>
            </a:pPr>
            <a:r>
              <a:rPr lang="en-US" sz="5100" dirty="0" smtClean="0"/>
              <a:t>Student Loans</a:t>
            </a:r>
          </a:p>
          <a:p>
            <a:pPr marL="0" indent="0" algn="ctr">
              <a:buNone/>
            </a:pPr>
            <a:endParaRPr lang="en-US" dirty="0"/>
          </a:p>
          <a:p>
            <a:r>
              <a:rPr lang="en-US" dirty="0" smtClean="0"/>
              <a:t>Student loans. Lenders must include the greater of one percent of the outstanding loan balance or the verified fixed payment as reflected on the credit report.</a:t>
            </a:r>
          </a:p>
          <a:p>
            <a:pPr marL="0" indent="0">
              <a:buNone/>
            </a:pPr>
            <a:r>
              <a:rPr lang="en-US" dirty="0"/>
              <a:t>	</a:t>
            </a:r>
            <a:r>
              <a:rPr lang="en-US" dirty="0" smtClean="0"/>
              <a:t> Exception:  Monthly payment amounts listed on the credit report, which are less than one percent of the outstanding balance may be used when evidence from the loan servicer is obtained indicating; 1) the applicant is on a fixed repayment plan not subject to change under the terms of the current agreement and 2) and the monthly payment amount due. Fixed payments have a monthly amount that is not subject to change through the fixed repayment time frame.</a:t>
            </a:r>
          </a:p>
          <a:p>
            <a:pPr marL="0" indent="0">
              <a:buNone/>
            </a:pPr>
            <a:endParaRPr lang="en-US" dirty="0" smtClean="0"/>
          </a:p>
          <a:p>
            <a:pPr marL="0" indent="0">
              <a:buNone/>
            </a:pPr>
            <a:r>
              <a:rPr lang="en-US" b="1" dirty="0" smtClean="0"/>
              <a:t>Income Based Repayment (IBR) plans, graduated plans, adjustable rates, interest only and deferred plans are examples of repayment plans that are subject to change and do not qualify for the exception.</a:t>
            </a:r>
          </a:p>
          <a:p>
            <a:endParaRPr lang="en-US" dirty="0"/>
          </a:p>
        </p:txBody>
      </p:sp>
      <p:sp>
        <p:nvSpPr>
          <p:cNvPr id="4" name="Slide Number Placeholder 3"/>
          <p:cNvSpPr>
            <a:spLocks noGrp="1"/>
          </p:cNvSpPr>
          <p:nvPr>
            <p:ph type="sldNum" sz="quarter" idx="12"/>
          </p:nvPr>
        </p:nvSpPr>
        <p:spPr/>
        <p:txBody>
          <a:bodyPr/>
          <a:lstStyle/>
          <a:p>
            <a:fld id="{5DF8ED2F-AB0E-4155-AF53-2B78A80BB49F}" type="slidenum">
              <a:rPr lang="en-US" smtClean="0"/>
              <a:t>25</a:t>
            </a:fld>
            <a:endParaRPr lang="en-US"/>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Chapter 11: Ratio Analysis</a:t>
            </a:r>
            <a:br>
              <a:rPr lang="en-US" dirty="0" smtClean="0"/>
            </a:br>
            <a:r>
              <a:rPr lang="en-US" dirty="0" smtClean="0"/>
              <a:t> </a:t>
            </a:r>
            <a:endParaRPr lang="en-US" dirty="0"/>
          </a:p>
        </p:txBody>
      </p:sp>
    </p:spTree>
    <p:extLst>
      <p:ext uri="{BB962C8B-B14F-4D97-AF65-F5344CB8AC3E}">
        <p14:creationId xmlns:p14="http://schemas.microsoft.com/office/powerpoint/2010/main" val="14477938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Low or very-low income applicants</a:t>
            </a:r>
          </a:p>
          <a:p>
            <a:r>
              <a:rPr lang="en-US" dirty="0" smtClean="0"/>
              <a:t>Payment Assistance</a:t>
            </a:r>
          </a:p>
          <a:p>
            <a:r>
              <a:rPr lang="en-US" dirty="0" smtClean="0"/>
              <a:t>Income and loan limits</a:t>
            </a:r>
          </a:p>
          <a:p>
            <a:r>
              <a:rPr lang="en-US" dirty="0" smtClean="0"/>
              <a:t>100% financing</a:t>
            </a:r>
          </a:p>
          <a:p>
            <a:r>
              <a:rPr lang="en-US" dirty="0" smtClean="0"/>
              <a:t>Funded annually</a:t>
            </a:r>
          </a:p>
          <a:p>
            <a:r>
              <a:rPr lang="en-US" dirty="0" smtClean="0"/>
              <a:t>33 year-term up to 38 year</a:t>
            </a:r>
          </a:p>
          <a:p>
            <a:r>
              <a:rPr lang="en-US" dirty="0" smtClean="0"/>
              <a:t>Apply directly to Rural Development</a:t>
            </a:r>
            <a:endParaRPr lang="en-US" dirty="0"/>
          </a:p>
        </p:txBody>
      </p:sp>
      <p:sp>
        <p:nvSpPr>
          <p:cNvPr id="4" name="Slide Number Placeholder 3"/>
          <p:cNvSpPr>
            <a:spLocks noGrp="1"/>
          </p:cNvSpPr>
          <p:nvPr>
            <p:ph type="sldNum" sz="quarter" idx="12"/>
          </p:nvPr>
        </p:nvSpPr>
        <p:spPr/>
        <p:txBody>
          <a:bodyPr/>
          <a:lstStyle/>
          <a:p>
            <a:fld id="{5DF8ED2F-AB0E-4155-AF53-2B78A80BB49F}" type="slidenum">
              <a:rPr lang="en-US" smtClean="0"/>
              <a:t>26</a:t>
            </a:fld>
            <a:endParaRPr lang="en-US"/>
          </a:p>
        </p:txBody>
      </p:sp>
      <p:sp>
        <p:nvSpPr>
          <p:cNvPr id="2" name="Title 1"/>
          <p:cNvSpPr>
            <a:spLocks noGrp="1"/>
          </p:cNvSpPr>
          <p:nvPr>
            <p:ph type="title"/>
          </p:nvPr>
        </p:nvSpPr>
        <p:spPr/>
        <p:txBody>
          <a:bodyPr/>
          <a:lstStyle/>
          <a:p>
            <a:r>
              <a:rPr lang="en-US" u="sng" dirty="0" smtClean="0"/>
              <a:t>502 Direct Program</a:t>
            </a:r>
            <a:endParaRPr lang="en-US" u="sng" dirty="0"/>
          </a:p>
        </p:txBody>
      </p:sp>
    </p:spTree>
    <p:extLst>
      <p:ext uri="{BB962C8B-B14F-4D97-AF65-F5344CB8AC3E}">
        <p14:creationId xmlns:p14="http://schemas.microsoft.com/office/powerpoint/2010/main" val="9495675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70000" lnSpcReduction="20000"/>
          </a:bodyPr>
          <a:lstStyle/>
          <a:p>
            <a:endParaRPr lang="en-US" sz="2800" dirty="0" smtClean="0"/>
          </a:p>
          <a:p>
            <a:r>
              <a:rPr lang="en-US" sz="2800" dirty="0" smtClean="0"/>
              <a:t>We receive a significant number of emails/phone calls per day with regulation questions or scenarios. This requires a lot of time. Please run these questions by your underwriter first. If she doesn’t have an answer then we would be happy to hear from them (the underwriter).</a:t>
            </a:r>
          </a:p>
          <a:p>
            <a:r>
              <a:rPr lang="en-US" sz="2800" dirty="0" smtClean="0"/>
              <a:t>Uploading of documents. Until the documents have been uploaded into the system, we will not assign the file</a:t>
            </a:r>
          </a:p>
          <a:p>
            <a:r>
              <a:rPr lang="en-US" sz="2800" dirty="0" smtClean="0"/>
              <a:t>Please do not set a closing date without giving RD ample time to review the file and issue the conditional commitment</a:t>
            </a:r>
          </a:p>
          <a:p>
            <a:r>
              <a:rPr lang="en-US" sz="2800" dirty="0" smtClean="0"/>
              <a:t>Please do not upload documents that are not necessary. Please review the checklist to determine what is required.</a:t>
            </a:r>
          </a:p>
          <a:p>
            <a:r>
              <a:rPr lang="en-US" sz="2800" dirty="0" smtClean="0"/>
              <a:t>Please do not upload the same document(s) multiple times. This will fill up our repository quickly</a:t>
            </a:r>
          </a:p>
          <a:p>
            <a:r>
              <a:rPr lang="en-US" sz="2800" dirty="0" smtClean="0"/>
              <a:t>Yes they are working on a FAQ. Will be similar to the matrix</a:t>
            </a:r>
          </a:p>
          <a:p>
            <a:r>
              <a:rPr lang="en-US" sz="2800" dirty="0" smtClean="0"/>
              <a:t>To subscribe to </a:t>
            </a:r>
            <a:r>
              <a:rPr lang="en-US" sz="2800" dirty="0" err="1" smtClean="0"/>
              <a:t>ListServ</a:t>
            </a:r>
            <a:r>
              <a:rPr lang="en-US" sz="2800" dirty="0" smtClean="0"/>
              <a:t>: </a:t>
            </a:r>
            <a:r>
              <a:rPr lang="en-US" sz="2800" dirty="0" smtClean="0">
                <a:hlinkClick r:id="rId2"/>
              </a:rPr>
              <a:t>http://www.rdlist.sc.egov.usda.gov</a:t>
            </a:r>
            <a:r>
              <a:rPr lang="en-US" sz="2800" dirty="0" smtClean="0"/>
              <a:t> </a:t>
            </a:r>
          </a:p>
          <a:p>
            <a:endParaRPr lang="en-US" sz="2800" dirty="0"/>
          </a:p>
        </p:txBody>
      </p:sp>
      <p:sp>
        <p:nvSpPr>
          <p:cNvPr id="4" name="Slide Number Placeholder 3"/>
          <p:cNvSpPr>
            <a:spLocks noGrp="1"/>
          </p:cNvSpPr>
          <p:nvPr>
            <p:ph type="sldNum" sz="quarter" idx="12"/>
          </p:nvPr>
        </p:nvSpPr>
        <p:spPr/>
        <p:txBody>
          <a:bodyPr/>
          <a:lstStyle/>
          <a:p>
            <a:fld id="{5DF8ED2F-AB0E-4155-AF53-2B78A80BB49F}" type="slidenum">
              <a:rPr lang="en-US" smtClean="0"/>
              <a:t>27</a:t>
            </a:fld>
            <a:endParaRPr lang="en-US"/>
          </a:p>
        </p:txBody>
      </p:sp>
      <p:sp>
        <p:nvSpPr>
          <p:cNvPr id="2" name="Title 1"/>
          <p:cNvSpPr>
            <a:spLocks noGrp="1"/>
          </p:cNvSpPr>
          <p:nvPr>
            <p:ph type="title"/>
          </p:nvPr>
        </p:nvSpPr>
        <p:spPr/>
        <p:txBody>
          <a:bodyPr/>
          <a:lstStyle/>
          <a:p>
            <a:r>
              <a:rPr lang="en-US" dirty="0" smtClean="0"/>
              <a:t>Housekeeping</a:t>
            </a:r>
            <a:endParaRPr lang="en-US" dirty="0"/>
          </a:p>
        </p:txBody>
      </p:sp>
    </p:spTree>
    <p:extLst>
      <p:ext uri="{BB962C8B-B14F-4D97-AF65-F5344CB8AC3E}">
        <p14:creationId xmlns:p14="http://schemas.microsoft.com/office/powerpoint/2010/main" val="16440155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DF8ED2F-AB0E-4155-AF53-2B78A80BB49F}" type="slidenum">
              <a:rPr lang="en-US" smtClean="0"/>
              <a:t>28</a:t>
            </a:fld>
            <a:endParaRPr lang="en-US"/>
          </a:p>
        </p:txBody>
      </p:sp>
      <p:sp>
        <p:nvSpPr>
          <p:cNvPr id="3" name="Content Placeholder 2"/>
          <p:cNvSpPr>
            <a:spLocks noGrp="1"/>
          </p:cNvSpPr>
          <p:nvPr>
            <p:ph idx="4294967295"/>
          </p:nvPr>
        </p:nvSpPr>
        <p:spPr>
          <a:xfrm>
            <a:off x="0" y="1481138"/>
            <a:ext cx="8229600" cy="4525962"/>
          </a:xfrm>
        </p:spPr>
        <p:txBody>
          <a:bodyPr/>
          <a:lstStyle/>
          <a:p>
            <a:pPr algn="ctr"/>
            <a:endParaRPr lang="en-US" dirty="0" smtClean="0"/>
          </a:p>
          <a:p>
            <a:pPr algn="ctr"/>
            <a:endParaRPr lang="en-US" dirty="0"/>
          </a:p>
          <a:p>
            <a:pPr marL="0" indent="0" algn="ctr">
              <a:buNone/>
            </a:pPr>
            <a:r>
              <a:rPr lang="en-US" sz="6000" dirty="0" smtClean="0"/>
              <a:t>QUESTIONS?</a:t>
            </a:r>
            <a:endParaRPr lang="en-US" sz="6000" dirty="0"/>
          </a:p>
        </p:txBody>
      </p:sp>
    </p:spTree>
    <p:extLst>
      <p:ext uri="{BB962C8B-B14F-4D97-AF65-F5344CB8AC3E}">
        <p14:creationId xmlns:p14="http://schemas.microsoft.com/office/powerpoint/2010/main" val="3692610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DF8ED2F-AB0E-4155-AF53-2B78A80BB49F}" type="slidenum">
              <a:rPr lang="en-US" smtClean="0"/>
              <a:t>3</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914400"/>
            <a:ext cx="7162800" cy="4538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4316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Nationally we have obligated 73,000 loans for 10B as of the end of April</a:t>
            </a:r>
          </a:p>
          <a:p>
            <a:pPr marL="109728" indent="0">
              <a:buNone/>
            </a:pPr>
            <a:endParaRPr lang="en-US" dirty="0" smtClean="0"/>
          </a:p>
          <a:p>
            <a:r>
              <a:rPr lang="en-US" dirty="0" smtClean="0"/>
              <a:t>Projected to spend 20B by fiscal year end</a:t>
            </a:r>
          </a:p>
          <a:p>
            <a:endParaRPr lang="en-US" dirty="0"/>
          </a:p>
          <a:p>
            <a:r>
              <a:rPr lang="en-US" dirty="0" smtClean="0"/>
              <a:t>In Montana we have obligated 580 loans for just over 99M as of the end of April</a:t>
            </a:r>
          </a:p>
          <a:p>
            <a:endParaRPr lang="en-US" dirty="0"/>
          </a:p>
          <a:p>
            <a:r>
              <a:rPr lang="en-US" dirty="0" smtClean="0"/>
              <a:t>FY14 Montana obligated 1329 loans for </a:t>
            </a:r>
            <a:r>
              <a:rPr lang="en-US" smtClean="0"/>
              <a:t>just over $218.6M</a:t>
            </a:r>
            <a:endParaRPr lang="en-US" dirty="0" smtClean="0"/>
          </a:p>
        </p:txBody>
      </p:sp>
      <p:sp>
        <p:nvSpPr>
          <p:cNvPr id="3" name="Slide Number Placeholder 2"/>
          <p:cNvSpPr>
            <a:spLocks noGrp="1"/>
          </p:cNvSpPr>
          <p:nvPr>
            <p:ph type="sldNum" sz="quarter" idx="12"/>
          </p:nvPr>
        </p:nvSpPr>
        <p:spPr/>
        <p:txBody>
          <a:bodyPr/>
          <a:lstStyle/>
          <a:p>
            <a:fld id="{5DF8ED2F-AB0E-4155-AF53-2B78A80BB49F}" type="slidenum">
              <a:rPr lang="en-US" smtClean="0"/>
              <a:t>4</a:t>
            </a:fld>
            <a:endParaRPr lang="en-US"/>
          </a:p>
        </p:txBody>
      </p:sp>
      <p:sp>
        <p:nvSpPr>
          <p:cNvPr id="4" name="Title 3"/>
          <p:cNvSpPr>
            <a:spLocks noGrp="1"/>
          </p:cNvSpPr>
          <p:nvPr>
            <p:ph type="title"/>
          </p:nvPr>
        </p:nvSpPr>
        <p:spPr/>
        <p:txBody>
          <a:bodyPr/>
          <a:lstStyle/>
          <a:p>
            <a:r>
              <a:rPr lang="en-US" dirty="0" smtClean="0"/>
              <a:t>Guarantee Program	</a:t>
            </a:r>
            <a:endParaRPr lang="en-US" dirty="0"/>
          </a:p>
        </p:txBody>
      </p:sp>
    </p:spTree>
    <p:extLst>
      <p:ext uri="{BB962C8B-B14F-4D97-AF65-F5344CB8AC3E}">
        <p14:creationId xmlns:p14="http://schemas.microsoft.com/office/powerpoint/2010/main" val="1984522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lgn="ctr">
              <a:buNone/>
            </a:pPr>
            <a:endParaRPr lang="en-US" sz="2400" dirty="0" smtClean="0"/>
          </a:p>
          <a:p>
            <a:pPr marL="0" indent="0" algn="ctr">
              <a:buNone/>
            </a:pPr>
            <a:r>
              <a:rPr lang="en-US" sz="3600" b="1" u="sng" dirty="0" smtClean="0"/>
              <a:t>SIGNIFICANT CHANGES MADE TO THE  GUARANTEE PROGRAM</a:t>
            </a:r>
            <a:endParaRPr lang="en-US" sz="3600" dirty="0" smtClean="0"/>
          </a:p>
          <a:p>
            <a:pPr marL="0" indent="0" algn="ctr">
              <a:buNone/>
            </a:pPr>
            <a:endParaRPr lang="en-US" sz="3600" dirty="0" smtClean="0"/>
          </a:p>
          <a:p>
            <a:pPr algn="ctr">
              <a:buFont typeface="Wingdings" panose="05000000000000000000" pitchFamily="2" charset="2"/>
              <a:buChar char="ü"/>
            </a:pPr>
            <a:r>
              <a:rPr lang="en-US" sz="2800" dirty="0" smtClean="0"/>
              <a:t>10/1/14 - Agency expects that all lenders will submit loan closing transactions electronically </a:t>
            </a:r>
          </a:p>
          <a:p>
            <a:pPr algn="ctr">
              <a:buFont typeface="Wingdings" panose="05000000000000000000" pitchFamily="2" charset="2"/>
              <a:buChar char="ü"/>
            </a:pPr>
            <a:r>
              <a:rPr lang="en-US" sz="2800" dirty="0" smtClean="0"/>
              <a:t>12/1/14 - New 7 CFR Part 3555 regulation goes into effect</a:t>
            </a:r>
          </a:p>
          <a:p>
            <a:pPr algn="ctr">
              <a:buFont typeface="Wingdings" panose="05000000000000000000" pitchFamily="2" charset="2"/>
              <a:buChar char="ü"/>
            </a:pPr>
            <a:r>
              <a:rPr lang="en-US" sz="2800" dirty="0" smtClean="0"/>
              <a:t>12/1/14 – Next phase of automated system – LNG’s issued electronically</a:t>
            </a:r>
          </a:p>
          <a:p>
            <a:pPr algn="ctr">
              <a:buFont typeface="Wingdings" panose="05000000000000000000" pitchFamily="2" charset="2"/>
              <a:buChar char="ü"/>
            </a:pPr>
            <a:r>
              <a:rPr lang="en-US" sz="2800" dirty="0" smtClean="0"/>
              <a:t>3/28/15 - Streamline issuance of the Conditional Commitment implemented</a:t>
            </a:r>
          </a:p>
          <a:p>
            <a:pPr marL="0" indent="0" algn="ctr">
              <a:buNone/>
            </a:pPr>
            <a:r>
              <a:rPr lang="en-US" sz="2800" dirty="0" smtClean="0"/>
              <a:t> </a:t>
            </a:r>
          </a:p>
        </p:txBody>
      </p:sp>
      <p:sp>
        <p:nvSpPr>
          <p:cNvPr id="4" name="Slide Number Placeholder 3"/>
          <p:cNvSpPr>
            <a:spLocks noGrp="1"/>
          </p:cNvSpPr>
          <p:nvPr>
            <p:ph type="sldNum" sz="quarter" idx="12"/>
          </p:nvPr>
        </p:nvSpPr>
        <p:spPr/>
        <p:txBody>
          <a:bodyPr/>
          <a:lstStyle/>
          <a:p>
            <a:fld id="{5DF8ED2F-AB0E-4155-AF53-2B78A80BB49F}" type="slidenum">
              <a:rPr lang="en-US" smtClean="0"/>
              <a:t>5</a:t>
            </a:fld>
            <a:endParaRPr lang="en-US"/>
          </a:p>
        </p:txBody>
      </p:sp>
      <p:sp>
        <p:nvSpPr>
          <p:cNvPr id="2" name="Title 1"/>
          <p:cNvSpPr>
            <a:spLocks noGrp="1"/>
          </p:cNvSpPr>
          <p:nvPr>
            <p:ph type="title"/>
          </p:nvPr>
        </p:nvSpPr>
        <p:spPr>
          <a:xfrm>
            <a:off x="457200" y="274638"/>
            <a:ext cx="8229600" cy="1020762"/>
          </a:xfrm>
        </p:spPr>
        <p:txBody>
          <a:bodyPr>
            <a:normAutofit fontScale="90000"/>
          </a:bodyPr>
          <a:lstStyle/>
          <a:p>
            <a:r>
              <a:rPr lang="en-US" dirty="0" smtClean="0"/>
              <a:t/>
            </a:r>
            <a:br>
              <a:rPr lang="en-US" dirty="0" smtClean="0"/>
            </a:br>
            <a:r>
              <a:rPr lang="en-US" sz="4900" dirty="0" smtClean="0"/>
              <a:t>USDA RURAL DEVELOPMENT</a:t>
            </a:r>
            <a:endParaRPr lang="en-US" sz="4900" dirty="0"/>
          </a:p>
        </p:txBody>
      </p:sp>
    </p:spTree>
    <p:extLst>
      <p:ext uri="{BB962C8B-B14F-4D97-AF65-F5344CB8AC3E}">
        <p14:creationId xmlns:p14="http://schemas.microsoft.com/office/powerpoint/2010/main" val="2194316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txBody>
          <a:bodyPr/>
          <a:lstStyle/>
          <a:p>
            <a:pPr marL="0" indent="0">
              <a:buNone/>
            </a:pPr>
            <a:endParaRPr lang="en-US" dirty="0" smtClean="0"/>
          </a:p>
          <a:p>
            <a:r>
              <a:rPr lang="en-US" dirty="0" smtClean="0"/>
              <a:t>Lenders upload the required loan submission documents into GUS</a:t>
            </a:r>
          </a:p>
          <a:p>
            <a:r>
              <a:rPr lang="en-US" dirty="0" smtClean="0"/>
              <a:t>Rural Development reviews file</a:t>
            </a:r>
          </a:p>
          <a:p>
            <a:r>
              <a:rPr lang="en-US" dirty="0" smtClean="0"/>
              <a:t>Lender received emailed notification from system that Conditional Commitment has been issued</a:t>
            </a:r>
          </a:p>
          <a:p>
            <a:endParaRPr lang="en-US" dirty="0"/>
          </a:p>
        </p:txBody>
      </p:sp>
      <p:sp>
        <p:nvSpPr>
          <p:cNvPr id="4" name="Slide Number Placeholder 3"/>
          <p:cNvSpPr>
            <a:spLocks noGrp="1"/>
          </p:cNvSpPr>
          <p:nvPr>
            <p:ph type="sldNum" sz="quarter" idx="12"/>
          </p:nvPr>
        </p:nvSpPr>
        <p:spPr/>
        <p:txBody>
          <a:bodyPr/>
          <a:lstStyle/>
          <a:p>
            <a:fld id="{5DF8ED2F-AB0E-4155-AF53-2B78A80BB49F}" type="slidenum">
              <a:rPr lang="en-US" smtClean="0"/>
              <a:t>6</a:t>
            </a:fld>
            <a:endParaRPr lang="en-US"/>
          </a:p>
        </p:txBody>
      </p:sp>
      <p:sp>
        <p:nvSpPr>
          <p:cNvPr id="2" name="Title 1"/>
          <p:cNvSpPr>
            <a:spLocks noGrp="1"/>
          </p:cNvSpPr>
          <p:nvPr>
            <p:ph type="title"/>
          </p:nvPr>
        </p:nvSpPr>
        <p:spPr>
          <a:xfrm>
            <a:off x="457200" y="274638"/>
            <a:ext cx="8229600" cy="1554162"/>
          </a:xfrm>
        </p:spPr>
        <p:txBody>
          <a:bodyPr>
            <a:normAutofit/>
          </a:bodyPr>
          <a:lstStyle/>
          <a:p>
            <a:r>
              <a:rPr lang="en-US" u="sng" dirty="0" smtClean="0"/>
              <a:t>Electronic Issuance of Conditional Commitment	</a:t>
            </a:r>
            <a:endParaRPr lang="en-US" u="sng" dirty="0"/>
          </a:p>
        </p:txBody>
      </p:sp>
    </p:spTree>
    <p:extLst>
      <p:ext uri="{BB962C8B-B14F-4D97-AF65-F5344CB8AC3E}">
        <p14:creationId xmlns:p14="http://schemas.microsoft.com/office/powerpoint/2010/main" val="673656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981200"/>
            <a:ext cx="8229600" cy="4144963"/>
          </a:xfrm>
        </p:spPr>
        <p:txBody>
          <a:bodyPr/>
          <a:lstStyle/>
          <a:p>
            <a:r>
              <a:rPr lang="en-US" dirty="0" smtClean="0"/>
              <a:t>Lenders electronically submit the upfront Guarantee Fee to the Agency via pay.gov</a:t>
            </a:r>
          </a:p>
          <a:p>
            <a:r>
              <a:rPr lang="en-US" dirty="0" smtClean="0"/>
              <a:t>Electronically upload loan closing documentation via a secure environment (e.g. Promissory Note, HUD-1, etc.)</a:t>
            </a:r>
          </a:p>
          <a:p>
            <a:r>
              <a:rPr lang="en-US" dirty="0" smtClean="0"/>
              <a:t>View, download, print, and/or save the LNG immediately upon issuance by the Agency</a:t>
            </a:r>
          </a:p>
          <a:p>
            <a:pPr marL="0" indent="0">
              <a:buNone/>
            </a:pPr>
            <a:endParaRPr lang="en-US" dirty="0"/>
          </a:p>
        </p:txBody>
      </p:sp>
      <p:sp>
        <p:nvSpPr>
          <p:cNvPr id="2" name="Slide Number Placeholder 1"/>
          <p:cNvSpPr>
            <a:spLocks noGrp="1"/>
          </p:cNvSpPr>
          <p:nvPr>
            <p:ph type="sldNum" sz="quarter" idx="12"/>
          </p:nvPr>
        </p:nvSpPr>
        <p:spPr/>
        <p:txBody>
          <a:bodyPr/>
          <a:lstStyle/>
          <a:p>
            <a:fld id="{5DF8ED2F-AB0E-4155-AF53-2B78A80BB49F}" type="slidenum">
              <a:rPr lang="en-US" smtClean="0"/>
              <a:t>7</a:t>
            </a:fld>
            <a:endParaRPr lang="en-US"/>
          </a:p>
        </p:txBody>
      </p:sp>
      <p:sp>
        <p:nvSpPr>
          <p:cNvPr id="4" name="Title 3"/>
          <p:cNvSpPr>
            <a:spLocks noGrp="1"/>
          </p:cNvSpPr>
          <p:nvPr>
            <p:ph type="title"/>
          </p:nvPr>
        </p:nvSpPr>
        <p:spPr>
          <a:xfrm>
            <a:off x="457200" y="274638"/>
            <a:ext cx="8229600" cy="1325562"/>
          </a:xfrm>
        </p:spPr>
        <p:txBody>
          <a:bodyPr>
            <a:normAutofit fontScale="90000"/>
          </a:bodyPr>
          <a:lstStyle/>
          <a:p>
            <a:r>
              <a:rPr lang="en-US" u="sng" dirty="0" smtClean="0"/>
              <a:t>Automated Lender Loan Closings</a:t>
            </a:r>
            <a:endParaRPr lang="en-US" u="sng" dirty="0"/>
          </a:p>
        </p:txBody>
      </p:sp>
    </p:spTree>
    <p:extLst>
      <p:ext uri="{BB962C8B-B14F-4D97-AF65-F5344CB8AC3E}">
        <p14:creationId xmlns:p14="http://schemas.microsoft.com/office/powerpoint/2010/main" val="2519305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2400" dirty="0" smtClean="0"/>
              <a:t>Lenders must complete a Lender Loan Closing User Agreement</a:t>
            </a:r>
          </a:p>
          <a:p>
            <a:r>
              <a:rPr lang="en-US" sz="2400" dirty="0" smtClean="0"/>
              <a:t>Lender Loan Closing users must obtain a Level 2 e-Authentication account to access the system </a:t>
            </a:r>
            <a:r>
              <a:rPr lang="en-US" sz="2400" dirty="0" smtClean="0">
                <a:hlinkClick r:id="rId2"/>
              </a:rPr>
              <a:t>https://identitymanager.eems.usda.gov/registration/index.aspx</a:t>
            </a:r>
            <a:r>
              <a:rPr lang="en-US" sz="2400" dirty="0" smtClean="0"/>
              <a:t> </a:t>
            </a:r>
          </a:p>
          <a:p>
            <a:r>
              <a:rPr lang="en-US" sz="2400" dirty="0" smtClean="0"/>
              <a:t>Make an appointment with a Local Registration Authority (LRA) at a USDA Service Center near you.</a:t>
            </a:r>
          </a:p>
          <a:p>
            <a:r>
              <a:rPr lang="en-US" sz="2400" dirty="0" smtClean="0"/>
              <a:t>Once your e-</a:t>
            </a:r>
            <a:r>
              <a:rPr lang="en-US" sz="2400" dirty="0" err="1" smtClean="0"/>
              <a:t>Auth</a:t>
            </a:r>
            <a:r>
              <a:rPr lang="en-US" sz="2400" dirty="0" smtClean="0"/>
              <a:t> ID is activated to a Level 2 e-</a:t>
            </a:r>
            <a:r>
              <a:rPr lang="en-US" sz="2400" dirty="0" err="1" smtClean="0"/>
              <a:t>Auth</a:t>
            </a:r>
            <a:r>
              <a:rPr lang="en-US" sz="2400" dirty="0" smtClean="0"/>
              <a:t> account, your organization’s Lender Loan Closing Security Administrator can assign you access to the LLC system.</a:t>
            </a:r>
          </a:p>
          <a:p>
            <a:r>
              <a:rPr lang="en-US" sz="2400" dirty="0" smtClean="0">
                <a:hlinkClick r:id="rId3"/>
              </a:rPr>
              <a:t>RD.DCFO.GLB@stl.usda.gov</a:t>
            </a:r>
            <a:r>
              <a:rPr lang="en-US" sz="2400" dirty="0" smtClean="0"/>
              <a:t> for questions </a:t>
            </a:r>
            <a:endParaRPr lang="en-US" sz="2400" dirty="0"/>
          </a:p>
        </p:txBody>
      </p:sp>
      <p:sp>
        <p:nvSpPr>
          <p:cNvPr id="4" name="Slide Number Placeholder 3"/>
          <p:cNvSpPr>
            <a:spLocks noGrp="1"/>
          </p:cNvSpPr>
          <p:nvPr>
            <p:ph type="sldNum" sz="quarter" idx="12"/>
          </p:nvPr>
        </p:nvSpPr>
        <p:spPr/>
        <p:txBody>
          <a:bodyPr/>
          <a:lstStyle/>
          <a:p>
            <a:fld id="{5DF8ED2F-AB0E-4155-AF53-2B78A80BB49F}" type="slidenum">
              <a:rPr lang="en-US" smtClean="0"/>
              <a:t>8</a:t>
            </a:fld>
            <a:endParaRPr lang="en-US"/>
          </a:p>
        </p:txBody>
      </p:sp>
      <p:sp>
        <p:nvSpPr>
          <p:cNvPr id="2" name="Title 1"/>
          <p:cNvSpPr>
            <a:spLocks noGrp="1"/>
          </p:cNvSpPr>
          <p:nvPr>
            <p:ph type="title"/>
          </p:nvPr>
        </p:nvSpPr>
        <p:spPr/>
        <p:txBody>
          <a:bodyPr/>
          <a:lstStyle/>
          <a:p>
            <a:r>
              <a:rPr lang="en-US" dirty="0" smtClean="0"/>
              <a:t>Getting Set Up - LLC</a:t>
            </a:r>
            <a:endParaRPr lang="en-US" dirty="0"/>
          </a:p>
        </p:txBody>
      </p:sp>
    </p:spTree>
    <p:extLst>
      <p:ext uri="{BB962C8B-B14F-4D97-AF65-F5344CB8AC3E}">
        <p14:creationId xmlns:p14="http://schemas.microsoft.com/office/powerpoint/2010/main" val="4274164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DF8ED2F-AB0E-4155-AF53-2B78A80BB49F}" type="slidenum">
              <a:rPr lang="en-US" smtClean="0"/>
              <a:t>9</a:t>
            </a:fld>
            <a:endParaRPr lang="en-US"/>
          </a:p>
        </p:txBody>
      </p:sp>
      <p:sp>
        <p:nvSpPr>
          <p:cNvPr id="3" name="Content Placeholder 2"/>
          <p:cNvSpPr>
            <a:spLocks noGrp="1"/>
          </p:cNvSpPr>
          <p:nvPr>
            <p:ph idx="4294967295"/>
          </p:nvPr>
        </p:nvSpPr>
        <p:spPr>
          <a:xfrm>
            <a:off x="1905000" y="1600200"/>
            <a:ext cx="7239000" cy="4525963"/>
          </a:xfrm>
        </p:spPr>
        <p:txBody>
          <a:bodyPr/>
          <a:lstStyle/>
          <a:p>
            <a:pPr marL="0" indent="0" algn="ctr">
              <a:buNone/>
            </a:pPr>
            <a:endParaRPr lang="en-US" dirty="0" smtClean="0"/>
          </a:p>
          <a:p>
            <a:pPr marL="0" indent="0" algn="ctr">
              <a:buNone/>
            </a:pPr>
            <a:r>
              <a:rPr lang="en-US" sz="4800" dirty="0" smtClean="0"/>
              <a:t>7 CFR Part 3555 Regulation</a:t>
            </a:r>
          </a:p>
          <a:p>
            <a:pPr marL="0" indent="0" algn="ctr">
              <a:buNone/>
            </a:pPr>
            <a:r>
              <a:rPr lang="en-US" sz="4800" dirty="0" smtClean="0"/>
              <a:t>Highlights</a:t>
            </a:r>
          </a:p>
        </p:txBody>
      </p:sp>
    </p:spTree>
    <p:extLst>
      <p:ext uri="{BB962C8B-B14F-4D97-AF65-F5344CB8AC3E}">
        <p14:creationId xmlns:p14="http://schemas.microsoft.com/office/powerpoint/2010/main" val="33279928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2055</TotalTime>
  <Words>1825</Words>
  <Application>Microsoft Office PowerPoint</Application>
  <PresentationFormat>On-screen Show (4:3)</PresentationFormat>
  <Paragraphs>217</Paragraphs>
  <Slides>28</Slides>
  <Notes>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MONTANA HOUSING PARTNERSHIP CONFERENCE</vt:lpstr>
      <vt:lpstr>PowerPoint Presentation</vt:lpstr>
      <vt:lpstr>PowerPoint Presentation</vt:lpstr>
      <vt:lpstr>Guarantee Program </vt:lpstr>
      <vt:lpstr> USDA RURAL DEVELOPMENT</vt:lpstr>
      <vt:lpstr>Electronic Issuance of Conditional Commitment </vt:lpstr>
      <vt:lpstr>Automated Lender Loan Closings</vt:lpstr>
      <vt:lpstr>Getting Set Up - LLC</vt:lpstr>
      <vt:lpstr>PowerPoint Presentation</vt:lpstr>
      <vt:lpstr>Rural Refi Pilot Program</vt:lpstr>
      <vt:lpstr>    Chapter 12: Property  </vt:lpstr>
      <vt:lpstr>   Chapter 12: Property   </vt:lpstr>
      <vt:lpstr>Escrow Holdbacks</vt:lpstr>
      <vt:lpstr>Chapter 12: Single Close Construction Loans</vt:lpstr>
      <vt:lpstr> Chapter 12: Property </vt:lpstr>
      <vt:lpstr> Chapter 12: Property </vt:lpstr>
      <vt:lpstr>Flood Zones – New Construction</vt:lpstr>
      <vt:lpstr>Appraisals</vt:lpstr>
      <vt:lpstr>Chapter 10: Credit</vt:lpstr>
      <vt:lpstr>Chapter 5: Origination &amp; Underwriting</vt:lpstr>
      <vt:lpstr>Chapter 7:  Loan Terms &amp; Conditions</vt:lpstr>
      <vt:lpstr>Chapter 8:  Applicant Characteristics</vt:lpstr>
      <vt:lpstr> Chapter 8: (con’t)</vt:lpstr>
      <vt:lpstr> Chapter 9: Income </vt:lpstr>
      <vt:lpstr>  Chapter 11: Ratio Analysis  </vt:lpstr>
      <vt:lpstr>502 Direct Program</vt:lpstr>
      <vt:lpstr>Housekeeping</vt:lpstr>
      <vt:lpstr>PowerPoint Presentation</vt:lpstr>
    </vt:vector>
  </TitlesOfParts>
  <Company>USDA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MONTANA HOUSING PARTNERSHIP CONFERENCE</dc:title>
  <dc:creator>Maines, Kim - RD, Bozeman MT</dc:creator>
  <cp:lastModifiedBy>Maines, Kim - RD, Bozeman MT</cp:lastModifiedBy>
  <cp:revision>62</cp:revision>
  <cp:lastPrinted>2015-05-14T15:43:38Z</cp:lastPrinted>
  <dcterms:created xsi:type="dcterms:W3CDTF">2015-04-28T13:14:08Z</dcterms:created>
  <dcterms:modified xsi:type="dcterms:W3CDTF">2015-05-15T13:37:05Z</dcterms:modified>
</cp:coreProperties>
</file>