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3"/>
  </p:notesMasterIdLst>
  <p:handoutMasterIdLst>
    <p:handoutMasterId r:id="rId24"/>
  </p:handoutMasterIdLst>
  <p:sldIdLst>
    <p:sldId id="431" r:id="rId2"/>
    <p:sldId id="387" r:id="rId3"/>
    <p:sldId id="410" r:id="rId4"/>
    <p:sldId id="416" r:id="rId5"/>
    <p:sldId id="385" r:id="rId6"/>
    <p:sldId id="347" r:id="rId7"/>
    <p:sldId id="419" r:id="rId8"/>
    <p:sldId id="423" r:id="rId9"/>
    <p:sldId id="425" r:id="rId10"/>
    <p:sldId id="421" r:id="rId11"/>
    <p:sldId id="422" r:id="rId12"/>
    <p:sldId id="417" r:id="rId13"/>
    <p:sldId id="413" r:id="rId14"/>
    <p:sldId id="426" r:id="rId15"/>
    <p:sldId id="427" r:id="rId16"/>
    <p:sldId id="428" r:id="rId17"/>
    <p:sldId id="430" r:id="rId18"/>
    <p:sldId id="433" r:id="rId19"/>
    <p:sldId id="434" r:id="rId20"/>
    <p:sldId id="435" r:id="rId21"/>
    <p:sldId id="436" r:id="rId22"/>
  </p:sldIdLst>
  <p:sldSz cx="9144000" cy="6858000" type="screen4x3"/>
  <p:notesSz cx="6950075" cy="9236075"/>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6403" autoAdjust="0"/>
  </p:normalViewPr>
  <p:slideViewPr>
    <p:cSldViewPr>
      <p:cViewPr>
        <p:scale>
          <a:sx n="70" d="100"/>
          <a:sy n="70" d="100"/>
        </p:scale>
        <p:origin x="-1164" y="-372"/>
      </p:cViewPr>
      <p:guideLst>
        <p:guide orient="horz" pos="2160"/>
        <p:guide pos="2880"/>
      </p:guideLst>
    </p:cSldViewPr>
  </p:slideViewPr>
  <p:notesTextViewPr>
    <p:cViewPr>
      <p:scale>
        <a:sx n="125" d="100"/>
        <a:sy n="125" d="100"/>
      </p:scale>
      <p:origin x="0" y="0"/>
    </p:cViewPr>
  </p:notesTextViewPr>
  <p:sorterViewPr>
    <p:cViewPr>
      <p:scale>
        <a:sx n="66" d="100"/>
        <a:sy n="66" d="100"/>
      </p:scale>
      <p:origin x="0" y="684"/>
    </p:cViewPr>
  </p:sorterViewPr>
  <p:notesViewPr>
    <p:cSldViewPr>
      <p:cViewPr varScale="1">
        <p:scale>
          <a:sx n="49" d="100"/>
          <a:sy n="49" d="100"/>
        </p:scale>
        <p:origin x="-2731" y="-86"/>
      </p:cViewPr>
      <p:guideLst>
        <p:guide orient="horz" pos="2909"/>
        <p:guide pos="2189"/>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1804"/>
          </a:xfrm>
          <a:prstGeom prst="rect">
            <a:avLst/>
          </a:prstGeom>
        </p:spPr>
        <p:txBody>
          <a:bodyPr vert="horz" lIns="92492" tIns="46246" rIns="92492" bIns="46246" rtlCol="0"/>
          <a:lstStyle>
            <a:lvl1pPr algn="l">
              <a:defRPr sz="1200"/>
            </a:lvl1pPr>
          </a:lstStyle>
          <a:p>
            <a:endParaRPr lang="en-US"/>
          </a:p>
        </p:txBody>
      </p:sp>
      <p:sp>
        <p:nvSpPr>
          <p:cNvPr id="3" name="Date Placeholder 2"/>
          <p:cNvSpPr>
            <a:spLocks noGrp="1"/>
          </p:cNvSpPr>
          <p:nvPr>
            <p:ph type="dt" sz="quarter" idx="1"/>
          </p:nvPr>
        </p:nvSpPr>
        <p:spPr>
          <a:xfrm>
            <a:off x="3936768" y="0"/>
            <a:ext cx="3011699" cy="461804"/>
          </a:xfrm>
          <a:prstGeom prst="rect">
            <a:avLst/>
          </a:prstGeom>
        </p:spPr>
        <p:txBody>
          <a:bodyPr vert="horz" lIns="92492" tIns="46246" rIns="92492" bIns="46246" rtlCol="0"/>
          <a:lstStyle>
            <a:lvl1pPr algn="r">
              <a:defRPr sz="1200"/>
            </a:lvl1pPr>
          </a:lstStyle>
          <a:p>
            <a:fld id="{54B27A45-6525-4849-ADC9-DE846CB15D2A}" type="datetimeFigureOut">
              <a:rPr lang="en-US" smtClean="0"/>
              <a:pPr/>
              <a:t>5/27/2015</a:t>
            </a:fld>
            <a:endParaRPr lang="en-US"/>
          </a:p>
        </p:txBody>
      </p:sp>
      <p:sp>
        <p:nvSpPr>
          <p:cNvPr id="4" name="Footer Placeholder 3"/>
          <p:cNvSpPr>
            <a:spLocks noGrp="1"/>
          </p:cNvSpPr>
          <p:nvPr>
            <p:ph type="ftr" sz="quarter" idx="2"/>
          </p:nvPr>
        </p:nvSpPr>
        <p:spPr>
          <a:xfrm>
            <a:off x="0" y="8772668"/>
            <a:ext cx="3011699" cy="461804"/>
          </a:xfrm>
          <a:prstGeom prst="rect">
            <a:avLst/>
          </a:prstGeom>
        </p:spPr>
        <p:txBody>
          <a:bodyPr vert="horz" lIns="92492" tIns="46246" rIns="92492" bIns="46246" rtlCol="0" anchor="b"/>
          <a:lstStyle>
            <a:lvl1pPr algn="l">
              <a:defRPr sz="1200"/>
            </a:lvl1pPr>
          </a:lstStyle>
          <a:p>
            <a:endParaRPr lang="en-US"/>
          </a:p>
        </p:txBody>
      </p:sp>
      <p:sp>
        <p:nvSpPr>
          <p:cNvPr id="5" name="Slide Number Placeholder 4"/>
          <p:cNvSpPr>
            <a:spLocks noGrp="1"/>
          </p:cNvSpPr>
          <p:nvPr>
            <p:ph type="sldNum" sz="quarter" idx="3"/>
          </p:nvPr>
        </p:nvSpPr>
        <p:spPr>
          <a:xfrm>
            <a:off x="3936768" y="8772668"/>
            <a:ext cx="3011699" cy="461804"/>
          </a:xfrm>
          <a:prstGeom prst="rect">
            <a:avLst/>
          </a:prstGeom>
        </p:spPr>
        <p:txBody>
          <a:bodyPr vert="horz" lIns="92492" tIns="46246" rIns="92492" bIns="46246" rtlCol="0" anchor="b"/>
          <a:lstStyle>
            <a:lvl1pPr algn="r">
              <a:defRPr sz="1200"/>
            </a:lvl1pPr>
          </a:lstStyle>
          <a:p>
            <a:fld id="{0143CCE0-038C-4338-A8E2-4AAABECF6448}" type="slidenum">
              <a:rPr lang="en-US" smtClean="0"/>
              <a:pPr/>
              <a:t>‹#›</a:t>
            </a:fld>
            <a:endParaRPr lang="en-US"/>
          </a:p>
        </p:txBody>
      </p:sp>
    </p:spTree>
    <p:extLst>
      <p:ext uri="{BB962C8B-B14F-4D97-AF65-F5344CB8AC3E}">
        <p14:creationId xmlns:p14="http://schemas.microsoft.com/office/powerpoint/2010/main" val="23678812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1804"/>
          </a:xfrm>
          <a:prstGeom prst="rect">
            <a:avLst/>
          </a:prstGeom>
        </p:spPr>
        <p:txBody>
          <a:bodyPr vert="horz" lIns="92492" tIns="46246" rIns="92492" bIns="46246"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936768" y="0"/>
            <a:ext cx="3011699" cy="461804"/>
          </a:xfrm>
          <a:prstGeom prst="rect">
            <a:avLst/>
          </a:prstGeom>
        </p:spPr>
        <p:txBody>
          <a:bodyPr vert="horz" lIns="92492" tIns="46246" rIns="92492" bIns="46246" rtlCol="0"/>
          <a:lstStyle>
            <a:lvl1pPr algn="r" fontAlgn="auto">
              <a:spcBef>
                <a:spcPts val="0"/>
              </a:spcBef>
              <a:spcAft>
                <a:spcPts val="0"/>
              </a:spcAft>
              <a:defRPr sz="1200">
                <a:latin typeface="+mn-lt"/>
                <a:cs typeface="+mn-cs"/>
              </a:defRPr>
            </a:lvl1pPr>
          </a:lstStyle>
          <a:p>
            <a:pPr>
              <a:defRPr/>
            </a:pPr>
            <a:fld id="{C6AB061C-CBEC-47BA-8BB8-9B3F237D0D45}" type="datetimeFigureOut">
              <a:rPr lang="en-US"/>
              <a:pPr>
                <a:defRPr/>
              </a:pPr>
              <a:t>5/27/2015</a:t>
            </a:fld>
            <a:endParaRPr lang="en-US"/>
          </a:p>
        </p:txBody>
      </p:sp>
      <p:sp>
        <p:nvSpPr>
          <p:cNvPr id="4" name="Slide Image Placeholder 3"/>
          <p:cNvSpPr>
            <a:spLocks noGrp="1" noRot="1" noChangeAspect="1"/>
          </p:cNvSpPr>
          <p:nvPr>
            <p:ph type="sldImg" idx="2"/>
          </p:nvPr>
        </p:nvSpPr>
        <p:spPr>
          <a:xfrm>
            <a:off x="1165225" y="692150"/>
            <a:ext cx="4619625" cy="3463925"/>
          </a:xfrm>
          <a:prstGeom prst="rect">
            <a:avLst/>
          </a:prstGeom>
          <a:noFill/>
          <a:ln w="12700">
            <a:solidFill>
              <a:prstClr val="black"/>
            </a:solidFill>
          </a:ln>
        </p:spPr>
        <p:txBody>
          <a:bodyPr vert="horz" lIns="92492" tIns="46246" rIns="92492" bIns="46246" rtlCol="0" anchor="ctr"/>
          <a:lstStyle/>
          <a:p>
            <a:pPr lvl="0"/>
            <a:endParaRPr lang="en-US" noProof="0"/>
          </a:p>
        </p:txBody>
      </p:sp>
      <p:sp>
        <p:nvSpPr>
          <p:cNvPr id="5" name="Notes Placeholder 4"/>
          <p:cNvSpPr>
            <a:spLocks noGrp="1"/>
          </p:cNvSpPr>
          <p:nvPr>
            <p:ph type="body" sz="quarter" idx="3"/>
          </p:nvPr>
        </p:nvSpPr>
        <p:spPr>
          <a:xfrm>
            <a:off x="695008" y="4387136"/>
            <a:ext cx="5560060" cy="4156234"/>
          </a:xfrm>
          <a:prstGeom prst="rect">
            <a:avLst/>
          </a:prstGeom>
        </p:spPr>
        <p:txBody>
          <a:bodyPr vert="horz" lIns="92492" tIns="46246" rIns="92492" bIns="46246"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772668"/>
            <a:ext cx="3011699" cy="461804"/>
          </a:xfrm>
          <a:prstGeom prst="rect">
            <a:avLst/>
          </a:prstGeom>
        </p:spPr>
        <p:txBody>
          <a:bodyPr vert="horz" lIns="92492" tIns="46246" rIns="92492" bIns="46246"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936768" y="8772668"/>
            <a:ext cx="3011699" cy="461804"/>
          </a:xfrm>
          <a:prstGeom prst="rect">
            <a:avLst/>
          </a:prstGeom>
        </p:spPr>
        <p:txBody>
          <a:bodyPr vert="horz" lIns="92492" tIns="46246" rIns="92492" bIns="46246" rtlCol="0" anchor="b"/>
          <a:lstStyle>
            <a:lvl1pPr algn="r" fontAlgn="auto">
              <a:spcBef>
                <a:spcPts val="0"/>
              </a:spcBef>
              <a:spcAft>
                <a:spcPts val="0"/>
              </a:spcAft>
              <a:defRPr sz="1200">
                <a:latin typeface="+mn-lt"/>
                <a:cs typeface="+mn-cs"/>
              </a:defRPr>
            </a:lvl1pPr>
          </a:lstStyle>
          <a:p>
            <a:pPr>
              <a:defRPr/>
            </a:pPr>
            <a:fld id="{E4815580-6ABD-47E7-B349-05F5D7BDCE42}" type="slidenum">
              <a:rPr lang="en-US"/>
              <a:pPr>
                <a:defRPr/>
              </a:pPr>
              <a:t>‹#›</a:t>
            </a:fld>
            <a:endParaRPr lang="en-US"/>
          </a:p>
        </p:txBody>
      </p:sp>
    </p:spTree>
    <p:extLst>
      <p:ext uri="{BB962C8B-B14F-4D97-AF65-F5344CB8AC3E}">
        <p14:creationId xmlns:p14="http://schemas.microsoft.com/office/powerpoint/2010/main" val="421110593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noFill/>
          <a:ln>
            <a:solidFill>
              <a:srgbClr val="000000"/>
            </a:solidFill>
            <a:miter lim="800000"/>
            <a:headEnd/>
            <a:tailEnd/>
          </a:ln>
        </p:spPr>
      </p:sp>
      <p:sp>
        <p:nvSpPr>
          <p:cNvPr id="43011" name="Notes Placeholder 2"/>
          <p:cNvSpPr>
            <a:spLocks noGrp="1"/>
          </p:cNvSpPr>
          <p:nvPr>
            <p:ph type="body" idx="1"/>
          </p:nvPr>
        </p:nvSpPr>
        <p:spPr bwMode="auto">
          <a:noFill/>
        </p:spPr>
        <p:txBody>
          <a:bodyPr wrap="square" numCol="1" anchor="t" anchorCtr="0" compatLnSpc="1">
            <a:prstTxWarp prst="textNoShape">
              <a:avLst/>
            </a:prstTxWarp>
          </a:bodyPr>
          <a:lstStyle/>
          <a:p>
            <a:pPr marL="171450" marR="0" indent="-171450" algn="l" defTabSz="914400" rtl="0" eaLnBrk="1" fontAlgn="base" latinLnBrk="0" hangingPunct="1">
              <a:lnSpc>
                <a:spcPct val="100000"/>
              </a:lnSpc>
              <a:spcBef>
                <a:spcPct val="0"/>
              </a:spcBef>
              <a:spcAft>
                <a:spcPct val="0"/>
              </a:spcAft>
              <a:buClrTx/>
              <a:buSzTx/>
              <a:buFontTx/>
              <a:buChar char="-"/>
              <a:tabLst/>
              <a:defRPr/>
            </a:pPr>
            <a:r>
              <a:rPr lang="en-US" sz="1200" dirty="0" smtClean="0"/>
              <a:t>35% of MH</a:t>
            </a:r>
            <a:r>
              <a:rPr lang="en-US" sz="1200" baseline="0" dirty="0" smtClean="0"/>
              <a:t> in Montana are in MHCs</a:t>
            </a:r>
          </a:p>
          <a:p>
            <a:pPr marL="171450" marR="0" indent="-171450" algn="l" defTabSz="914400" rtl="0" eaLnBrk="1" fontAlgn="base" latinLnBrk="0" hangingPunct="1">
              <a:lnSpc>
                <a:spcPct val="100000"/>
              </a:lnSpc>
              <a:spcBef>
                <a:spcPct val="0"/>
              </a:spcBef>
              <a:spcAft>
                <a:spcPct val="0"/>
              </a:spcAft>
              <a:buClrTx/>
              <a:buSzTx/>
              <a:buFontTx/>
              <a:buChar char="-"/>
              <a:tabLst/>
              <a:defRPr/>
            </a:pPr>
            <a:r>
              <a:rPr lang="en-US" sz="1200" baseline="0" dirty="0" smtClean="0"/>
              <a:t>Homeownership in stick built is about 68%</a:t>
            </a:r>
            <a:endParaRPr lang="en-US" sz="1200" dirty="0" smtClean="0"/>
          </a:p>
          <a:p>
            <a:pPr marL="0" marR="0" indent="0" algn="l" defTabSz="914400" rtl="0" eaLnBrk="1" fontAlgn="base" latinLnBrk="0" hangingPunct="1">
              <a:lnSpc>
                <a:spcPct val="100000"/>
              </a:lnSpc>
              <a:spcBef>
                <a:spcPct val="0"/>
              </a:spcBef>
              <a:spcAft>
                <a:spcPct val="0"/>
              </a:spcAft>
              <a:buClrTx/>
              <a:buSzTx/>
              <a:buFontTx/>
              <a:buNone/>
              <a:tabLst/>
              <a:defRPr/>
            </a:pPr>
            <a:endParaRPr lang="en-US" sz="1200" dirty="0" smtClean="0"/>
          </a:p>
          <a:p>
            <a:pPr marL="0" marR="0" indent="0" algn="l" defTabSz="914400" rtl="0" eaLnBrk="1" fontAlgn="base" latinLnBrk="0" hangingPunct="1">
              <a:lnSpc>
                <a:spcPct val="100000"/>
              </a:lnSpc>
              <a:spcBef>
                <a:spcPct val="0"/>
              </a:spcBef>
              <a:spcAft>
                <a:spcPct val="0"/>
              </a:spcAft>
              <a:buClrTx/>
              <a:buSzTx/>
              <a:buFontTx/>
              <a:buNone/>
              <a:tabLst/>
              <a:defRPr/>
            </a:pPr>
            <a:r>
              <a:rPr lang="en-US" sz="1200" dirty="0" smtClean="0"/>
              <a:t>Status Quo is Investor-Owned Model:</a:t>
            </a:r>
          </a:p>
          <a:p>
            <a:pPr marL="171450" marR="0" indent="-171450" algn="l" defTabSz="914400" rtl="0" eaLnBrk="1" fontAlgn="base" latinLnBrk="0" hangingPunct="1">
              <a:lnSpc>
                <a:spcPct val="100000"/>
              </a:lnSpc>
              <a:spcBef>
                <a:spcPct val="0"/>
              </a:spcBef>
              <a:spcAft>
                <a:spcPct val="0"/>
              </a:spcAft>
              <a:buClrTx/>
              <a:buSzTx/>
              <a:buFontTx/>
              <a:buChar char="-"/>
              <a:tabLst/>
              <a:defRPr/>
            </a:pPr>
            <a:r>
              <a:rPr lang="en-US" sz="1200" dirty="0" smtClean="0"/>
              <a:t>Individuals who live in manufactured home communities own their homes but do not control their land</a:t>
            </a:r>
          </a:p>
          <a:p>
            <a:pPr marL="171450" marR="0" indent="-171450" algn="l" defTabSz="914400" rtl="0" eaLnBrk="1" fontAlgn="base" latinLnBrk="0" hangingPunct="1">
              <a:lnSpc>
                <a:spcPct val="100000"/>
              </a:lnSpc>
              <a:spcBef>
                <a:spcPct val="0"/>
              </a:spcBef>
              <a:spcAft>
                <a:spcPct val="0"/>
              </a:spcAft>
              <a:buClrTx/>
              <a:buSzTx/>
              <a:buFontTx/>
              <a:buChar char="-"/>
              <a:tabLst/>
              <a:defRPr/>
            </a:pPr>
            <a:r>
              <a:rPr lang="en-US" sz="1200" dirty="0" smtClean="0"/>
              <a:t>Housing at risk</a:t>
            </a:r>
          </a:p>
          <a:p>
            <a:pPr marL="171450" marR="0" indent="-171450" algn="l" defTabSz="914400" rtl="0" eaLnBrk="1" fontAlgn="base" latinLnBrk="0" hangingPunct="1">
              <a:lnSpc>
                <a:spcPct val="100000"/>
              </a:lnSpc>
              <a:spcBef>
                <a:spcPct val="0"/>
              </a:spcBef>
              <a:spcAft>
                <a:spcPct val="0"/>
              </a:spcAft>
              <a:buClrTx/>
              <a:buSzTx/>
              <a:buFontTx/>
              <a:buChar char="-"/>
              <a:tabLst/>
              <a:defRPr/>
            </a:pPr>
            <a:r>
              <a:rPr lang="en-US" sz="1200" dirty="0" smtClean="0"/>
              <a:t>Housing affordability at risk</a:t>
            </a:r>
          </a:p>
          <a:p>
            <a:pPr marL="171450" marR="0" indent="-171450" algn="l" defTabSz="914400" rtl="0" eaLnBrk="1" fontAlgn="base" latinLnBrk="0" hangingPunct="1">
              <a:lnSpc>
                <a:spcPct val="100000"/>
              </a:lnSpc>
              <a:spcBef>
                <a:spcPct val="0"/>
              </a:spcBef>
              <a:spcAft>
                <a:spcPct val="0"/>
              </a:spcAft>
              <a:buClrTx/>
              <a:buSzTx/>
              <a:buFontTx/>
              <a:buChar char="-"/>
              <a:tabLst/>
              <a:defRPr/>
            </a:pPr>
            <a:r>
              <a:rPr lang="en-US" sz="1200" dirty="0" smtClean="0"/>
              <a:t>Lack</a:t>
            </a:r>
            <a:r>
              <a:rPr lang="en-US" sz="1200" baseline="0" dirty="0" smtClean="0"/>
              <a:t> security for investment</a:t>
            </a:r>
            <a:endParaRPr lang="en-US" sz="1200" dirty="0" smtClean="0"/>
          </a:p>
          <a:p>
            <a:pPr eaLnBrk="1" hangingPunct="1">
              <a:spcBef>
                <a:spcPct val="0"/>
              </a:spcBef>
            </a:pPr>
            <a:endParaRPr lang="en-US" dirty="0" smtClean="0"/>
          </a:p>
          <a:p>
            <a:pPr marL="171450" indent="-171450" eaLnBrk="1" hangingPunct="1">
              <a:spcBef>
                <a:spcPct val="0"/>
              </a:spcBef>
              <a:buFontTx/>
              <a:buChar char="-"/>
            </a:pPr>
            <a:r>
              <a:rPr lang="en-US" dirty="0" smtClean="0"/>
              <a:t>Manufactured</a:t>
            </a:r>
            <a:r>
              <a:rPr lang="en-US" baseline="0" dirty="0" smtClean="0"/>
              <a:t> Home Communities = Trailer Parks</a:t>
            </a:r>
          </a:p>
          <a:p>
            <a:pPr marL="0" indent="0" eaLnBrk="1" hangingPunct="1">
              <a:spcBef>
                <a:spcPct val="0"/>
              </a:spcBef>
              <a:buFontTx/>
              <a:buNone/>
            </a:pPr>
            <a:endParaRPr lang="en-US" dirty="0" smtClean="0"/>
          </a:p>
          <a:p>
            <a:pPr marL="171450" indent="-171450" eaLnBrk="1" hangingPunct="1">
              <a:spcBef>
                <a:spcPct val="0"/>
              </a:spcBef>
              <a:buFontTx/>
              <a:buChar char="-"/>
            </a:pPr>
            <a:r>
              <a:rPr lang="en-US" dirty="0" smtClean="0"/>
              <a:t>Both homeowners and</a:t>
            </a:r>
            <a:r>
              <a:rPr lang="en-US" baseline="0" dirty="0" smtClean="0"/>
              <a:t> financial institutions lack security for investment</a:t>
            </a:r>
          </a:p>
          <a:p>
            <a:pPr marL="628650" lvl="1" indent="-171450" eaLnBrk="1" hangingPunct="1">
              <a:spcBef>
                <a:spcPct val="0"/>
              </a:spcBef>
              <a:buFontTx/>
              <a:buChar char="-"/>
            </a:pPr>
            <a:r>
              <a:rPr lang="en-US" baseline="0" dirty="0" smtClean="0"/>
              <a:t>Build a deck, but if move lose that investment</a:t>
            </a:r>
          </a:p>
          <a:p>
            <a:pPr marL="628650" lvl="1" indent="-171450" eaLnBrk="1" hangingPunct="1">
              <a:spcBef>
                <a:spcPct val="0"/>
              </a:spcBef>
              <a:buFontTx/>
              <a:buChar char="-"/>
            </a:pPr>
            <a:r>
              <a:rPr lang="en-US" baseline="0" dirty="0" smtClean="0"/>
              <a:t>Lenders lack security – homes are mobile, risk displacement</a:t>
            </a:r>
          </a:p>
          <a:p>
            <a:pPr marL="457200" lvl="1" indent="0" eaLnBrk="1" hangingPunct="1">
              <a:spcBef>
                <a:spcPct val="0"/>
              </a:spcBef>
              <a:buFontTx/>
              <a:buNone/>
            </a:pPr>
            <a:endParaRPr lang="en-US" baseline="0" dirty="0" smtClean="0"/>
          </a:p>
          <a:p>
            <a:pPr marL="457200" lvl="1" indent="0" eaLnBrk="1" hangingPunct="1">
              <a:spcBef>
                <a:spcPct val="0"/>
              </a:spcBef>
              <a:buFontTx/>
              <a:buNone/>
            </a:pPr>
            <a:r>
              <a:rPr lang="en-US" dirty="0" smtClean="0"/>
              <a:t>Without ownership of land, manufactured homeowners can’t enjoy the full benefits of homeownership.  They don’t have security – the land can be sold out from under them, they can’t realize appreciation, can’t access single-family financing; are often treated as </a:t>
            </a:r>
            <a:r>
              <a:rPr lang="en-US" dirty="0" smtClean="0">
                <a:solidFill>
                  <a:srgbClr val="FF0000"/>
                </a:solidFill>
              </a:rPr>
              <a:t>second-class citizens. </a:t>
            </a:r>
          </a:p>
          <a:p>
            <a:pPr marL="457200" lvl="1" indent="0" eaLnBrk="1" hangingPunct="1">
              <a:spcBef>
                <a:spcPct val="0"/>
              </a:spcBef>
              <a:buFontTx/>
              <a:buNone/>
            </a:pPr>
            <a:endParaRPr lang="en-US" dirty="0" smtClean="0"/>
          </a:p>
          <a:p>
            <a:pPr eaLnBrk="1" hangingPunct="1">
              <a:spcBef>
                <a:spcPct val="0"/>
              </a:spcBef>
            </a:pPr>
            <a:endParaRPr lang="en-US" dirty="0" smtClean="0"/>
          </a:p>
        </p:txBody>
      </p:sp>
      <p:sp>
        <p:nvSpPr>
          <p:cNvPr id="4813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69EFB52-4E52-425E-B22B-FF8F59CEA059}" type="slidenum">
              <a:rPr lang="en-US" smtClean="0">
                <a:solidFill>
                  <a:srgbClr val="000000"/>
                </a:solidFill>
              </a:rPr>
              <a:pPr fontAlgn="base">
                <a:spcBef>
                  <a:spcPct val="0"/>
                </a:spcBef>
                <a:spcAft>
                  <a:spcPct val="0"/>
                </a:spcAft>
                <a:defRPr/>
              </a:pPr>
              <a:t>2</a:t>
            </a:fld>
            <a:endParaRPr lang="en-US" smtClean="0">
              <a:solidFill>
                <a:srgbClr val="000000"/>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p:spPr>
      </p:sp>
      <p:sp>
        <p:nvSpPr>
          <p:cNvPr id="4915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aseline="0" dirty="0" smtClean="0"/>
              <a:t>NW – MT has a track record, with two more in the pipeline</a:t>
            </a:r>
          </a:p>
          <a:p>
            <a:pPr>
              <a:buFontTx/>
              <a:buChar char="-"/>
            </a:pPr>
            <a:endParaRPr lang="en-US" dirty="0" smtClean="0"/>
          </a:p>
          <a:p>
            <a:pPr defTabSz="924916">
              <a:buFontTx/>
              <a:buChar char="-"/>
              <a:defRPr/>
            </a:pPr>
            <a:endParaRPr lang="en-US" dirty="0" smtClean="0"/>
          </a:p>
          <a:p>
            <a:pPr defTabSz="924916">
              <a:buFontTx/>
              <a:buChar char="-"/>
              <a:defRPr/>
            </a:pPr>
            <a:endParaRPr lang="en-US" dirty="0" smtClean="0"/>
          </a:p>
        </p:txBody>
      </p:sp>
      <p:sp>
        <p:nvSpPr>
          <p:cNvPr id="22532" name="Slide Number Placeholder 3"/>
          <p:cNvSpPr>
            <a:spLocks noGrp="1"/>
          </p:cNvSpPr>
          <p:nvPr>
            <p:ph type="sldNum" sz="quarter" idx="5"/>
          </p:nvPr>
        </p:nvSpPr>
        <p:spPr/>
        <p:txBody>
          <a:bodyPr/>
          <a:lstStyle/>
          <a:p>
            <a:pPr>
              <a:defRPr/>
            </a:pPr>
            <a:fld id="{46C209B0-370A-4613-AF6E-79A5592E3B2E}" type="slidenum">
              <a:rPr lang="en-US" smtClean="0"/>
              <a:pPr>
                <a:defRPr/>
              </a:pPr>
              <a:t>12</a:t>
            </a:fld>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p:spPr>
      </p:sp>
      <p:sp>
        <p:nvSpPr>
          <p:cNvPr id="4915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aseline="0" dirty="0" smtClean="0"/>
              <a:t>One thing I love about being part of ROC is that they are innovative in trying to create benefits for the residents they work with and they really work to incorporate cooperative principles across their work.  Walking the walk.</a:t>
            </a:r>
          </a:p>
          <a:p>
            <a:endParaRPr lang="en-US" baseline="0" dirty="0" smtClean="0"/>
          </a:p>
          <a:p>
            <a:r>
              <a:rPr lang="en-US" baseline="0" dirty="0" err="1" smtClean="0"/>
              <a:t>MyROCUSA</a:t>
            </a:r>
            <a:r>
              <a:rPr lang="en-US" baseline="0" dirty="0" smtClean="0"/>
              <a:t> – share, video trainings, document templates</a:t>
            </a:r>
          </a:p>
          <a:p>
            <a:r>
              <a:rPr lang="en-US" baseline="0" dirty="0" smtClean="0"/>
              <a:t>Marketing – brochure and website for each co-op</a:t>
            </a:r>
          </a:p>
          <a:p>
            <a:r>
              <a:rPr lang="en-US" baseline="0" dirty="0" smtClean="0"/>
              <a:t>Purchasing</a:t>
            </a:r>
          </a:p>
          <a:p>
            <a:r>
              <a:rPr lang="en-US" baseline="0" dirty="0" smtClean="0"/>
              <a:t>ROC Association – elected representative from three districts serve on the ROC USA board of directors</a:t>
            </a:r>
            <a:endParaRPr lang="en-US" dirty="0" smtClean="0"/>
          </a:p>
          <a:p>
            <a:pPr defTabSz="924916">
              <a:buFontTx/>
              <a:buChar char="-"/>
              <a:defRPr/>
            </a:pPr>
            <a:endParaRPr lang="en-US" dirty="0" smtClean="0"/>
          </a:p>
          <a:p>
            <a:pPr defTabSz="924916">
              <a:buFontTx/>
              <a:buChar char="-"/>
              <a:defRPr/>
            </a:pPr>
            <a:endParaRPr lang="en-US" dirty="0" smtClean="0"/>
          </a:p>
        </p:txBody>
      </p:sp>
      <p:sp>
        <p:nvSpPr>
          <p:cNvPr id="22532" name="Slide Number Placeholder 3"/>
          <p:cNvSpPr>
            <a:spLocks noGrp="1"/>
          </p:cNvSpPr>
          <p:nvPr>
            <p:ph type="sldNum" sz="quarter" idx="5"/>
          </p:nvPr>
        </p:nvSpPr>
        <p:spPr/>
        <p:txBody>
          <a:bodyPr/>
          <a:lstStyle/>
          <a:p>
            <a:pPr>
              <a:defRPr/>
            </a:pPr>
            <a:fld id="{46C209B0-370A-4613-AF6E-79A5592E3B2E}" type="slidenum">
              <a:rPr lang="en-US" smtClean="0"/>
              <a:pPr>
                <a:defRPr/>
              </a:pPr>
              <a:t>13</a:t>
            </a:fld>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4815580-6ABD-47E7-B349-05F5D7BDCE42}" type="slidenum">
              <a:rPr lang="en-US" smtClean="0"/>
              <a:pPr>
                <a:defRPr/>
              </a:pPr>
              <a:t>17</a:t>
            </a:fld>
            <a:endParaRPr lang="en-US"/>
          </a:p>
        </p:txBody>
      </p:sp>
    </p:spTree>
    <p:extLst>
      <p:ext uri="{BB962C8B-B14F-4D97-AF65-F5344CB8AC3E}">
        <p14:creationId xmlns:p14="http://schemas.microsoft.com/office/powerpoint/2010/main" val="9289855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noFill/>
          <a:ln>
            <a:solidFill>
              <a:srgbClr val="000000"/>
            </a:solidFill>
            <a:miter lim="800000"/>
            <a:headEnd/>
            <a:tailEnd/>
          </a:ln>
        </p:spPr>
      </p:sp>
      <p:sp>
        <p:nvSpPr>
          <p:cNvPr id="430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a:p>
            <a:pPr marL="347472" indent="-347472" eaLnBrk="1" hangingPunct="1">
              <a:spcBef>
                <a:spcPts val="768"/>
              </a:spcBef>
              <a:buFont typeface="Arial" panose="020B0604020202020204" pitchFamily="34" charset="0"/>
              <a:buChar char="•"/>
            </a:pPr>
            <a:r>
              <a:rPr lang="en-US" sz="1200" dirty="0" smtClean="0">
                <a:latin typeface="+mn-lt"/>
              </a:rPr>
              <a:t>Homeowners form a limited-equity non-profit corporation</a:t>
            </a:r>
          </a:p>
          <a:p>
            <a:pPr marL="347472" indent="-347472" eaLnBrk="1" hangingPunct="1">
              <a:spcBef>
                <a:spcPts val="768"/>
              </a:spcBef>
              <a:buFont typeface="Arial" panose="020B0604020202020204" pitchFamily="34" charset="0"/>
              <a:buChar char="•"/>
            </a:pPr>
            <a:r>
              <a:rPr lang="en-US" sz="1200" dirty="0" smtClean="0">
                <a:latin typeface="+mn-lt"/>
              </a:rPr>
              <a:t>Governed by democratic principles</a:t>
            </a:r>
          </a:p>
          <a:p>
            <a:pPr marL="347472" indent="-347472" eaLnBrk="1" hangingPunct="1">
              <a:spcBef>
                <a:spcPts val="768"/>
              </a:spcBef>
              <a:buFont typeface="Arial" panose="020B0604020202020204" pitchFamily="34" charset="0"/>
              <a:buChar char="•"/>
            </a:pPr>
            <a:r>
              <a:rPr lang="en-US" sz="1200" dirty="0" smtClean="0"/>
              <a:t>Co-op members pay one-time membership fee</a:t>
            </a:r>
          </a:p>
          <a:p>
            <a:pPr marL="347472" indent="-347472" eaLnBrk="1" hangingPunct="1">
              <a:spcBef>
                <a:spcPts val="768"/>
              </a:spcBef>
              <a:buFont typeface="Arial" panose="020B0604020202020204" pitchFamily="34" charset="0"/>
              <a:buChar char="•"/>
            </a:pPr>
            <a:r>
              <a:rPr lang="en-US" sz="1200" dirty="0" smtClean="0"/>
              <a:t>Lot rents support community expenses and debt payments</a:t>
            </a:r>
          </a:p>
          <a:p>
            <a:pPr eaLnBrk="1" hangingPunct="1">
              <a:spcBef>
                <a:spcPct val="0"/>
              </a:spcBef>
            </a:pPr>
            <a:endParaRPr lang="en-US" dirty="0" smtClean="0"/>
          </a:p>
          <a:p>
            <a:pPr eaLnBrk="1" hangingPunct="1">
              <a:spcBef>
                <a:spcPct val="0"/>
              </a:spcBef>
            </a:pPr>
            <a:r>
              <a:rPr lang="en-US" dirty="0" smtClean="0"/>
              <a:t>ROC USA Goals:</a:t>
            </a:r>
          </a:p>
          <a:p>
            <a:pPr marL="171450" indent="-171450" eaLnBrk="1" hangingPunct="1">
              <a:buFontTx/>
              <a:buChar char="-"/>
            </a:pPr>
            <a:r>
              <a:rPr lang="en-US" sz="1200" dirty="0" smtClean="0"/>
              <a:t>Preserve and improve affordable communities; </a:t>
            </a:r>
          </a:p>
          <a:p>
            <a:pPr marL="171450" indent="-171450" eaLnBrk="1" hangingPunct="1">
              <a:buFontTx/>
              <a:buChar char="-"/>
            </a:pPr>
            <a:r>
              <a:rPr lang="en-US" sz="1200" dirty="0" smtClean="0"/>
              <a:t>Build individual assets; </a:t>
            </a:r>
          </a:p>
          <a:p>
            <a:pPr marL="171450" indent="-171450" eaLnBrk="1" hangingPunct="1">
              <a:buFontTx/>
              <a:buChar char="-"/>
            </a:pPr>
            <a:r>
              <a:rPr lang="en-US" sz="1200" dirty="0" smtClean="0"/>
              <a:t>Foster healthy, mutually-supportive communities and community leaders.  </a:t>
            </a:r>
          </a:p>
          <a:p>
            <a:pPr eaLnBrk="1" hangingPunct="1">
              <a:spcBef>
                <a:spcPct val="0"/>
              </a:spcBef>
            </a:pPr>
            <a:endParaRPr lang="en-US" dirty="0" smtClean="0"/>
          </a:p>
        </p:txBody>
      </p:sp>
      <p:sp>
        <p:nvSpPr>
          <p:cNvPr id="4813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69EFB52-4E52-425E-B22B-FF8F59CEA059}" type="slidenum">
              <a:rPr lang="en-US" smtClean="0">
                <a:solidFill>
                  <a:srgbClr val="000000"/>
                </a:solidFill>
              </a:rPr>
              <a:pPr fontAlgn="base">
                <a:spcBef>
                  <a:spcPct val="0"/>
                </a:spcBef>
                <a:spcAft>
                  <a:spcPct val="0"/>
                </a:spcAft>
                <a:defRPr/>
              </a:pPr>
              <a:t>3</a:t>
            </a:fld>
            <a:endParaRPr lang="en-US" smtClean="0">
              <a:solidFill>
                <a:srgbClr val="000000"/>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p:spPr>
      </p:sp>
      <p:sp>
        <p:nvSpPr>
          <p:cNvPr id="4915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aseline="0" dirty="0" smtClean="0"/>
              <a:t>Started on MSV in 2009 – became resident-owned in 2012.  First resident-owned was Green Acres in 2011.  Supporting about 2 new communities each year.</a:t>
            </a:r>
          </a:p>
          <a:p>
            <a:endParaRPr lang="en-US" baseline="0" dirty="0" smtClean="0"/>
          </a:p>
          <a:p>
            <a:r>
              <a:rPr lang="en-US" sz="1200" dirty="0" smtClean="0"/>
              <a:t>Green Acres, Kalispell</a:t>
            </a:r>
          </a:p>
          <a:p>
            <a:r>
              <a:rPr lang="en-US" sz="1200" dirty="0" smtClean="0"/>
              <a:t>Mountain Springs Villa, Red Lodge</a:t>
            </a:r>
          </a:p>
          <a:p>
            <a:r>
              <a:rPr lang="en-US" sz="1200" dirty="0" smtClean="0"/>
              <a:t>Missouri Meadows &amp; Trailer Terrace, Great Falls</a:t>
            </a:r>
          </a:p>
          <a:p>
            <a:r>
              <a:rPr lang="en-US" sz="1200" dirty="0" smtClean="0"/>
              <a:t>Buena Vista &amp; River Acres, Missoula</a:t>
            </a:r>
          </a:p>
          <a:p>
            <a:r>
              <a:rPr lang="en-US" sz="1200" dirty="0" smtClean="0"/>
              <a:t>Northwood Community, Pablo</a:t>
            </a:r>
          </a:p>
          <a:p>
            <a:endParaRPr lang="en-US" dirty="0" smtClean="0"/>
          </a:p>
          <a:p>
            <a:pPr defTabSz="924916">
              <a:buFontTx/>
              <a:buChar char="-"/>
              <a:defRPr/>
            </a:pPr>
            <a:endParaRPr lang="en-US" dirty="0" smtClean="0"/>
          </a:p>
          <a:p>
            <a:pPr defTabSz="924916">
              <a:buFontTx/>
              <a:buChar char="-"/>
              <a:defRPr/>
            </a:pPr>
            <a:endParaRPr lang="en-US" dirty="0" smtClean="0"/>
          </a:p>
        </p:txBody>
      </p:sp>
      <p:sp>
        <p:nvSpPr>
          <p:cNvPr id="22532" name="Slide Number Placeholder 3"/>
          <p:cNvSpPr>
            <a:spLocks noGrp="1"/>
          </p:cNvSpPr>
          <p:nvPr>
            <p:ph type="sldNum" sz="quarter" idx="5"/>
          </p:nvPr>
        </p:nvSpPr>
        <p:spPr/>
        <p:txBody>
          <a:bodyPr/>
          <a:lstStyle/>
          <a:p>
            <a:pPr>
              <a:defRPr/>
            </a:pPr>
            <a:fld id="{46C209B0-370A-4613-AF6E-79A5592E3B2E}" type="slidenum">
              <a:rPr lang="en-US" smtClean="0"/>
              <a:pPr>
                <a:defRPr/>
              </a:pPr>
              <a:t>4</a:t>
            </a:fld>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p:spPr>
      </p:sp>
      <p:sp>
        <p:nvSpPr>
          <p:cNvPr id="512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 Since NH</a:t>
            </a:r>
            <a:r>
              <a:rPr lang="en-US" baseline="0" dirty="0" smtClean="0"/>
              <a:t> helped that first group of residents purchase, back in 1983</a:t>
            </a:r>
          </a:p>
          <a:p>
            <a:pPr eaLnBrk="1" hangingPunct="1">
              <a:spcBef>
                <a:spcPct val="0"/>
              </a:spcBef>
              <a:buFontTx/>
              <a:buChar char="-"/>
            </a:pPr>
            <a:r>
              <a:rPr lang="en-US" dirty="0" smtClean="0"/>
              <a:t> 161 community purchases</a:t>
            </a:r>
          </a:p>
          <a:p>
            <a:pPr eaLnBrk="1" hangingPunct="1">
              <a:spcBef>
                <a:spcPct val="0"/>
              </a:spcBef>
              <a:buFontTx/>
              <a:buChar char="-"/>
            </a:pPr>
            <a:r>
              <a:rPr lang="en-US" baseline="0" dirty="0" smtClean="0"/>
              <a:t> R</a:t>
            </a:r>
            <a:r>
              <a:rPr lang="en-US" dirty="0" smtClean="0"/>
              <a:t>epresent 9,229 homes in 14 states and almost</a:t>
            </a:r>
            <a:r>
              <a:rPr lang="en-US" baseline="0" dirty="0" smtClean="0"/>
              <a:t> 300 </a:t>
            </a:r>
            <a:r>
              <a:rPr lang="en-US" dirty="0" smtClean="0"/>
              <a:t>million in MHC financing  </a:t>
            </a:r>
          </a:p>
          <a:p>
            <a:pPr eaLnBrk="1" hangingPunct="1">
              <a:spcBef>
                <a:spcPct val="0"/>
              </a:spcBef>
              <a:buFontTx/>
              <a:buChar char="-"/>
            </a:pPr>
            <a:r>
              <a:rPr lang="en-US" dirty="0" smtClean="0"/>
              <a:t> Our long-term ROC success rate is 100%</a:t>
            </a:r>
          </a:p>
          <a:p>
            <a:pPr eaLnBrk="1" hangingPunct="1"/>
            <a:endParaRPr lang="en-US" sz="1400" dirty="0" smtClean="0"/>
          </a:p>
          <a:p>
            <a:r>
              <a:rPr lang="en-US" dirty="0" smtClean="0"/>
              <a:t> </a:t>
            </a:r>
          </a:p>
          <a:p>
            <a:pPr eaLnBrk="1" hangingPunct="1">
              <a:spcBef>
                <a:spcPct val="0"/>
              </a:spcBef>
            </a:pPr>
            <a:endParaRPr lang="en-US" dirty="0" smtClean="0"/>
          </a:p>
        </p:txBody>
      </p:sp>
      <p:sp>
        <p:nvSpPr>
          <p:cNvPr id="5018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6D67BB9A-E00C-4B9F-9F18-55780A93B182}" type="slidenum">
              <a:rPr lang="en-US" smtClean="0">
                <a:solidFill>
                  <a:prstClr val="black"/>
                </a:solidFill>
              </a:rPr>
              <a:pPr>
                <a:defRPr/>
              </a:pPr>
              <a:t>5</a:t>
            </a:fld>
            <a:endParaRPr lang="en-US" dirty="0" smtClean="0">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p:spPr>
      </p:sp>
      <p:sp>
        <p:nvSpPr>
          <p:cNvPr id="52227" name="Notes Placeholder 2"/>
          <p:cNvSpPr>
            <a:spLocks noGrp="1"/>
          </p:cNvSpPr>
          <p:nvPr>
            <p:ph type="body" idx="1"/>
          </p:nvPr>
        </p:nvSpPr>
        <p:spPr bwMode="auto">
          <a:noFill/>
        </p:spPr>
        <p:txBody>
          <a:bodyPr wrap="square" numCol="1" anchor="t" anchorCtr="0" compatLnSpc="1">
            <a:prstTxWarp prst="textNoShape">
              <a:avLst/>
            </a:prstTxWarp>
          </a:bodyPr>
          <a:lstStyle/>
          <a:p>
            <a:pPr marL="171450" indent="-171450" eaLnBrk="1" hangingPunct="1">
              <a:buFontTx/>
              <a:buChar char="-"/>
            </a:pPr>
            <a:r>
              <a:rPr lang="en-US" sz="1200" dirty="0" smtClean="0"/>
              <a:t>Willing seller</a:t>
            </a:r>
          </a:p>
          <a:p>
            <a:pPr marL="171450" indent="-171450" eaLnBrk="1" hangingPunct="1">
              <a:buFontTx/>
              <a:buChar char="-"/>
            </a:pPr>
            <a:r>
              <a:rPr lang="en-US" sz="1200" dirty="0" smtClean="0"/>
              <a:t>Technical support from NeighborWorks Montana</a:t>
            </a:r>
          </a:p>
          <a:p>
            <a:pPr marL="171450" indent="-171450" eaLnBrk="1" hangingPunct="1">
              <a:buFontTx/>
              <a:buChar char="-"/>
            </a:pPr>
            <a:r>
              <a:rPr lang="en-US" sz="1200" dirty="0" smtClean="0"/>
              <a:t>Residents form Co-op</a:t>
            </a:r>
          </a:p>
          <a:p>
            <a:pPr marL="171450" indent="-171450" eaLnBrk="1" hangingPunct="1">
              <a:buFontTx/>
              <a:buChar char="-"/>
            </a:pPr>
            <a:r>
              <a:rPr lang="en-US" sz="1200" dirty="0" smtClean="0"/>
              <a:t>Evaluate opportunity to purchase</a:t>
            </a:r>
          </a:p>
          <a:p>
            <a:pPr marL="171450" indent="-171450" eaLnBrk="1" hangingPunct="1">
              <a:buFontTx/>
              <a:buChar char="-"/>
            </a:pPr>
            <a:r>
              <a:rPr lang="en-US" sz="1200" dirty="0" smtClean="0"/>
              <a:t>Financing from ROC USA</a:t>
            </a:r>
          </a:p>
        </p:txBody>
      </p:sp>
      <p:sp>
        <p:nvSpPr>
          <p:cNvPr id="4" name="Slide Number Placeholder 3"/>
          <p:cNvSpPr>
            <a:spLocks noGrp="1"/>
          </p:cNvSpPr>
          <p:nvPr>
            <p:ph type="sldNum" sz="quarter" idx="5"/>
          </p:nvPr>
        </p:nvSpPr>
        <p:spPr/>
        <p:txBody>
          <a:bodyPr/>
          <a:lstStyle/>
          <a:p>
            <a:pPr>
              <a:defRPr/>
            </a:pPr>
            <a:fld id="{D247F3CC-E418-4459-A179-C73FE263AC8B}" type="slidenum">
              <a:rPr lang="en-US" smtClean="0"/>
              <a:pPr>
                <a:defRPr/>
              </a:pPr>
              <a:t>6</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noFill/>
          <a:ln>
            <a:solidFill>
              <a:srgbClr val="000000"/>
            </a:solidFill>
            <a:miter lim="800000"/>
            <a:headEnd/>
            <a:tailEnd/>
          </a:ln>
        </p:spPr>
      </p:sp>
      <p:sp>
        <p:nvSpPr>
          <p:cNvPr id="44035" name="Notes Placeholder 2"/>
          <p:cNvSpPr>
            <a:spLocks noGrp="1"/>
          </p:cNvSpPr>
          <p:nvPr>
            <p:ph type="body" idx="1"/>
          </p:nvPr>
        </p:nvSpPr>
        <p:spPr bwMode="auto">
          <a:noFill/>
        </p:spPr>
        <p:txBody>
          <a:bodyPr wrap="square" numCol="1" anchor="t" anchorCtr="0" compatLnSpc="1">
            <a:prstTxWarp prst="textNoShape">
              <a:avLst/>
            </a:prstTxWarp>
            <a:normAutofit fontScale="92500" lnSpcReduction="10000"/>
          </a:bodyPr>
          <a:lstStyle/>
          <a:p>
            <a:pPr marL="171450" indent="-171450" eaLnBrk="1" hangingPunct="1">
              <a:spcBef>
                <a:spcPct val="0"/>
              </a:spcBef>
              <a:buFontTx/>
              <a:buChar char="-"/>
            </a:pPr>
            <a:r>
              <a:rPr lang="en-US" dirty="0" smtClean="0"/>
              <a:t>Board</a:t>
            </a:r>
            <a:r>
              <a:rPr lang="en-US" baseline="0" dirty="0" smtClean="0"/>
              <a:t> and Member Training</a:t>
            </a:r>
          </a:p>
          <a:p>
            <a:pPr marL="628650" lvl="1" indent="-171450" eaLnBrk="1" hangingPunct="1">
              <a:spcBef>
                <a:spcPct val="0"/>
              </a:spcBef>
              <a:buFontTx/>
              <a:buChar char="-"/>
            </a:pPr>
            <a:r>
              <a:rPr lang="en-US" baseline="0" dirty="0" smtClean="0"/>
              <a:t>Running good meetings, understanding and managing co-op financials, understanding corporate documents (bylaws, articles of incorporation)</a:t>
            </a:r>
          </a:p>
          <a:p>
            <a:pPr marL="628650" lvl="1" indent="-171450" eaLnBrk="1" hangingPunct="1">
              <a:spcBef>
                <a:spcPct val="0"/>
              </a:spcBef>
              <a:buFontTx/>
              <a:buChar char="-"/>
            </a:pPr>
            <a:r>
              <a:rPr lang="en-US" baseline="0" dirty="0" smtClean="0"/>
              <a:t>Community Leadership Institute</a:t>
            </a:r>
          </a:p>
          <a:p>
            <a:pPr marL="628650" lvl="1" indent="-171450" eaLnBrk="1" hangingPunct="1">
              <a:spcBef>
                <a:spcPct val="0"/>
              </a:spcBef>
              <a:buFontTx/>
              <a:buChar char="-"/>
            </a:pPr>
            <a:r>
              <a:rPr lang="en-US" baseline="0" dirty="0" smtClean="0"/>
              <a:t>Ongoing support – NWMT attend board meetings and on-call for board questions, review financials</a:t>
            </a:r>
          </a:p>
          <a:p>
            <a:pPr marL="171450" indent="-171450">
              <a:buFontTx/>
              <a:buChar char="-"/>
            </a:pPr>
            <a:r>
              <a:rPr lang="en-US" baseline="0" dirty="0" smtClean="0">
                <a:solidFill>
                  <a:srgbClr val="FF0000"/>
                </a:solidFill>
              </a:rPr>
              <a:t>Community Engagement</a:t>
            </a:r>
          </a:p>
          <a:p>
            <a:pPr marL="628650" lvl="1" indent="-171450">
              <a:buFontTx/>
              <a:buChar char="-"/>
            </a:pPr>
            <a:r>
              <a:rPr lang="en-US" baseline="0" dirty="0" smtClean="0">
                <a:solidFill>
                  <a:srgbClr val="FF0000"/>
                </a:solidFill>
              </a:rPr>
              <a:t>VISTA volunteer</a:t>
            </a:r>
          </a:p>
          <a:p>
            <a:pPr marL="628650" lvl="1" indent="-171450">
              <a:buFontTx/>
              <a:buChar char="-"/>
            </a:pPr>
            <a:r>
              <a:rPr lang="en-US" baseline="0" dirty="0" smtClean="0">
                <a:solidFill>
                  <a:srgbClr val="FF0000"/>
                </a:solidFill>
              </a:rPr>
              <a:t>Community projects, committees (social committee), leadership succession, resident support</a:t>
            </a:r>
          </a:p>
          <a:p>
            <a:pPr marL="171450" indent="-171450">
              <a:buFontTx/>
              <a:buChar char="-"/>
            </a:pPr>
            <a:r>
              <a:rPr lang="en-US" baseline="0" dirty="0" smtClean="0">
                <a:solidFill>
                  <a:srgbClr val="FF0000"/>
                </a:solidFill>
              </a:rPr>
              <a:t>Infrastructure</a:t>
            </a:r>
          </a:p>
          <a:p>
            <a:pPr marL="628650" lvl="1" indent="-171450">
              <a:buFontTx/>
              <a:buChar char="-"/>
            </a:pPr>
            <a:r>
              <a:rPr lang="en-US" baseline="0" dirty="0" smtClean="0">
                <a:solidFill>
                  <a:srgbClr val="FF0000"/>
                </a:solidFill>
              </a:rPr>
              <a:t>Green Acres connecting to city sewer</a:t>
            </a:r>
          </a:p>
          <a:p>
            <a:pPr marL="628650" lvl="1" indent="-171450">
              <a:buFontTx/>
              <a:buChar char="-"/>
            </a:pPr>
            <a:r>
              <a:rPr lang="en-US" baseline="0" dirty="0" smtClean="0">
                <a:solidFill>
                  <a:srgbClr val="FF0000"/>
                </a:solidFill>
              </a:rPr>
              <a:t>Major infrastructure needs are not uncommon in trailer parks</a:t>
            </a:r>
          </a:p>
          <a:p>
            <a:pPr marL="628650" lvl="1" indent="-171450">
              <a:buFontTx/>
              <a:buChar char="-"/>
            </a:pPr>
            <a:r>
              <a:rPr lang="en-US" baseline="0" dirty="0" smtClean="0">
                <a:solidFill>
                  <a:srgbClr val="FF0000"/>
                </a:solidFill>
              </a:rPr>
              <a:t>Montana unique in the ROC network – lots of state funding available for infrastructure projects</a:t>
            </a:r>
            <a:endParaRPr lang="en-US" baseline="0" dirty="0" smtClean="0">
              <a:solidFill>
                <a:schemeClr val="tx1"/>
              </a:solidFill>
            </a:endParaRPr>
          </a:p>
          <a:p>
            <a:pPr marL="171450" indent="-171450">
              <a:buFontTx/>
              <a:buChar char="-"/>
            </a:pPr>
            <a:r>
              <a:rPr lang="en-US" baseline="0" dirty="0" smtClean="0">
                <a:solidFill>
                  <a:srgbClr val="FF0000"/>
                </a:solidFill>
              </a:rPr>
              <a:t>Home Replacement</a:t>
            </a:r>
          </a:p>
          <a:p>
            <a:pPr marL="628650" lvl="1" indent="-171450">
              <a:buFontTx/>
              <a:buChar char="-"/>
            </a:pPr>
            <a:r>
              <a:rPr lang="en-US" dirty="0" smtClean="0">
                <a:solidFill>
                  <a:srgbClr val="FF0000"/>
                </a:solidFill>
              </a:rPr>
              <a:t>Next</a:t>
            </a:r>
            <a:r>
              <a:rPr lang="en-US" baseline="0" dirty="0" smtClean="0">
                <a:solidFill>
                  <a:srgbClr val="FF0000"/>
                </a:solidFill>
              </a:rPr>
              <a:t> step is to replace old homes.  Once perpetual land lease is established creates more opportunity for financing and home replacement.</a:t>
            </a:r>
          </a:p>
          <a:p>
            <a:pPr marL="628650" lvl="1" indent="-171450">
              <a:buFontTx/>
              <a:buChar char="-"/>
            </a:pPr>
            <a:r>
              <a:rPr lang="en-US" baseline="0" dirty="0" smtClean="0">
                <a:solidFill>
                  <a:srgbClr val="FF0000"/>
                </a:solidFill>
              </a:rPr>
              <a:t>More affordable home lending is an important part of making replacement affordable.</a:t>
            </a:r>
          </a:p>
          <a:p>
            <a:pPr marL="628650" lvl="1" indent="-171450">
              <a:buFontTx/>
              <a:buChar char="-"/>
            </a:pPr>
            <a:r>
              <a:rPr lang="en-US" baseline="0" dirty="0" smtClean="0">
                <a:solidFill>
                  <a:srgbClr val="FF0000"/>
                </a:solidFill>
              </a:rPr>
              <a:t>Weatherization and repair programs can be a good option for some homes.</a:t>
            </a:r>
            <a:endParaRPr lang="en-US" dirty="0" smtClean="0">
              <a:solidFill>
                <a:srgbClr val="FF0000"/>
              </a:solidFill>
            </a:endParaRPr>
          </a:p>
          <a:p>
            <a:pPr marL="628650" lvl="1" indent="-171450">
              <a:buFontTx/>
              <a:buChar char="-"/>
            </a:pPr>
            <a:endParaRPr lang="en-US" dirty="0" smtClean="0">
              <a:solidFill>
                <a:srgbClr val="FF0000"/>
              </a:solidFill>
            </a:endParaRPr>
          </a:p>
        </p:txBody>
      </p:sp>
      <p:sp>
        <p:nvSpPr>
          <p:cNvPr id="4" name="Slide Number Placeholder 3"/>
          <p:cNvSpPr>
            <a:spLocks noGrp="1"/>
          </p:cNvSpPr>
          <p:nvPr>
            <p:ph type="sldNum" sz="quarter" idx="5"/>
          </p:nvPr>
        </p:nvSpPr>
        <p:spPr/>
        <p:txBody>
          <a:bodyPr/>
          <a:lstStyle/>
          <a:p>
            <a:pPr>
              <a:defRPr/>
            </a:pPr>
            <a:fld id="{5F2C27EE-74E4-4C4D-91E1-BBCBEE227551}" type="slidenum">
              <a:rPr lang="en-US" smtClean="0"/>
              <a:pPr>
                <a:defRPr/>
              </a:pPr>
              <a:t>7</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noFill/>
          <a:ln>
            <a:solidFill>
              <a:srgbClr val="000000"/>
            </a:solidFill>
            <a:miter lim="800000"/>
            <a:headEnd/>
            <a:tailEnd/>
          </a:ln>
        </p:spPr>
      </p:sp>
      <p:sp>
        <p:nvSpPr>
          <p:cNvPr id="44035" name="Notes Placeholder 2"/>
          <p:cNvSpPr>
            <a:spLocks noGrp="1"/>
          </p:cNvSpPr>
          <p:nvPr>
            <p:ph type="body" idx="1"/>
          </p:nvPr>
        </p:nvSpPr>
        <p:spPr bwMode="auto">
          <a:noFill/>
        </p:spPr>
        <p:txBody>
          <a:bodyPr wrap="square" numCol="1" anchor="t" anchorCtr="0" compatLnSpc="1">
            <a:prstTxWarp prst="textNoShape">
              <a:avLst/>
            </a:prstTxWarp>
            <a:normAutofit fontScale="92500" lnSpcReduction="10000"/>
          </a:bodyPr>
          <a:lstStyle/>
          <a:p>
            <a:pPr marL="171450" indent="-171450" eaLnBrk="1" hangingPunct="1">
              <a:spcBef>
                <a:spcPct val="0"/>
              </a:spcBef>
              <a:buFontTx/>
              <a:buChar char="-"/>
            </a:pPr>
            <a:r>
              <a:rPr lang="en-US" dirty="0" smtClean="0"/>
              <a:t>Board</a:t>
            </a:r>
            <a:r>
              <a:rPr lang="en-US" baseline="0" dirty="0" smtClean="0"/>
              <a:t> and Member Training</a:t>
            </a:r>
          </a:p>
          <a:p>
            <a:pPr marL="628650" lvl="1" indent="-171450" eaLnBrk="1" hangingPunct="1">
              <a:spcBef>
                <a:spcPct val="0"/>
              </a:spcBef>
              <a:buFontTx/>
              <a:buChar char="-"/>
            </a:pPr>
            <a:r>
              <a:rPr lang="en-US" baseline="0" dirty="0" smtClean="0"/>
              <a:t>Running good meetings, understanding and managing co-op financials, understanding corporate documents (bylaws, articles of incorporation)</a:t>
            </a:r>
          </a:p>
          <a:p>
            <a:pPr marL="628650" lvl="1" indent="-171450" eaLnBrk="1" hangingPunct="1">
              <a:spcBef>
                <a:spcPct val="0"/>
              </a:spcBef>
              <a:buFontTx/>
              <a:buChar char="-"/>
            </a:pPr>
            <a:r>
              <a:rPr lang="en-US" baseline="0" dirty="0" smtClean="0"/>
              <a:t>Community Leadership Institute</a:t>
            </a:r>
          </a:p>
          <a:p>
            <a:pPr marL="628650" lvl="1" indent="-171450" eaLnBrk="1" hangingPunct="1">
              <a:spcBef>
                <a:spcPct val="0"/>
              </a:spcBef>
              <a:buFontTx/>
              <a:buChar char="-"/>
            </a:pPr>
            <a:r>
              <a:rPr lang="en-US" baseline="0" dirty="0" smtClean="0"/>
              <a:t>Ongoing support – NWMT attend board meetings and on-call for board questions, review financials</a:t>
            </a:r>
          </a:p>
          <a:p>
            <a:pPr marL="171450" indent="-171450">
              <a:buFontTx/>
              <a:buChar char="-"/>
            </a:pPr>
            <a:r>
              <a:rPr lang="en-US" baseline="0" dirty="0" smtClean="0">
                <a:solidFill>
                  <a:srgbClr val="FF0000"/>
                </a:solidFill>
              </a:rPr>
              <a:t>Community Engagement</a:t>
            </a:r>
          </a:p>
          <a:p>
            <a:pPr marL="628650" lvl="1" indent="-171450">
              <a:buFontTx/>
              <a:buChar char="-"/>
            </a:pPr>
            <a:r>
              <a:rPr lang="en-US" baseline="0" dirty="0" smtClean="0">
                <a:solidFill>
                  <a:srgbClr val="FF0000"/>
                </a:solidFill>
              </a:rPr>
              <a:t>VISTA volunteer</a:t>
            </a:r>
          </a:p>
          <a:p>
            <a:pPr marL="628650" lvl="1" indent="-171450">
              <a:buFontTx/>
              <a:buChar char="-"/>
            </a:pPr>
            <a:r>
              <a:rPr lang="en-US" baseline="0" dirty="0" smtClean="0">
                <a:solidFill>
                  <a:srgbClr val="FF0000"/>
                </a:solidFill>
              </a:rPr>
              <a:t>Community projects, committees (social committee), leadership succession, resident support</a:t>
            </a:r>
          </a:p>
          <a:p>
            <a:pPr marL="171450" indent="-171450">
              <a:buFontTx/>
              <a:buChar char="-"/>
            </a:pPr>
            <a:r>
              <a:rPr lang="en-US" baseline="0" dirty="0" smtClean="0">
                <a:solidFill>
                  <a:srgbClr val="FF0000"/>
                </a:solidFill>
              </a:rPr>
              <a:t>Infrastructure</a:t>
            </a:r>
          </a:p>
          <a:p>
            <a:pPr marL="628650" lvl="1" indent="-171450">
              <a:buFontTx/>
              <a:buChar char="-"/>
            </a:pPr>
            <a:r>
              <a:rPr lang="en-US" baseline="0" dirty="0" smtClean="0">
                <a:solidFill>
                  <a:srgbClr val="FF0000"/>
                </a:solidFill>
              </a:rPr>
              <a:t>Green Acres connecting to city sewer</a:t>
            </a:r>
          </a:p>
          <a:p>
            <a:pPr marL="628650" lvl="1" indent="-171450">
              <a:buFontTx/>
              <a:buChar char="-"/>
            </a:pPr>
            <a:r>
              <a:rPr lang="en-US" baseline="0" dirty="0" smtClean="0">
                <a:solidFill>
                  <a:srgbClr val="FF0000"/>
                </a:solidFill>
              </a:rPr>
              <a:t>Major infrastructure needs are not uncommon in trailer parks</a:t>
            </a:r>
          </a:p>
          <a:p>
            <a:pPr marL="628650" lvl="1" indent="-171450">
              <a:buFontTx/>
              <a:buChar char="-"/>
            </a:pPr>
            <a:r>
              <a:rPr lang="en-US" baseline="0" dirty="0" smtClean="0">
                <a:solidFill>
                  <a:srgbClr val="FF0000"/>
                </a:solidFill>
              </a:rPr>
              <a:t>Montana unique in the ROC network – lots of state funding available for infrastructure projects</a:t>
            </a:r>
            <a:endParaRPr lang="en-US" baseline="0" dirty="0" smtClean="0">
              <a:solidFill>
                <a:schemeClr val="tx1"/>
              </a:solidFill>
            </a:endParaRPr>
          </a:p>
          <a:p>
            <a:pPr marL="171450" indent="-171450">
              <a:buFontTx/>
              <a:buChar char="-"/>
            </a:pPr>
            <a:r>
              <a:rPr lang="en-US" baseline="0" dirty="0" smtClean="0">
                <a:solidFill>
                  <a:srgbClr val="FF0000"/>
                </a:solidFill>
              </a:rPr>
              <a:t>Home Replacement</a:t>
            </a:r>
          </a:p>
          <a:p>
            <a:pPr marL="628650" lvl="1" indent="-171450">
              <a:buFontTx/>
              <a:buChar char="-"/>
            </a:pPr>
            <a:r>
              <a:rPr lang="en-US" dirty="0" smtClean="0">
                <a:solidFill>
                  <a:srgbClr val="FF0000"/>
                </a:solidFill>
              </a:rPr>
              <a:t>Next</a:t>
            </a:r>
            <a:r>
              <a:rPr lang="en-US" baseline="0" dirty="0" smtClean="0">
                <a:solidFill>
                  <a:srgbClr val="FF0000"/>
                </a:solidFill>
              </a:rPr>
              <a:t> step is to replace old homes.  Once perpetual land lease is established creates more opportunity for financing and home replacement.</a:t>
            </a:r>
          </a:p>
          <a:p>
            <a:pPr marL="628650" lvl="1" indent="-171450">
              <a:buFontTx/>
              <a:buChar char="-"/>
            </a:pPr>
            <a:r>
              <a:rPr lang="en-US" baseline="0" dirty="0" smtClean="0">
                <a:solidFill>
                  <a:srgbClr val="FF0000"/>
                </a:solidFill>
              </a:rPr>
              <a:t>More affordable home lending is an important part of making replacement affordable.</a:t>
            </a:r>
          </a:p>
          <a:p>
            <a:pPr marL="628650" lvl="1" indent="-171450">
              <a:buFontTx/>
              <a:buChar char="-"/>
            </a:pPr>
            <a:r>
              <a:rPr lang="en-US" baseline="0" dirty="0" smtClean="0">
                <a:solidFill>
                  <a:srgbClr val="FF0000"/>
                </a:solidFill>
              </a:rPr>
              <a:t>Weatherization and repair programs can be a good option for some homes.</a:t>
            </a:r>
            <a:endParaRPr lang="en-US" dirty="0" smtClean="0">
              <a:solidFill>
                <a:srgbClr val="FF0000"/>
              </a:solidFill>
            </a:endParaRPr>
          </a:p>
          <a:p>
            <a:pPr marL="628650" lvl="1" indent="-171450">
              <a:buFontTx/>
              <a:buChar char="-"/>
            </a:pPr>
            <a:endParaRPr lang="en-US" dirty="0" smtClean="0">
              <a:solidFill>
                <a:srgbClr val="FF0000"/>
              </a:solidFill>
            </a:endParaRPr>
          </a:p>
        </p:txBody>
      </p:sp>
      <p:sp>
        <p:nvSpPr>
          <p:cNvPr id="4" name="Slide Number Placeholder 3"/>
          <p:cNvSpPr>
            <a:spLocks noGrp="1"/>
          </p:cNvSpPr>
          <p:nvPr>
            <p:ph type="sldNum" sz="quarter" idx="5"/>
          </p:nvPr>
        </p:nvSpPr>
        <p:spPr/>
        <p:txBody>
          <a:bodyPr/>
          <a:lstStyle/>
          <a:p>
            <a:pPr>
              <a:defRPr/>
            </a:pPr>
            <a:fld id="{5F2C27EE-74E4-4C4D-91E1-BBCBEE227551}" type="slidenum">
              <a:rPr lang="en-US" smtClean="0"/>
              <a:pPr>
                <a:defRPr/>
              </a:pPr>
              <a:t>8</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noFill/>
          <a:ln>
            <a:solidFill>
              <a:srgbClr val="000000"/>
            </a:solidFill>
            <a:miter lim="800000"/>
            <a:headEnd/>
            <a:tailEnd/>
          </a:ln>
        </p:spPr>
      </p:sp>
      <p:sp>
        <p:nvSpPr>
          <p:cNvPr id="41987" name="Notes Placeholder 2"/>
          <p:cNvSpPr>
            <a:spLocks noGrp="1"/>
          </p:cNvSpPr>
          <p:nvPr>
            <p:ph type="body" idx="1"/>
          </p:nvPr>
        </p:nvSpPr>
        <p:spPr bwMode="auto">
          <a:noFill/>
        </p:spPr>
        <p:txBody>
          <a:bodyPr wrap="square" numCol="1" anchor="t" anchorCtr="0" compatLnSpc="1">
            <a:prstTxWarp prst="textNoShape">
              <a:avLst/>
            </a:prstTxWarp>
          </a:bodyPr>
          <a:lstStyle/>
          <a:p>
            <a:pPr marL="0" indent="0">
              <a:buFontTx/>
              <a:buNone/>
            </a:pPr>
            <a:r>
              <a:rPr lang="en-US" dirty="0" smtClean="0">
                <a:solidFill>
                  <a:srgbClr val="FF0000"/>
                </a:solidFill>
              </a:rPr>
              <a:t>Next</a:t>
            </a:r>
            <a:r>
              <a:rPr lang="en-US" baseline="0" dirty="0" smtClean="0">
                <a:solidFill>
                  <a:srgbClr val="FF0000"/>
                </a:solidFill>
              </a:rPr>
              <a:t> step is to replace old homes.  Once perpetual land lease is established creates more opportunity for financing and home replacement.</a:t>
            </a:r>
          </a:p>
          <a:p>
            <a:pPr marL="0" indent="0">
              <a:buFontTx/>
              <a:buNone/>
            </a:pPr>
            <a:endParaRPr lang="en-US" baseline="0" dirty="0" smtClean="0">
              <a:solidFill>
                <a:srgbClr val="FF0000"/>
              </a:solidFill>
            </a:endParaRPr>
          </a:p>
          <a:p>
            <a:pPr marL="0" indent="0">
              <a:buFontTx/>
              <a:buNone/>
            </a:pPr>
            <a:r>
              <a:rPr lang="en-US" baseline="0" dirty="0" smtClean="0">
                <a:solidFill>
                  <a:srgbClr val="FF0000"/>
                </a:solidFill>
              </a:rPr>
              <a:t>More affordable home lending is an important part of making replacement affordable.</a:t>
            </a:r>
          </a:p>
          <a:p>
            <a:pPr marL="0" indent="0">
              <a:buFontTx/>
              <a:buNone/>
            </a:pPr>
            <a:endParaRPr lang="en-US" baseline="0" dirty="0" smtClean="0">
              <a:solidFill>
                <a:srgbClr val="FF0000"/>
              </a:solidFill>
            </a:endParaRPr>
          </a:p>
          <a:p>
            <a:pPr marL="0" indent="0">
              <a:buFontTx/>
              <a:buNone/>
            </a:pPr>
            <a:r>
              <a:rPr lang="en-US" baseline="0" dirty="0" smtClean="0">
                <a:solidFill>
                  <a:srgbClr val="FF0000"/>
                </a:solidFill>
              </a:rPr>
              <a:t>Weatherization and repair programs can be a good option for some homes.</a:t>
            </a:r>
            <a:endParaRPr lang="en-US" dirty="0" smtClean="0">
              <a:solidFill>
                <a:srgbClr val="FF0000"/>
              </a:solidFill>
            </a:endParaRPr>
          </a:p>
        </p:txBody>
      </p:sp>
      <p:sp>
        <p:nvSpPr>
          <p:cNvPr id="4" name="Slide Number Placeholder 3"/>
          <p:cNvSpPr>
            <a:spLocks noGrp="1"/>
          </p:cNvSpPr>
          <p:nvPr>
            <p:ph type="sldNum" sz="quarter" idx="5"/>
          </p:nvPr>
        </p:nvSpPr>
        <p:spPr/>
        <p:txBody>
          <a:bodyPr/>
          <a:lstStyle/>
          <a:p>
            <a:pPr>
              <a:defRPr/>
            </a:pPr>
            <a:fld id="{59E6351C-9F4B-4943-A269-08ADD8380EEC}" type="slidenum">
              <a:rPr lang="en-US" smtClean="0"/>
              <a:pPr>
                <a:defRPr/>
              </a:pPr>
              <a:t>9</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fontScale="92500" lnSpcReduction="10000"/>
          </a:bodyPr>
          <a:lstStyle/>
          <a:p>
            <a:endParaRPr lang="en-US" sz="3200" baseline="0" dirty="0" smtClean="0"/>
          </a:p>
        </p:txBody>
      </p:sp>
      <p:sp>
        <p:nvSpPr>
          <p:cNvPr id="4" name="Slide Number Placeholder 3"/>
          <p:cNvSpPr>
            <a:spLocks noGrp="1"/>
          </p:cNvSpPr>
          <p:nvPr>
            <p:ph type="sldNum" sz="quarter" idx="5"/>
          </p:nvPr>
        </p:nvSpPr>
        <p:spPr/>
        <p:txBody>
          <a:bodyPr/>
          <a:lstStyle/>
          <a:p>
            <a:pPr>
              <a:defRPr/>
            </a:pPr>
            <a:fld id="{E3D44372-518C-43D2-AB60-62C52A6BC346}" type="slidenum">
              <a:rPr lang="en-US" smtClean="0"/>
              <a:pPr>
                <a:defRPr/>
              </a:pPr>
              <a:t>10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23695323-9748-4FEB-9033-F03F6E934C13}" type="datetimeFigureOut">
              <a:rPr lang="en-US"/>
              <a:pPr>
                <a:defRPr/>
              </a:pPr>
              <a:t>5/27/2015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488865C-81E2-48E0-9191-CE24D91B7C57}"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6A94067-254C-4D2E-95A2-EAFEC8968F7D}" type="datetimeFigureOut">
              <a:rPr lang="en-US"/>
              <a:pPr>
                <a:defRPr/>
              </a:pPr>
              <a:t>5/27/2015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C58EA77-98EC-43DF-AF2B-599D90C842B7}"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B04B872-0919-4552-BF95-E4FF4E7EF62A}" type="datetimeFigureOut">
              <a:rPr lang="en-US"/>
              <a:pPr>
                <a:defRPr/>
              </a:pPr>
              <a:t>5/27/2015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36BAE56-B72F-4C91-85E8-158195C76C03}"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B2B92EE-AB82-4A72-874A-ABE0863E63C0}" type="datetimeFigureOut">
              <a:rPr lang="en-US"/>
              <a:pPr>
                <a:defRPr/>
              </a:pPr>
              <a:t>5/27/2015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8B2E0BD-9FBE-43C5-9C00-A91778729431}"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34CB0EF7-EC1F-42C8-B76B-BA5C3A9076E7}" type="datetimeFigureOut">
              <a:rPr lang="en-US"/>
              <a:pPr>
                <a:defRPr/>
              </a:pPr>
              <a:t>5/27/2015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CCC75F7-A100-4017-BB6B-93009D3AF533}"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C0FD958F-9140-4D1F-99B1-FAFEBF7E5656}" type="datetimeFigureOut">
              <a:rPr lang="en-US"/>
              <a:pPr>
                <a:defRPr/>
              </a:pPr>
              <a:t>5/27/2015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3FD9D0B-07DB-40D5-8B2A-3F309EAD349F}"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D040EDB7-3646-454B-A188-8F914D51F148}" type="datetimeFigureOut">
              <a:rPr lang="en-US"/>
              <a:pPr>
                <a:defRPr/>
              </a:pPr>
              <a:t>5/27/2015</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303BA4A5-0CA1-411F-A4FB-A3E060F4EBCB}"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3E582DB7-D83D-4708-92C1-C069B4EA0EC1}" type="datetimeFigureOut">
              <a:rPr lang="en-US"/>
              <a:pPr>
                <a:defRPr/>
              </a:pPr>
              <a:t>5/27/2015</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2C6A1758-E24F-46F6-B781-3F06A1BF0179}"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EC9952F-799F-4940-85D8-3572184C4DC6}" type="datetimeFigureOut">
              <a:rPr lang="en-US"/>
              <a:pPr>
                <a:defRPr/>
              </a:pPr>
              <a:t>5/27/2015</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B560AE3E-B903-4354-BD71-797C86FA8AD2}"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6BE9BD13-17EE-488C-9F96-56C5FFD00D92}" type="datetimeFigureOut">
              <a:rPr lang="en-US"/>
              <a:pPr>
                <a:defRPr/>
              </a:pPr>
              <a:t>5/27/2015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9966A19-F979-4B05-B304-0E7D37656B31}"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6B76C78C-11BE-4929-A989-0FC1BCB18DBC}" type="datetimeFigureOut">
              <a:rPr lang="en-US"/>
              <a:pPr>
                <a:defRPr/>
              </a:pPr>
              <a:t>5/27/2015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9F7CA20-9F2B-46ED-B244-0BDF4D0A3FCB}"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5122"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123"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white">
                    <a:tint val="75000"/>
                  </a:prstClr>
                </a:solidFill>
                <a:latin typeface="+mn-lt"/>
                <a:cs typeface="+mn-cs"/>
              </a:defRPr>
            </a:lvl1pPr>
          </a:lstStyle>
          <a:p>
            <a:pPr>
              <a:defRPr/>
            </a:pPr>
            <a:fld id="{CA9BD0F4-02C8-4C73-84AD-9ED9212F60A8}" type="datetimeFigureOut">
              <a:rPr lang="en-US"/>
              <a:pPr>
                <a:defRPr/>
              </a:pPr>
              <a:t>5/27/2015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white">
                    <a:tint val="75000"/>
                  </a:prst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white">
                    <a:tint val="75000"/>
                  </a:prstClr>
                </a:solidFill>
                <a:latin typeface="+mn-lt"/>
                <a:cs typeface="+mn-cs"/>
              </a:defRPr>
            </a:lvl1pPr>
          </a:lstStyle>
          <a:p>
            <a:pPr>
              <a:defRPr/>
            </a:pPr>
            <a:fld id="{222835BA-1416-4F5C-975F-0E6B7A3B3C81}" type="slidenum">
              <a:rPr lang="en-US"/>
              <a:pPr>
                <a:defRPr/>
              </a:pPr>
              <a:t>‹#›</a:t>
            </a:fld>
            <a:endParaRPr lang="en-US"/>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hyperlink" Target="mailto:kpeterson@nwmt.org" TargetMode="Externa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27.emf"/><Relationship Id="rId4" Type="http://schemas.openxmlformats.org/officeDocument/2006/relationships/package" Target="../embeddings/Microsoft_Excel_Worksheet1.xlsx"/></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28.emf"/><Relationship Id="rId4" Type="http://schemas.openxmlformats.org/officeDocument/2006/relationships/package" Target="../embeddings/Microsoft_Excel_Worksheet2.xlsx"/></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openxmlformats.org/officeDocument/2006/relationships/image" Target="../media/image6.jpe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7.emf"/></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105400"/>
            <a:ext cx="8229599" cy="838200"/>
          </a:xfrm>
        </p:spPr>
        <p:txBody>
          <a:bodyPr>
            <a:normAutofit/>
          </a:bodyPr>
          <a:lstStyle/>
          <a:p>
            <a:r>
              <a:rPr lang="en-US" sz="2400" b="1" dirty="0" smtClean="0"/>
              <a:t>Kaia Peterson, NeighborWorks Montana</a:t>
            </a:r>
            <a:endParaRPr lang="en-US" sz="2400" b="1" dirty="0"/>
          </a:p>
        </p:txBody>
      </p:sp>
      <p:pic>
        <p:nvPicPr>
          <p:cNvPr id="5" name="Picture 4" descr="NWA-MT.jpg"/>
          <p:cNvPicPr>
            <a:picLocks noChangeAspect="1"/>
          </p:cNvPicPr>
          <p:nvPr/>
        </p:nvPicPr>
        <p:blipFill>
          <a:blip r:embed="rId2" cstate="print"/>
          <a:stretch>
            <a:fillRect/>
          </a:stretch>
        </p:blipFill>
        <p:spPr>
          <a:xfrm>
            <a:off x="1295400" y="3490410"/>
            <a:ext cx="3886200" cy="1174111"/>
          </a:xfrm>
          <a:prstGeom prst="rect">
            <a:avLst/>
          </a:prstGeom>
        </p:spPr>
      </p:pic>
      <p:pic>
        <p:nvPicPr>
          <p:cNvPr id="6" name="Picture 5" descr="ROCusa_FIN_TM"/>
          <p:cNvPicPr>
            <a:picLocks noChangeAspect="1" noChangeArrowheads="1"/>
          </p:cNvPicPr>
          <p:nvPr/>
        </p:nvPicPr>
        <p:blipFill>
          <a:blip r:embed="rId3" cstate="print"/>
          <a:srcRect/>
          <a:stretch>
            <a:fillRect/>
          </a:stretch>
        </p:blipFill>
        <p:spPr bwMode="auto">
          <a:xfrm>
            <a:off x="5410200" y="3276600"/>
            <a:ext cx="2368171" cy="1420903"/>
          </a:xfrm>
          <a:prstGeom prst="rect">
            <a:avLst/>
          </a:prstGeom>
          <a:solidFill>
            <a:schemeClr val="tx1"/>
          </a:solidFill>
          <a:ln w="9525">
            <a:noFill/>
            <a:miter lim="800000"/>
            <a:headEnd/>
            <a:tailEnd/>
          </a:ln>
        </p:spPr>
      </p:pic>
      <p:sp>
        <p:nvSpPr>
          <p:cNvPr id="7" name="Title 1"/>
          <p:cNvSpPr txBox="1">
            <a:spLocks/>
          </p:cNvSpPr>
          <p:nvPr/>
        </p:nvSpPr>
        <p:spPr bwMode="auto">
          <a:xfrm>
            <a:off x="457200" y="960438"/>
            <a:ext cx="8229600" cy="14017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b="1" dirty="0" smtClean="0"/>
              <a:t>Resident-Ownership</a:t>
            </a:r>
          </a:p>
          <a:p>
            <a:r>
              <a:rPr lang="en-US" sz="3600" b="1" dirty="0" smtClean="0"/>
              <a:t>Preservation of Affordable Housing</a:t>
            </a:r>
          </a:p>
        </p:txBody>
      </p:sp>
    </p:spTree>
    <p:extLst>
      <p:ext uri="{BB962C8B-B14F-4D97-AF65-F5344CB8AC3E}">
        <p14:creationId xmlns:p14="http://schemas.microsoft.com/office/powerpoint/2010/main" val="88956613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457200" y="274638"/>
            <a:ext cx="8229600" cy="944562"/>
          </a:xfrm>
        </p:spPr>
        <p:txBody>
          <a:bodyPr/>
          <a:lstStyle/>
          <a:p>
            <a:r>
              <a:rPr lang="en-US" b="1" dirty="0" smtClean="0"/>
              <a:t>Resident-Ownership Impacts</a:t>
            </a:r>
          </a:p>
        </p:txBody>
      </p:sp>
      <p:sp>
        <p:nvSpPr>
          <p:cNvPr id="10243" name="Content Placeholder 3"/>
          <p:cNvSpPr>
            <a:spLocks noGrp="1"/>
          </p:cNvSpPr>
          <p:nvPr>
            <p:ph sz="half" idx="1"/>
          </p:nvPr>
        </p:nvSpPr>
        <p:spPr>
          <a:xfrm>
            <a:off x="4419600" y="1752600"/>
            <a:ext cx="4343400" cy="3886200"/>
          </a:xfrm>
        </p:spPr>
        <p:txBody>
          <a:bodyPr/>
          <a:lstStyle/>
          <a:p>
            <a:pPr>
              <a:buFont typeface="Wingdings" panose="05000000000000000000" pitchFamily="2" charset="2"/>
              <a:buChar char="§"/>
            </a:pPr>
            <a:r>
              <a:rPr lang="en-US" sz="3200" dirty="0" smtClean="0"/>
              <a:t>Housing Stability</a:t>
            </a:r>
          </a:p>
          <a:p>
            <a:pPr>
              <a:buFont typeface="Wingdings" panose="05000000000000000000" pitchFamily="2" charset="2"/>
              <a:buChar char="§"/>
            </a:pPr>
            <a:r>
              <a:rPr lang="en-US" sz="3200" dirty="0" smtClean="0"/>
              <a:t>Housing Affordability</a:t>
            </a:r>
          </a:p>
          <a:p>
            <a:pPr>
              <a:buFont typeface="Wingdings" panose="05000000000000000000" pitchFamily="2" charset="2"/>
              <a:buChar char="§"/>
            </a:pPr>
            <a:r>
              <a:rPr lang="en-US" sz="3200" dirty="0" smtClean="0"/>
              <a:t>Leadership Development</a:t>
            </a:r>
          </a:p>
          <a:p>
            <a:pPr>
              <a:buFont typeface="Wingdings" panose="05000000000000000000" pitchFamily="2" charset="2"/>
              <a:buChar char="§"/>
            </a:pPr>
            <a:r>
              <a:rPr lang="en-US" sz="3200" dirty="0" smtClean="0"/>
              <a:t>Building Community</a:t>
            </a:r>
          </a:p>
          <a:p>
            <a:pPr>
              <a:buFont typeface="Wingdings" panose="05000000000000000000" pitchFamily="2" charset="2"/>
              <a:buChar char="§"/>
            </a:pPr>
            <a:r>
              <a:rPr lang="en-US" sz="3200" dirty="0" smtClean="0"/>
              <a:t>Individual Asset Building</a:t>
            </a:r>
          </a:p>
          <a:p>
            <a:endParaRPr lang="en-US" sz="3200" dirty="0" smtClean="0"/>
          </a:p>
        </p:txBody>
      </p:sp>
      <p:pic>
        <p:nvPicPr>
          <p:cNvPr id="2050" name="Picture 2" descr="C:\Users\kpeterson\AppData\Local\Microsoft\Windows\Temporary Internet Files\Content.Outlook\YS0EWU6S\DSC_0526.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849" t="10664" r="-9849" b="-10664"/>
          <a:stretch/>
        </p:blipFill>
        <p:spPr bwMode="auto">
          <a:xfrm>
            <a:off x="809768" y="1219200"/>
            <a:ext cx="3745172" cy="563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529155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14600"/>
            <a:ext cx="8229599" cy="2133600"/>
          </a:xfrm>
        </p:spPr>
        <p:txBody>
          <a:bodyPr>
            <a:normAutofit/>
          </a:bodyPr>
          <a:lstStyle/>
          <a:p>
            <a:r>
              <a:rPr lang="en-US" sz="2800" b="1" dirty="0" smtClean="0"/>
              <a:t>Kaia Peterson, NeighborWorks Montana</a:t>
            </a:r>
            <a:br>
              <a:rPr lang="en-US" sz="2800" b="1" dirty="0" smtClean="0"/>
            </a:br>
            <a:r>
              <a:rPr lang="en-US" sz="2800" b="1" dirty="0" smtClean="0">
                <a:hlinkClick r:id="rId2"/>
              </a:rPr>
              <a:t>kpeterson@nwmt.org</a:t>
            </a:r>
            <a:r>
              <a:rPr lang="en-US" sz="2800" b="1" dirty="0" smtClean="0"/>
              <a:t/>
            </a:r>
            <a:br>
              <a:rPr lang="en-US" sz="2800" b="1" dirty="0" smtClean="0"/>
            </a:br>
            <a:r>
              <a:rPr lang="en-US" sz="2800" b="1" dirty="0" smtClean="0"/>
              <a:t>406-531-3449</a:t>
            </a:r>
            <a:endParaRPr lang="en-US" sz="2800" b="1" dirty="0"/>
          </a:p>
        </p:txBody>
      </p:sp>
      <p:pic>
        <p:nvPicPr>
          <p:cNvPr id="5" name="Picture 4" descr="NWA-MT.jpg"/>
          <p:cNvPicPr>
            <a:picLocks noChangeAspect="1"/>
          </p:cNvPicPr>
          <p:nvPr/>
        </p:nvPicPr>
        <p:blipFill>
          <a:blip r:embed="rId3" cstate="print"/>
          <a:stretch>
            <a:fillRect/>
          </a:stretch>
        </p:blipFill>
        <p:spPr>
          <a:xfrm>
            <a:off x="1295400" y="4938210"/>
            <a:ext cx="3886200" cy="1174111"/>
          </a:xfrm>
          <a:prstGeom prst="rect">
            <a:avLst/>
          </a:prstGeom>
        </p:spPr>
      </p:pic>
      <p:pic>
        <p:nvPicPr>
          <p:cNvPr id="6" name="Picture 5" descr="ROCusa_FIN_TM"/>
          <p:cNvPicPr>
            <a:picLocks noChangeAspect="1" noChangeArrowheads="1"/>
          </p:cNvPicPr>
          <p:nvPr/>
        </p:nvPicPr>
        <p:blipFill>
          <a:blip r:embed="rId4" cstate="print"/>
          <a:srcRect/>
          <a:stretch>
            <a:fillRect/>
          </a:stretch>
        </p:blipFill>
        <p:spPr bwMode="auto">
          <a:xfrm>
            <a:off x="5410200" y="4724400"/>
            <a:ext cx="2368171" cy="1420903"/>
          </a:xfrm>
          <a:prstGeom prst="rect">
            <a:avLst/>
          </a:prstGeom>
          <a:solidFill>
            <a:schemeClr val="tx1"/>
          </a:solidFill>
          <a:ln w="9525">
            <a:noFill/>
            <a:miter lim="800000"/>
            <a:headEnd/>
            <a:tailEnd/>
          </a:ln>
        </p:spPr>
      </p:pic>
      <p:sp>
        <p:nvSpPr>
          <p:cNvPr id="7" name="Title 1"/>
          <p:cNvSpPr txBox="1">
            <a:spLocks/>
          </p:cNvSpPr>
          <p:nvPr/>
        </p:nvSpPr>
        <p:spPr bwMode="auto">
          <a:xfrm>
            <a:off x="457200" y="960438"/>
            <a:ext cx="8229600" cy="14017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b="1" dirty="0" smtClean="0"/>
              <a:t>If you are ready to sell,</a:t>
            </a:r>
          </a:p>
          <a:p>
            <a:r>
              <a:rPr lang="en-US" b="1" dirty="0" smtClean="0"/>
              <a:t>we are ready to ROC!</a:t>
            </a:r>
          </a:p>
        </p:txBody>
      </p:sp>
    </p:spTree>
    <p:extLst>
      <p:ext uri="{BB962C8B-B14F-4D97-AF65-F5344CB8AC3E}">
        <p14:creationId xmlns:p14="http://schemas.microsoft.com/office/powerpoint/2010/main" val="424742557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152400"/>
            <a:ext cx="9144000" cy="944563"/>
          </a:xfrm>
        </p:spPr>
        <p:txBody>
          <a:bodyPr/>
          <a:lstStyle/>
          <a:p>
            <a:pPr eaLnBrk="1" hangingPunct="1"/>
            <a:r>
              <a:rPr lang="en-US" b="1" dirty="0" smtClean="0"/>
              <a:t>Montana ROC Financing</a:t>
            </a:r>
            <a:endParaRPr lang="en-US" dirty="0" smtClean="0"/>
          </a:p>
        </p:txBody>
      </p:sp>
      <p:sp>
        <p:nvSpPr>
          <p:cNvPr id="7" name="Content Placeholder 3"/>
          <p:cNvSpPr txBox="1">
            <a:spLocks/>
          </p:cNvSpPr>
          <p:nvPr/>
        </p:nvSpPr>
        <p:spPr>
          <a:xfrm>
            <a:off x="0" y="1752600"/>
            <a:ext cx="9144000" cy="1981200"/>
          </a:xfrm>
          <a:prstGeom prst="rect">
            <a:avLst/>
          </a:prstGeom>
        </p:spPr>
        <p:txBody>
          <a:bodyPr lIns="0" rIns="0"/>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lvl="1" indent="0" algn="ctr" eaLnBrk="1" hangingPunct="1">
              <a:spcAft>
                <a:spcPts val="0"/>
              </a:spcAft>
              <a:buNone/>
            </a:pPr>
            <a:r>
              <a:rPr lang="en-US" dirty="0"/>
              <a:t>7</a:t>
            </a:r>
            <a:r>
              <a:rPr lang="en-US" dirty="0" smtClean="0"/>
              <a:t> Communities</a:t>
            </a:r>
          </a:p>
          <a:p>
            <a:pPr marL="457200" lvl="1" indent="0" algn="ctr" eaLnBrk="1" hangingPunct="1">
              <a:spcAft>
                <a:spcPts val="0"/>
              </a:spcAft>
              <a:buNone/>
            </a:pPr>
            <a:r>
              <a:rPr lang="en-US" dirty="0" smtClean="0"/>
              <a:t>295 Homes</a:t>
            </a:r>
          </a:p>
          <a:p>
            <a:pPr marL="457200" lvl="1" indent="0" algn="ctr" eaLnBrk="1" hangingPunct="1">
              <a:spcAft>
                <a:spcPts val="0"/>
              </a:spcAft>
              <a:buNone/>
            </a:pPr>
            <a:r>
              <a:rPr lang="en-US" dirty="0" smtClean="0"/>
              <a:t>$8 MM in Acquisition Financing</a:t>
            </a:r>
          </a:p>
          <a:p>
            <a:pPr lvl="1" eaLnBrk="1" hangingPunct="1"/>
            <a:endParaRPr lang="en-US" sz="2600" dirty="0" smtClean="0"/>
          </a:p>
        </p:txBody>
      </p:sp>
      <p:graphicFrame>
        <p:nvGraphicFramePr>
          <p:cNvPr id="6" name="Table 5"/>
          <p:cNvGraphicFramePr>
            <a:graphicFrameLocks noGrp="1"/>
          </p:cNvGraphicFramePr>
          <p:nvPr>
            <p:extLst>
              <p:ext uri="{D42A27DB-BD31-4B8C-83A1-F6EECF244321}">
                <p14:modId xmlns:p14="http://schemas.microsoft.com/office/powerpoint/2010/main" val="2650607498"/>
              </p:ext>
            </p:extLst>
          </p:nvPr>
        </p:nvGraphicFramePr>
        <p:xfrm>
          <a:off x="1240220" y="1188666"/>
          <a:ext cx="6663560" cy="5055779"/>
        </p:xfrm>
        <a:graphic>
          <a:graphicData uri="http://schemas.openxmlformats.org/drawingml/2006/table">
            <a:tbl>
              <a:tblPr>
                <a:tableStyleId>{5C22544A-7EE6-4342-B048-85BDC9FD1C3A}</a:tableStyleId>
              </a:tblPr>
              <a:tblGrid>
                <a:gridCol w="515557"/>
                <a:gridCol w="3460668"/>
                <a:gridCol w="1450000"/>
                <a:gridCol w="1237335"/>
              </a:tblGrid>
              <a:tr h="406787">
                <a:tc>
                  <a:txBody>
                    <a:bodyPr/>
                    <a:lstStyle/>
                    <a:p>
                      <a:pPr algn="l" fontAlgn="b"/>
                      <a:endParaRPr lang="en-US" sz="2300" b="0" i="0" u="none" strike="noStrike" dirty="0">
                        <a:solidFill>
                          <a:srgbClr val="000000"/>
                        </a:solidFill>
                        <a:effectLst/>
                        <a:latin typeface="Calibri"/>
                      </a:endParaRPr>
                    </a:p>
                  </a:txBody>
                  <a:tcPr marL="19371" marR="19371" marT="19371" marB="0" anchor="b"/>
                </a:tc>
                <a:tc>
                  <a:txBody>
                    <a:bodyPr/>
                    <a:lstStyle/>
                    <a:p>
                      <a:pPr algn="l" fontAlgn="b"/>
                      <a:endParaRPr lang="en-US" sz="2300" b="0" i="0" u="none" strike="noStrike" dirty="0">
                        <a:solidFill>
                          <a:srgbClr val="000000"/>
                        </a:solidFill>
                        <a:effectLst/>
                        <a:latin typeface="Calibri"/>
                      </a:endParaRPr>
                    </a:p>
                  </a:txBody>
                  <a:tcPr marL="19371" marR="19371" marT="19371" marB="0" anchor="b"/>
                </a:tc>
                <a:tc>
                  <a:txBody>
                    <a:bodyPr/>
                    <a:lstStyle/>
                    <a:p>
                      <a:pPr algn="l" fontAlgn="b"/>
                      <a:r>
                        <a:rPr lang="en-US" sz="2300" u="none" strike="noStrike">
                          <a:effectLst/>
                        </a:rPr>
                        <a:t>TOTAL</a:t>
                      </a:r>
                      <a:endParaRPr lang="en-US" sz="2300" b="1" i="0" u="none" strike="noStrike">
                        <a:solidFill>
                          <a:srgbClr val="000000"/>
                        </a:solidFill>
                        <a:effectLst/>
                        <a:latin typeface="Calibri"/>
                      </a:endParaRPr>
                    </a:p>
                  </a:txBody>
                  <a:tcPr marL="19371" marR="19371" marT="19371" marB="0" anchor="b"/>
                </a:tc>
                <a:tc>
                  <a:txBody>
                    <a:bodyPr/>
                    <a:lstStyle/>
                    <a:p>
                      <a:pPr algn="l" fontAlgn="b"/>
                      <a:endParaRPr lang="en-US" sz="2300" b="0" i="0" u="none" strike="noStrike">
                        <a:solidFill>
                          <a:srgbClr val="000000"/>
                        </a:solidFill>
                        <a:effectLst/>
                        <a:latin typeface="Calibri"/>
                      </a:endParaRPr>
                    </a:p>
                  </a:txBody>
                  <a:tcPr marL="19371" marR="19371" marT="19371" marB="0" anchor="b"/>
                </a:tc>
              </a:tr>
              <a:tr h="387416">
                <a:tc gridSpan="2">
                  <a:txBody>
                    <a:bodyPr/>
                    <a:lstStyle/>
                    <a:p>
                      <a:pPr algn="l" fontAlgn="b"/>
                      <a:r>
                        <a:rPr lang="en-US" sz="2300" u="none" strike="noStrike" dirty="0">
                          <a:effectLst/>
                        </a:rPr>
                        <a:t>Sources</a:t>
                      </a:r>
                      <a:endParaRPr lang="en-US" sz="2300" b="1" i="0" u="none" strike="noStrike" dirty="0">
                        <a:solidFill>
                          <a:srgbClr val="000000"/>
                        </a:solidFill>
                        <a:effectLst/>
                        <a:latin typeface="Calibri"/>
                      </a:endParaRPr>
                    </a:p>
                  </a:txBody>
                  <a:tcPr marL="19371" marR="19371" marT="19371" marB="0" anchor="b"/>
                </a:tc>
                <a:tc hMerge="1">
                  <a:txBody>
                    <a:bodyPr/>
                    <a:lstStyle/>
                    <a:p>
                      <a:endParaRPr lang="en-US"/>
                    </a:p>
                  </a:txBody>
                  <a:tcPr/>
                </a:tc>
                <a:tc>
                  <a:txBody>
                    <a:bodyPr/>
                    <a:lstStyle/>
                    <a:p>
                      <a:pPr algn="l" fontAlgn="b"/>
                      <a:endParaRPr lang="en-US" sz="2300" b="0" i="0" u="none" strike="noStrike">
                        <a:solidFill>
                          <a:srgbClr val="000000"/>
                        </a:solidFill>
                        <a:effectLst/>
                        <a:latin typeface="Calibri"/>
                      </a:endParaRPr>
                    </a:p>
                  </a:txBody>
                  <a:tcPr marL="19371" marR="19371" marT="19371" marB="0" anchor="b"/>
                </a:tc>
                <a:tc>
                  <a:txBody>
                    <a:bodyPr/>
                    <a:lstStyle/>
                    <a:p>
                      <a:pPr algn="l" fontAlgn="b"/>
                      <a:endParaRPr lang="en-US" sz="2300" b="0" i="0" u="none" strike="noStrike">
                        <a:solidFill>
                          <a:srgbClr val="000000"/>
                        </a:solidFill>
                        <a:effectLst/>
                        <a:latin typeface="Calibri"/>
                      </a:endParaRPr>
                    </a:p>
                  </a:txBody>
                  <a:tcPr marL="19371" marR="19371" marT="19371" marB="0" anchor="b"/>
                </a:tc>
              </a:tr>
              <a:tr h="387416">
                <a:tc>
                  <a:txBody>
                    <a:bodyPr/>
                    <a:lstStyle/>
                    <a:p>
                      <a:pPr algn="l" fontAlgn="b"/>
                      <a:endParaRPr lang="en-US" sz="2300" b="0" i="0" u="none" strike="noStrike">
                        <a:solidFill>
                          <a:srgbClr val="000000"/>
                        </a:solidFill>
                        <a:effectLst/>
                        <a:latin typeface="Calibri"/>
                      </a:endParaRPr>
                    </a:p>
                  </a:txBody>
                  <a:tcPr marL="19371" marR="19371" marT="19371" marB="0" anchor="b"/>
                </a:tc>
                <a:tc>
                  <a:txBody>
                    <a:bodyPr/>
                    <a:lstStyle/>
                    <a:p>
                      <a:pPr algn="l" fontAlgn="b"/>
                      <a:r>
                        <a:rPr lang="en-US" sz="2300" u="none" strike="noStrike" dirty="0">
                          <a:effectLst/>
                        </a:rPr>
                        <a:t>ROC USA</a:t>
                      </a:r>
                      <a:endParaRPr lang="en-US" sz="2300" b="0" i="0" u="none" strike="noStrike" dirty="0">
                        <a:solidFill>
                          <a:srgbClr val="000000"/>
                        </a:solidFill>
                        <a:effectLst/>
                        <a:latin typeface="Calibri"/>
                      </a:endParaRPr>
                    </a:p>
                  </a:txBody>
                  <a:tcPr marL="19371" marR="19371" marT="19371" marB="0" anchor="b"/>
                </a:tc>
                <a:tc>
                  <a:txBody>
                    <a:bodyPr/>
                    <a:lstStyle/>
                    <a:p>
                      <a:pPr algn="l" fontAlgn="b"/>
                      <a:r>
                        <a:rPr lang="en-US" sz="2300" u="none" strike="noStrike">
                          <a:effectLst/>
                        </a:rPr>
                        <a:t>5,680,500</a:t>
                      </a:r>
                      <a:endParaRPr lang="en-US" sz="2300" b="0" i="0" u="none" strike="noStrike">
                        <a:solidFill>
                          <a:srgbClr val="000000"/>
                        </a:solidFill>
                        <a:effectLst/>
                        <a:latin typeface="Calibri"/>
                      </a:endParaRPr>
                    </a:p>
                  </a:txBody>
                  <a:tcPr marL="19371" marR="19371" marT="19371" marB="0" anchor="b"/>
                </a:tc>
                <a:tc>
                  <a:txBody>
                    <a:bodyPr/>
                    <a:lstStyle/>
                    <a:p>
                      <a:pPr algn="l" fontAlgn="b"/>
                      <a:r>
                        <a:rPr lang="en-US" sz="2300" u="none" strike="noStrike">
                          <a:effectLst/>
                        </a:rPr>
                        <a:t>71%</a:t>
                      </a:r>
                      <a:endParaRPr lang="en-US" sz="2300" b="0" i="0" u="none" strike="noStrike">
                        <a:solidFill>
                          <a:srgbClr val="000000"/>
                        </a:solidFill>
                        <a:effectLst/>
                        <a:latin typeface="Calibri"/>
                      </a:endParaRPr>
                    </a:p>
                  </a:txBody>
                  <a:tcPr marL="19371" marR="19371" marT="19371" marB="0" anchor="b"/>
                </a:tc>
              </a:tr>
              <a:tr h="387416">
                <a:tc>
                  <a:txBody>
                    <a:bodyPr/>
                    <a:lstStyle/>
                    <a:p>
                      <a:pPr algn="l" fontAlgn="b"/>
                      <a:endParaRPr lang="en-US" sz="2300" b="0" i="0" u="none" strike="noStrike">
                        <a:solidFill>
                          <a:srgbClr val="000000"/>
                        </a:solidFill>
                        <a:effectLst/>
                        <a:latin typeface="Calibri"/>
                      </a:endParaRPr>
                    </a:p>
                  </a:txBody>
                  <a:tcPr marL="19371" marR="19371" marT="19371" marB="0" anchor="b"/>
                </a:tc>
                <a:tc>
                  <a:txBody>
                    <a:bodyPr/>
                    <a:lstStyle/>
                    <a:p>
                      <a:pPr algn="l" fontAlgn="b"/>
                      <a:r>
                        <a:rPr lang="en-US" sz="2300" u="none" strike="noStrike" dirty="0">
                          <a:effectLst/>
                        </a:rPr>
                        <a:t>NWMT</a:t>
                      </a:r>
                      <a:endParaRPr lang="en-US" sz="2300" b="0" i="0" u="none" strike="noStrike" dirty="0">
                        <a:solidFill>
                          <a:srgbClr val="000000"/>
                        </a:solidFill>
                        <a:effectLst/>
                        <a:latin typeface="Calibri"/>
                      </a:endParaRPr>
                    </a:p>
                  </a:txBody>
                  <a:tcPr marL="19371" marR="19371" marT="19371" marB="0" anchor="b"/>
                </a:tc>
                <a:tc>
                  <a:txBody>
                    <a:bodyPr/>
                    <a:lstStyle/>
                    <a:p>
                      <a:pPr algn="l" fontAlgn="b"/>
                      <a:r>
                        <a:rPr lang="en-US" sz="2300" u="none" strike="noStrike">
                          <a:effectLst/>
                        </a:rPr>
                        <a:t>1,219,303</a:t>
                      </a:r>
                      <a:endParaRPr lang="en-US" sz="2300" b="0" i="0" u="none" strike="noStrike">
                        <a:solidFill>
                          <a:srgbClr val="000000"/>
                        </a:solidFill>
                        <a:effectLst/>
                        <a:latin typeface="Calibri"/>
                      </a:endParaRPr>
                    </a:p>
                  </a:txBody>
                  <a:tcPr marL="19371" marR="19371" marT="19371" marB="0" anchor="b"/>
                </a:tc>
                <a:tc>
                  <a:txBody>
                    <a:bodyPr/>
                    <a:lstStyle/>
                    <a:p>
                      <a:pPr algn="l" fontAlgn="b"/>
                      <a:r>
                        <a:rPr lang="en-US" sz="2300" u="none" strike="noStrike">
                          <a:effectLst/>
                        </a:rPr>
                        <a:t>15%</a:t>
                      </a:r>
                      <a:endParaRPr lang="en-US" sz="2300" b="0" i="0" u="none" strike="noStrike">
                        <a:solidFill>
                          <a:srgbClr val="000000"/>
                        </a:solidFill>
                        <a:effectLst/>
                        <a:latin typeface="Calibri"/>
                      </a:endParaRPr>
                    </a:p>
                  </a:txBody>
                  <a:tcPr marL="19371" marR="19371" marT="19371" marB="0" anchor="b"/>
                </a:tc>
              </a:tr>
              <a:tr h="387416">
                <a:tc>
                  <a:txBody>
                    <a:bodyPr/>
                    <a:lstStyle/>
                    <a:p>
                      <a:pPr algn="l" fontAlgn="b"/>
                      <a:endParaRPr lang="en-US" sz="2300" b="0" i="0" u="none" strike="noStrike">
                        <a:solidFill>
                          <a:srgbClr val="000000"/>
                        </a:solidFill>
                        <a:effectLst/>
                        <a:latin typeface="Calibri"/>
                      </a:endParaRPr>
                    </a:p>
                  </a:txBody>
                  <a:tcPr marL="19371" marR="19371" marT="19371" marB="0" anchor="b"/>
                </a:tc>
                <a:tc>
                  <a:txBody>
                    <a:bodyPr/>
                    <a:lstStyle/>
                    <a:p>
                      <a:pPr algn="l" fontAlgn="b"/>
                      <a:r>
                        <a:rPr lang="en-US" sz="2300" u="none" strike="noStrike" dirty="0">
                          <a:effectLst/>
                        </a:rPr>
                        <a:t>Other Loans/Grants/Equity</a:t>
                      </a:r>
                      <a:endParaRPr lang="en-US" sz="2300" b="0" i="0" u="none" strike="noStrike" dirty="0">
                        <a:solidFill>
                          <a:srgbClr val="000000"/>
                        </a:solidFill>
                        <a:effectLst/>
                        <a:latin typeface="Calibri"/>
                      </a:endParaRPr>
                    </a:p>
                  </a:txBody>
                  <a:tcPr marL="19371" marR="19371" marT="19371" marB="0" anchor="b"/>
                </a:tc>
                <a:tc>
                  <a:txBody>
                    <a:bodyPr/>
                    <a:lstStyle/>
                    <a:p>
                      <a:pPr algn="l" fontAlgn="b"/>
                      <a:r>
                        <a:rPr lang="en-US" sz="2300" u="sng" strike="noStrike">
                          <a:effectLst/>
                        </a:rPr>
                        <a:t>1,072,307</a:t>
                      </a:r>
                      <a:endParaRPr lang="en-US" sz="2300" b="0" i="0" u="sng" strike="noStrike">
                        <a:solidFill>
                          <a:srgbClr val="000000"/>
                        </a:solidFill>
                        <a:effectLst/>
                        <a:latin typeface="Calibri"/>
                      </a:endParaRPr>
                    </a:p>
                  </a:txBody>
                  <a:tcPr marL="19371" marR="19371" marT="19371" marB="0" anchor="b"/>
                </a:tc>
                <a:tc>
                  <a:txBody>
                    <a:bodyPr/>
                    <a:lstStyle/>
                    <a:p>
                      <a:pPr algn="l" fontAlgn="b"/>
                      <a:r>
                        <a:rPr lang="en-US" sz="2300" u="none" strike="noStrike">
                          <a:effectLst/>
                        </a:rPr>
                        <a:t>13%</a:t>
                      </a:r>
                      <a:endParaRPr lang="en-US" sz="2300" b="0" i="0" u="none" strike="noStrike">
                        <a:solidFill>
                          <a:srgbClr val="000000"/>
                        </a:solidFill>
                        <a:effectLst/>
                        <a:latin typeface="Calibri"/>
                      </a:endParaRPr>
                    </a:p>
                  </a:txBody>
                  <a:tcPr marL="19371" marR="19371" marT="19371" marB="0" anchor="b"/>
                </a:tc>
              </a:tr>
              <a:tr h="387416">
                <a:tc gridSpan="2">
                  <a:txBody>
                    <a:bodyPr/>
                    <a:lstStyle/>
                    <a:p>
                      <a:pPr algn="l" fontAlgn="b"/>
                      <a:r>
                        <a:rPr lang="en-US" sz="2300" u="none" strike="noStrike" dirty="0">
                          <a:effectLst/>
                        </a:rPr>
                        <a:t>TOTAL</a:t>
                      </a:r>
                      <a:endParaRPr lang="en-US" sz="2300" b="1" i="0" u="none" strike="noStrike" dirty="0">
                        <a:solidFill>
                          <a:srgbClr val="000000"/>
                        </a:solidFill>
                        <a:effectLst/>
                        <a:latin typeface="Calibri"/>
                      </a:endParaRPr>
                    </a:p>
                  </a:txBody>
                  <a:tcPr marL="19371" marR="19371" marT="19371" marB="0" anchor="b"/>
                </a:tc>
                <a:tc hMerge="1">
                  <a:txBody>
                    <a:bodyPr/>
                    <a:lstStyle/>
                    <a:p>
                      <a:endParaRPr lang="en-US"/>
                    </a:p>
                  </a:txBody>
                  <a:tcPr/>
                </a:tc>
                <a:tc>
                  <a:txBody>
                    <a:bodyPr/>
                    <a:lstStyle/>
                    <a:p>
                      <a:pPr algn="l" fontAlgn="b"/>
                      <a:r>
                        <a:rPr lang="en-US" sz="2300" u="none" strike="noStrike">
                          <a:effectLst/>
                        </a:rPr>
                        <a:t>7,972,110</a:t>
                      </a:r>
                      <a:endParaRPr lang="en-US" sz="2300" b="1" i="0" u="none" strike="noStrike">
                        <a:solidFill>
                          <a:srgbClr val="000000"/>
                        </a:solidFill>
                        <a:effectLst/>
                        <a:latin typeface="Calibri"/>
                      </a:endParaRPr>
                    </a:p>
                  </a:txBody>
                  <a:tcPr marL="19371" marR="19371" marT="19371" marB="0" anchor="b"/>
                </a:tc>
                <a:tc>
                  <a:txBody>
                    <a:bodyPr/>
                    <a:lstStyle/>
                    <a:p>
                      <a:pPr algn="l" fontAlgn="b"/>
                      <a:endParaRPr lang="en-US" sz="2300" b="0" i="0" u="none" strike="noStrike">
                        <a:solidFill>
                          <a:srgbClr val="000000"/>
                        </a:solidFill>
                        <a:effectLst/>
                        <a:latin typeface="Calibri"/>
                      </a:endParaRPr>
                    </a:p>
                  </a:txBody>
                  <a:tcPr marL="19371" marR="19371" marT="19371" marB="0" anchor="b"/>
                </a:tc>
              </a:tr>
              <a:tr h="387416">
                <a:tc>
                  <a:txBody>
                    <a:bodyPr/>
                    <a:lstStyle/>
                    <a:p>
                      <a:pPr algn="l" fontAlgn="b"/>
                      <a:endParaRPr lang="en-US" sz="2300" b="0" i="0" u="none" strike="noStrike">
                        <a:solidFill>
                          <a:srgbClr val="000000"/>
                        </a:solidFill>
                        <a:effectLst/>
                        <a:latin typeface="Calibri"/>
                      </a:endParaRPr>
                    </a:p>
                  </a:txBody>
                  <a:tcPr marL="19371" marR="19371" marT="19371" marB="0" anchor="b"/>
                </a:tc>
                <a:tc>
                  <a:txBody>
                    <a:bodyPr/>
                    <a:lstStyle/>
                    <a:p>
                      <a:pPr algn="l" fontAlgn="b"/>
                      <a:endParaRPr lang="en-US" sz="2300" b="0" i="0" u="none" strike="noStrike" dirty="0">
                        <a:solidFill>
                          <a:srgbClr val="000000"/>
                        </a:solidFill>
                        <a:effectLst/>
                        <a:latin typeface="Calibri"/>
                      </a:endParaRPr>
                    </a:p>
                  </a:txBody>
                  <a:tcPr marL="19371" marR="19371" marT="19371" marB="0" anchor="b"/>
                </a:tc>
                <a:tc>
                  <a:txBody>
                    <a:bodyPr/>
                    <a:lstStyle/>
                    <a:p>
                      <a:pPr algn="l" fontAlgn="b"/>
                      <a:endParaRPr lang="en-US" sz="2300" b="0" i="0" u="none" strike="noStrike" dirty="0">
                        <a:solidFill>
                          <a:srgbClr val="000000"/>
                        </a:solidFill>
                        <a:effectLst/>
                        <a:latin typeface="Calibri"/>
                      </a:endParaRPr>
                    </a:p>
                  </a:txBody>
                  <a:tcPr marL="19371" marR="19371" marT="19371" marB="0" anchor="b"/>
                </a:tc>
                <a:tc>
                  <a:txBody>
                    <a:bodyPr/>
                    <a:lstStyle/>
                    <a:p>
                      <a:pPr algn="l" fontAlgn="b"/>
                      <a:endParaRPr lang="en-US" sz="2300" b="0" i="0" u="none" strike="noStrike">
                        <a:solidFill>
                          <a:srgbClr val="000000"/>
                        </a:solidFill>
                        <a:effectLst/>
                        <a:latin typeface="Calibri"/>
                      </a:endParaRPr>
                    </a:p>
                  </a:txBody>
                  <a:tcPr marL="19371" marR="19371" marT="19371" marB="0" anchor="b"/>
                </a:tc>
              </a:tr>
              <a:tr h="387416">
                <a:tc gridSpan="2">
                  <a:txBody>
                    <a:bodyPr/>
                    <a:lstStyle/>
                    <a:p>
                      <a:pPr algn="l" fontAlgn="b"/>
                      <a:r>
                        <a:rPr lang="en-US" sz="2300" u="none" strike="noStrike">
                          <a:effectLst/>
                        </a:rPr>
                        <a:t>Uses</a:t>
                      </a:r>
                      <a:endParaRPr lang="en-US" sz="2300" b="1" i="0" u="none" strike="noStrike">
                        <a:solidFill>
                          <a:srgbClr val="000000"/>
                        </a:solidFill>
                        <a:effectLst/>
                        <a:latin typeface="Calibri"/>
                      </a:endParaRPr>
                    </a:p>
                  </a:txBody>
                  <a:tcPr marL="19371" marR="19371" marT="19371" marB="0" anchor="b"/>
                </a:tc>
                <a:tc hMerge="1">
                  <a:txBody>
                    <a:bodyPr/>
                    <a:lstStyle/>
                    <a:p>
                      <a:endParaRPr lang="en-US"/>
                    </a:p>
                  </a:txBody>
                  <a:tcPr/>
                </a:tc>
                <a:tc>
                  <a:txBody>
                    <a:bodyPr/>
                    <a:lstStyle/>
                    <a:p>
                      <a:pPr algn="l" fontAlgn="b"/>
                      <a:endParaRPr lang="en-US" sz="2300" b="0" i="0" u="none" strike="noStrike" dirty="0">
                        <a:solidFill>
                          <a:srgbClr val="000000"/>
                        </a:solidFill>
                        <a:effectLst/>
                        <a:latin typeface="Calibri"/>
                      </a:endParaRPr>
                    </a:p>
                  </a:txBody>
                  <a:tcPr marL="19371" marR="19371" marT="19371" marB="0" anchor="b"/>
                </a:tc>
                <a:tc>
                  <a:txBody>
                    <a:bodyPr/>
                    <a:lstStyle/>
                    <a:p>
                      <a:pPr algn="l" fontAlgn="b"/>
                      <a:endParaRPr lang="en-US" sz="2300" b="0" i="0" u="none" strike="noStrike">
                        <a:solidFill>
                          <a:srgbClr val="000000"/>
                        </a:solidFill>
                        <a:effectLst/>
                        <a:latin typeface="Calibri"/>
                      </a:endParaRPr>
                    </a:p>
                  </a:txBody>
                  <a:tcPr marL="19371" marR="19371" marT="19371" marB="0" anchor="b"/>
                </a:tc>
              </a:tr>
              <a:tr h="387416">
                <a:tc>
                  <a:txBody>
                    <a:bodyPr/>
                    <a:lstStyle/>
                    <a:p>
                      <a:pPr algn="l" fontAlgn="b"/>
                      <a:endParaRPr lang="en-US" sz="2300" b="0" i="0" u="none" strike="noStrike">
                        <a:solidFill>
                          <a:srgbClr val="000000"/>
                        </a:solidFill>
                        <a:effectLst/>
                        <a:latin typeface="Calibri"/>
                      </a:endParaRPr>
                    </a:p>
                  </a:txBody>
                  <a:tcPr marL="19371" marR="19371" marT="19371" marB="0" anchor="b"/>
                </a:tc>
                <a:tc>
                  <a:txBody>
                    <a:bodyPr/>
                    <a:lstStyle/>
                    <a:p>
                      <a:pPr algn="l" fontAlgn="b"/>
                      <a:r>
                        <a:rPr lang="en-US" sz="2300" u="none" strike="noStrike" dirty="0">
                          <a:effectLst/>
                        </a:rPr>
                        <a:t>Purchase Price</a:t>
                      </a:r>
                      <a:endParaRPr lang="en-US" sz="2300" b="0" i="0" u="none" strike="noStrike" dirty="0">
                        <a:solidFill>
                          <a:srgbClr val="000000"/>
                        </a:solidFill>
                        <a:effectLst/>
                        <a:latin typeface="Calibri"/>
                      </a:endParaRPr>
                    </a:p>
                  </a:txBody>
                  <a:tcPr marL="19371" marR="19371" marT="19371" marB="0" anchor="b"/>
                </a:tc>
                <a:tc>
                  <a:txBody>
                    <a:bodyPr/>
                    <a:lstStyle/>
                    <a:p>
                      <a:pPr algn="l" fontAlgn="b"/>
                      <a:r>
                        <a:rPr lang="en-US" sz="2300" u="none" strike="noStrike" dirty="0">
                          <a:effectLst/>
                        </a:rPr>
                        <a:t>6,419,000</a:t>
                      </a:r>
                      <a:endParaRPr lang="en-US" sz="2300" b="0" i="0" u="none" strike="noStrike" dirty="0">
                        <a:solidFill>
                          <a:srgbClr val="000000"/>
                        </a:solidFill>
                        <a:effectLst/>
                        <a:latin typeface="Calibri"/>
                      </a:endParaRPr>
                    </a:p>
                  </a:txBody>
                  <a:tcPr marL="19371" marR="19371" marT="19371" marB="0" anchor="b"/>
                </a:tc>
                <a:tc>
                  <a:txBody>
                    <a:bodyPr/>
                    <a:lstStyle/>
                    <a:p>
                      <a:pPr algn="l" fontAlgn="b"/>
                      <a:r>
                        <a:rPr lang="en-US" sz="2300" u="none" strike="noStrike">
                          <a:effectLst/>
                        </a:rPr>
                        <a:t>81%</a:t>
                      </a:r>
                      <a:endParaRPr lang="en-US" sz="2300" b="0" i="0" u="none" strike="noStrike">
                        <a:solidFill>
                          <a:srgbClr val="000000"/>
                        </a:solidFill>
                        <a:effectLst/>
                        <a:latin typeface="Calibri"/>
                      </a:endParaRPr>
                    </a:p>
                  </a:txBody>
                  <a:tcPr marL="19371" marR="19371" marT="19371" marB="0" anchor="b"/>
                </a:tc>
              </a:tr>
              <a:tr h="387416">
                <a:tc>
                  <a:txBody>
                    <a:bodyPr/>
                    <a:lstStyle/>
                    <a:p>
                      <a:pPr algn="l" fontAlgn="b"/>
                      <a:endParaRPr lang="en-US" sz="2300" b="0" i="0" u="none" strike="noStrike">
                        <a:solidFill>
                          <a:srgbClr val="000000"/>
                        </a:solidFill>
                        <a:effectLst/>
                        <a:latin typeface="Calibri"/>
                      </a:endParaRPr>
                    </a:p>
                  </a:txBody>
                  <a:tcPr marL="19371" marR="19371" marT="19371" marB="0" anchor="b"/>
                </a:tc>
                <a:tc>
                  <a:txBody>
                    <a:bodyPr/>
                    <a:lstStyle/>
                    <a:p>
                      <a:pPr algn="l" fontAlgn="b"/>
                      <a:r>
                        <a:rPr lang="en-US" sz="2300" u="none" strike="noStrike">
                          <a:effectLst/>
                        </a:rPr>
                        <a:t>Acquisition Costs</a:t>
                      </a:r>
                      <a:endParaRPr lang="en-US" sz="2300" b="0" i="0" u="none" strike="noStrike">
                        <a:solidFill>
                          <a:srgbClr val="000000"/>
                        </a:solidFill>
                        <a:effectLst/>
                        <a:latin typeface="Calibri"/>
                      </a:endParaRPr>
                    </a:p>
                  </a:txBody>
                  <a:tcPr marL="19371" marR="19371" marT="19371" marB="0" anchor="b"/>
                </a:tc>
                <a:tc>
                  <a:txBody>
                    <a:bodyPr/>
                    <a:lstStyle/>
                    <a:p>
                      <a:pPr algn="l" fontAlgn="b"/>
                      <a:r>
                        <a:rPr lang="en-US" sz="2300" u="none" strike="noStrike">
                          <a:effectLst/>
                        </a:rPr>
                        <a:t>479,505</a:t>
                      </a:r>
                      <a:endParaRPr lang="en-US" sz="2300" b="0" i="0" u="none" strike="noStrike">
                        <a:solidFill>
                          <a:srgbClr val="000000"/>
                        </a:solidFill>
                        <a:effectLst/>
                        <a:latin typeface="Calibri"/>
                      </a:endParaRPr>
                    </a:p>
                  </a:txBody>
                  <a:tcPr marL="19371" marR="19371" marT="19371" marB="0" anchor="b"/>
                </a:tc>
                <a:tc>
                  <a:txBody>
                    <a:bodyPr/>
                    <a:lstStyle/>
                    <a:p>
                      <a:pPr algn="l" fontAlgn="b"/>
                      <a:r>
                        <a:rPr lang="en-US" sz="2300" u="none" strike="noStrike" dirty="0">
                          <a:effectLst/>
                        </a:rPr>
                        <a:t>6%</a:t>
                      </a:r>
                      <a:endParaRPr lang="en-US" sz="2300" b="0" i="0" u="none" strike="noStrike" dirty="0">
                        <a:solidFill>
                          <a:srgbClr val="000000"/>
                        </a:solidFill>
                        <a:effectLst/>
                        <a:latin typeface="Calibri"/>
                      </a:endParaRPr>
                    </a:p>
                  </a:txBody>
                  <a:tcPr marL="19371" marR="19371" marT="19371" marB="0" anchor="b"/>
                </a:tc>
              </a:tr>
              <a:tr h="387416">
                <a:tc>
                  <a:txBody>
                    <a:bodyPr/>
                    <a:lstStyle/>
                    <a:p>
                      <a:pPr algn="l" fontAlgn="b"/>
                      <a:endParaRPr lang="en-US" sz="2300" b="0" i="0" u="none" strike="noStrike">
                        <a:solidFill>
                          <a:srgbClr val="000000"/>
                        </a:solidFill>
                        <a:effectLst/>
                        <a:latin typeface="Calibri"/>
                      </a:endParaRPr>
                    </a:p>
                  </a:txBody>
                  <a:tcPr marL="19371" marR="19371" marT="19371" marB="0" anchor="b"/>
                </a:tc>
                <a:tc>
                  <a:txBody>
                    <a:bodyPr/>
                    <a:lstStyle/>
                    <a:p>
                      <a:pPr algn="l" fontAlgn="b"/>
                      <a:r>
                        <a:rPr lang="en-US" sz="2300" u="none" strike="noStrike">
                          <a:effectLst/>
                        </a:rPr>
                        <a:t>Infrastructure</a:t>
                      </a:r>
                      <a:endParaRPr lang="en-US" sz="2300" b="0" i="0" u="none" strike="noStrike">
                        <a:solidFill>
                          <a:srgbClr val="000000"/>
                        </a:solidFill>
                        <a:effectLst/>
                        <a:latin typeface="Calibri"/>
                      </a:endParaRPr>
                    </a:p>
                  </a:txBody>
                  <a:tcPr marL="19371" marR="19371" marT="19371" marB="0" anchor="b"/>
                </a:tc>
                <a:tc>
                  <a:txBody>
                    <a:bodyPr/>
                    <a:lstStyle/>
                    <a:p>
                      <a:pPr algn="l" fontAlgn="b"/>
                      <a:r>
                        <a:rPr lang="en-US" sz="2300" u="none" strike="noStrike">
                          <a:effectLst/>
                        </a:rPr>
                        <a:t>786,400</a:t>
                      </a:r>
                      <a:endParaRPr lang="en-US" sz="2300" b="0" i="0" u="none" strike="noStrike">
                        <a:solidFill>
                          <a:srgbClr val="000000"/>
                        </a:solidFill>
                        <a:effectLst/>
                        <a:latin typeface="Calibri"/>
                      </a:endParaRPr>
                    </a:p>
                  </a:txBody>
                  <a:tcPr marL="19371" marR="19371" marT="19371" marB="0" anchor="b"/>
                </a:tc>
                <a:tc>
                  <a:txBody>
                    <a:bodyPr/>
                    <a:lstStyle/>
                    <a:p>
                      <a:pPr algn="l" fontAlgn="b"/>
                      <a:r>
                        <a:rPr lang="en-US" sz="2300" u="none" strike="noStrike" dirty="0">
                          <a:effectLst/>
                        </a:rPr>
                        <a:t>10%</a:t>
                      </a:r>
                      <a:endParaRPr lang="en-US" sz="2300" b="0" i="0" u="none" strike="noStrike" dirty="0">
                        <a:solidFill>
                          <a:srgbClr val="000000"/>
                        </a:solidFill>
                        <a:effectLst/>
                        <a:latin typeface="Calibri"/>
                      </a:endParaRPr>
                    </a:p>
                  </a:txBody>
                  <a:tcPr marL="19371" marR="19371" marT="19371" marB="0" anchor="b"/>
                </a:tc>
              </a:tr>
              <a:tr h="387416">
                <a:tc>
                  <a:txBody>
                    <a:bodyPr/>
                    <a:lstStyle/>
                    <a:p>
                      <a:pPr algn="l" fontAlgn="b"/>
                      <a:endParaRPr lang="en-US" sz="2300" b="0" i="0" u="none" strike="noStrike">
                        <a:solidFill>
                          <a:srgbClr val="000000"/>
                        </a:solidFill>
                        <a:effectLst/>
                        <a:latin typeface="Calibri"/>
                      </a:endParaRPr>
                    </a:p>
                  </a:txBody>
                  <a:tcPr marL="19371" marR="19371" marT="19371" marB="0" anchor="b"/>
                </a:tc>
                <a:tc>
                  <a:txBody>
                    <a:bodyPr/>
                    <a:lstStyle/>
                    <a:p>
                      <a:pPr algn="l" fontAlgn="b"/>
                      <a:r>
                        <a:rPr lang="en-US" sz="2300" u="none" strike="noStrike">
                          <a:effectLst/>
                        </a:rPr>
                        <a:t>Reserves</a:t>
                      </a:r>
                      <a:endParaRPr lang="en-US" sz="2300" b="0" i="0" u="none" strike="noStrike">
                        <a:solidFill>
                          <a:srgbClr val="000000"/>
                        </a:solidFill>
                        <a:effectLst/>
                        <a:latin typeface="Calibri"/>
                      </a:endParaRPr>
                    </a:p>
                  </a:txBody>
                  <a:tcPr marL="19371" marR="19371" marT="19371" marB="0" anchor="b"/>
                </a:tc>
                <a:tc>
                  <a:txBody>
                    <a:bodyPr/>
                    <a:lstStyle/>
                    <a:p>
                      <a:pPr algn="l" fontAlgn="b"/>
                      <a:r>
                        <a:rPr lang="en-US" sz="2300" u="sng" strike="noStrike">
                          <a:effectLst/>
                        </a:rPr>
                        <a:t>287,206</a:t>
                      </a:r>
                      <a:endParaRPr lang="en-US" sz="2300" b="0" i="0" u="sng" strike="noStrike">
                        <a:solidFill>
                          <a:srgbClr val="000000"/>
                        </a:solidFill>
                        <a:effectLst/>
                        <a:latin typeface="Calibri"/>
                      </a:endParaRPr>
                    </a:p>
                  </a:txBody>
                  <a:tcPr marL="19371" marR="19371" marT="19371" marB="0" anchor="b"/>
                </a:tc>
                <a:tc>
                  <a:txBody>
                    <a:bodyPr/>
                    <a:lstStyle/>
                    <a:p>
                      <a:pPr algn="l" fontAlgn="b"/>
                      <a:r>
                        <a:rPr lang="en-US" sz="2300" u="none" strike="noStrike" dirty="0">
                          <a:effectLst/>
                        </a:rPr>
                        <a:t>4%</a:t>
                      </a:r>
                      <a:endParaRPr lang="en-US" sz="2300" b="0" i="0" u="none" strike="noStrike" dirty="0">
                        <a:solidFill>
                          <a:srgbClr val="000000"/>
                        </a:solidFill>
                        <a:effectLst/>
                        <a:latin typeface="Calibri"/>
                      </a:endParaRPr>
                    </a:p>
                  </a:txBody>
                  <a:tcPr marL="19371" marR="19371" marT="19371" marB="0" anchor="b"/>
                </a:tc>
              </a:tr>
              <a:tr h="387416">
                <a:tc gridSpan="2">
                  <a:txBody>
                    <a:bodyPr/>
                    <a:lstStyle/>
                    <a:p>
                      <a:pPr algn="l" fontAlgn="b"/>
                      <a:r>
                        <a:rPr lang="en-US" sz="2300" u="none" strike="noStrike">
                          <a:effectLst/>
                        </a:rPr>
                        <a:t>TOTAL</a:t>
                      </a:r>
                      <a:endParaRPr lang="en-US" sz="2300" b="1" i="0" u="none" strike="noStrike">
                        <a:solidFill>
                          <a:srgbClr val="000000"/>
                        </a:solidFill>
                        <a:effectLst/>
                        <a:latin typeface="Calibri"/>
                      </a:endParaRPr>
                    </a:p>
                  </a:txBody>
                  <a:tcPr marL="19371" marR="19371" marT="19371" marB="0" anchor="b"/>
                </a:tc>
                <a:tc hMerge="1">
                  <a:txBody>
                    <a:bodyPr/>
                    <a:lstStyle/>
                    <a:p>
                      <a:endParaRPr lang="en-US"/>
                    </a:p>
                  </a:txBody>
                  <a:tcPr/>
                </a:tc>
                <a:tc>
                  <a:txBody>
                    <a:bodyPr/>
                    <a:lstStyle/>
                    <a:p>
                      <a:pPr algn="l" fontAlgn="b"/>
                      <a:r>
                        <a:rPr lang="en-US" sz="2300" u="none" strike="noStrike">
                          <a:effectLst/>
                        </a:rPr>
                        <a:t>7,972,111</a:t>
                      </a:r>
                      <a:endParaRPr lang="en-US" sz="2300" b="1" i="0" u="none" strike="noStrike">
                        <a:solidFill>
                          <a:srgbClr val="000000"/>
                        </a:solidFill>
                        <a:effectLst/>
                        <a:latin typeface="Calibri"/>
                      </a:endParaRPr>
                    </a:p>
                  </a:txBody>
                  <a:tcPr marL="19371" marR="19371" marT="19371" marB="0" anchor="b"/>
                </a:tc>
                <a:tc>
                  <a:txBody>
                    <a:bodyPr/>
                    <a:lstStyle/>
                    <a:p>
                      <a:pPr algn="l" fontAlgn="b"/>
                      <a:endParaRPr lang="en-US" sz="2300" b="0" i="0" u="none" strike="noStrike" dirty="0">
                        <a:solidFill>
                          <a:srgbClr val="000000"/>
                        </a:solidFill>
                        <a:effectLst/>
                        <a:latin typeface="Calibri"/>
                      </a:endParaRPr>
                    </a:p>
                  </a:txBody>
                  <a:tcPr marL="19371" marR="19371" marT="19371" marB="0" anchor="b"/>
                </a:tc>
              </a:tr>
            </a:tbl>
          </a:graphicData>
        </a:graphic>
      </p:graphicFrame>
    </p:spTree>
    <p:extLst>
      <p:ext uri="{BB962C8B-B14F-4D97-AF65-F5344CB8AC3E}">
        <p14:creationId xmlns:p14="http://schemas.microsoft.com/office/powerpoint/2010/main" val="197713944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KPeterson\Desktop\ROC Presentation\Buena Vista we own it.jpg"/>
          <p:cNvPicPr>
            <a:picLocks noChangeAspect="1" noChangeArrowheads="1"/>
          </p:cNvPicPr>
          <p:nvPr/>
        </p:nvPicPr>
        <p:blipFill rotWithShape="1">
          <a:blip r:embed="rId3">
            <a:extLst>
              <a:ext uri="{28A0092B-C50C-407E-A947-70E740481C1C}">
                <a14:useLocalDpi xmlns:a14="http://schemas.microsoft.com/office/drawing/2010/main" val="0"/>
              </a:ext>
            </a:extLst>
          </a:blip>
          <a:srcRect l="-16869" r="16871"/>
          <a:stretch/>
        </p:blipFill>
        <p:spPr bwMode="auto">
          <a:xfrm>
            <a:off x="4251960" y="2385477"/>
            <a:ext cx="4434840" cy="4284308"/>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4"/>
          <p:cNvSpPr>
            <a:spLocks noGrp="1"/>
          </p:cNvSpPr>
          <p:nvPr>
            <p:ph idx="1"/>
          </p:nvPr>
        </p:nvSpPr>
        <p:spPr>
          <a:xfrm>
            <a:off x="152400" y="1066800"/>
            <a:ext cx="7924800" cy="3886200"/>
          </a:xfrm>
        </p:spPr>
        <p:txBody>
          <a:bodyPr/>
          <a:lstStyle/>
          <a:p>
            <a:r>
              <a:rPr lang="en-US" dirty="0" smtClean="0"/>
              <a:t>myROCUSA.org</a:t>
            </a:r>
          </a:p>
          <a:p>
            <a:r>
              <a:rPr lang="en-US" dirty="0" smtClean="0"/>
              <a:t>ROC Co-op Marketing Program</a:t>
            </a:r>
          </a:p>
          <a:p>
            <a:r>
              <a:rPr lang="en-US" dirty="0" smtClean="0"/>
              <a:t>Community Grants</a:t>
            </a:r>
          </a:p>
          <a:p>
            <a:r>
              <a:rPr lang="en-US" dirty="0" smtClean="0"/>
              <a:t>Cooperative Purchasing</a:t>
            </a:r>
          </a:p>
          <a:p>
            <a:r>
              <a:rPr lang="en-US" dirty="0" smtClean="0"/>
              <a:t>ROC Association</a:t>
            </a:r>
          </a:p>
        </p:txBody>
      </p:sp>
      <p:sp>
        <p:nvSpPr>
          <p:cNvPr id="4" name="Title 1"/>
          <p:cNvSpPr>
            <a:spLocks noGrp="1"/>
          </p:cNvSpPr>
          <p:nvPr>
            <p:ph type="title"/>
          </p:nvPr>
        </p:nvSpPr>
        <p:spPr>
          <a:xfrm>
            <a:off x="152400" y="152400"/>
            <a:ext cx="8763000" cy="944563"/>
          </a:xfrm>
        </p:spPr>
        <p:txBody>
          <a:bodyPr/>
          <a:lstStyle/>
          <a:p>
            <a:pPr eaLnBrk="1" hangingPunct="1"/>
            <a:r>
              <a:rPr lang="en-US" b="1" dirty="0" smtClean="0">
                <a:cs typeface="Arial" panose="020B0604020202020204" pitchFamily="34" charset="0"/>
              </a:rPr>
              <a:t>ROC as Innovator</a:t>
            </a:r>
            <a:endParaRPr lang="en-US" dirty="0" smtClean="0">
              <a:cs typeface="Arial" panose="020B0604020202020204" pitchFamily="34" charset="0"/>
            </a:endParaRPr>
          </a:p>
        </p:txBody>
      </p:sp>
      <p:pic>
        <p:nvPicPr>
          <p:cNvPr id="9" name="Picture 2" descr="C:\Users\mary o'hara\Pictures\2012-10-26\076.JPG"/>
          <p:cNvPicPr>
            <a:picLocks noChangeAspect="1" noChangeArrowheads="1"/>
          </p:cNvPicPr>
          <p:nvPr/>
        </p:nvPicPr>
        <p:blipFill rotWithShape="1">
          <a:blip r:embed="rId4" cstate="print"/>
          <a:srcRect t="10393" b="-10393"/>
          <a:stretch/>
        </p:blipFill>
        <p:spPr bwMode="auto">
          <a:xfrm>
            <a:off x="333280" y="4038600"/>
            <a:ext cx="4391120" cy="2932586"/>
          </a:xfrm>
          <a:prstGeom prst="rect">
            <a:avLst/>
          </a:prstGeom>
          <a:ln w="190500" cap="sq">
            <a:noFill/>
            <a:prstDash val="solid"/>
            <a:miter lim="800000"/>
          </a:ln>
          <a:effectLst/>
          <a:scene3d>
            <a:camera prst="perspectiveFront" fov="5400000"/>
            <a:lightRig rig="threePt" dir="t">
              <a:rot lat="0" lon="0" rev="2100000"/>
            </a:lightRig>
          </a:scene3d>
          <a:sp3d extrusionH="25400">
            <a:extrusionClr>
              <a:srgbClr val="000000"/>
            </a:extrusionClr>
          </a:sp3d>
        </p:spPr>
      </p:pic>
    </p:spTree>
    <p:extLst>
      <p:ext uri="{BB962C8B-B14F-4D97-AF65-F5344CB8AC3E}">
        <p14:creationId xmlns:p14="http://schemas.microsoft.com/office/powerpoint/2010/main" val="152244272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5029200"/>
            <a:ext cx="8229600" cy="1524000"/>
          </a:xfrm>
        </p:spPr>
        <p:txBody>
          <a:bodyPr>
            <a:normAutofit/>
          </a:bodyPr>
          <a:lstStyle/>
          <a:p>
            <a:r>
              <a:rPr lang="en-US" sz="2800" dirty="0" smtClean="0">
                <a:latin typeface="Arial Black" panose="020B0A04020102020204" pitchFamily="34" charset="0"/>
                <a:cs typeface="Aharoni" panose="02010803020104030203" pitchFamily="2" charset="-79"/>
              </a:rPr>
              <a:t>Missouri Meadows</a:t>
            </a:r>
            <a:br>
              <a:rPr lang="en-US" sz="2800" dirty="0" smtClean="0">
                <a:latin typeface="Arial Black" panose="020B0A04020102020204" pitchFamily="34" charset="0"/>
                <a:cs typeface="Aharoni" panose="02010803020104030203" pitchFamily="2" charset="-79"/>
              </a:rPr>
            </a:br>
            <a:r>
              <a:rPr lang="en-US" sz="2800" dirty="0" smtClean="0">
                <a:latin typeface="Arial Black" panose="020B0A04020102020204" pitchFamily="34" charset="0"/>
                <a:cs typeface="Aharoni" panose="02010803020104030203" pitchFamily="2" charset="-79"/>
              </a:rPr>
              <a:t>Replacement homes?? Evictions??</a:t>
            </a:r>
            <a:br>
              <a:rPr lang="en-US" sz="2800" dirty="0" smtClean="0">
                <a:latin typeface="Arial Black" panose="020B0A04020102020204" pitchFamily="34" charset="0"/>
                <a:cs typeface="Aharoni" panose="02010803020104030203" pitchFamily="2" charset="-79"/>
              </a:rPr>
            </a:br>
            <a:r>
              <a:rPr lang="en-US" sz="2800" dirty="0" smtClean="0">
                <a:latin typeface="Arial Black" panose="020B0A04020102020204" pitchFamily="34" charset="0"/>
                <a:cs typeface="Aharoni" panose="02010803020104030203" pitchFamily="2" charset="-79"/>
              </a:rPr>
              <a:t>The RV and fill solutions</a:t>
            </a:r>
            <a:endParaRPr lang="en-US" sz="2800" dirty="0">
              <a:latin typeface="Arial Black" panose="020B0A04020102020204" pitchFamily="34" charset="0"/>
              <a:cs typeface="Aharoni" panose="02010803020104030203" pitchFamily="2" charset="-79"/>
            </a:endParaRPr>
          </a:p>
        </p:txBody>
      </p:sp>
      <p:sp>
        <p:nvSpPr>
          <p:cNvPr id="4" name="Title 1"/>
          <p:cNvSpPr txBox="1">
            <a:spLocks/>
          </p:cNvSpPr>
          <p:nvPr/>
        </p:nvSpPr>
        <p:spPr>
          <a:xfrm>
            <a:off x="643379" y="279662"/>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latin typeface="Arial Black" panose="020B0A04020102020204" pitchFamily="34" charset="0"/>
                <a:cs typeface="Aharoni" panose="02010803020104030203" pitchFamily="2" charset="-79"/>
              </a:rPr>
              <a:t>Life in the Flood Plain</a:t>
            </a:r>
            <a:endParaRPr lang="en-US" dirty="0">
              <a:latin typeface="Arial Black" panose="020B0A04020102020204" pitchFamily="34" charset="0"/>
              <a:cs typeface="Aharoni" panose="02010803020104030203" pitchFamily="2" charset="-79"/>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1524000"/>
            <a:ext cx="4667250" cy="35092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4438702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5638800"/>
            <a:ext cx="8229600" cy="1295400"/>
          </a:xfrm>
        </p:spPr>
        <p:txBody>
          <a:bodyPr>
            <a:normAutofit/>
          </a:bodyPr>
          <a:lstStyle/>
          <a:p>
            <a:r>
              <a:rPr lang="en-US" sz="2800" dirty="0" smtClean="0">
                <a:latin typeface="Arial Black" panose="020B0A04020102020204" pitchFamily="34" charset="0"/>
                <a:cs typeface="Aharoni" panose="02010803020104030203" pitchFamily="2" charset="-79"/>
              </a:rPr>
              <a:t>Yippee!! City Water and Sewer</a:t>
            </a:r>
            <a:br>
              <a:rPr lang="en-US" sz="2800" dirty="0" smtClean="0">
                <a:latin typeface="Arial Black" panose="020B0A04020102020204" pitchFamily="34" charset="0"/>
                <a:cs typeface="Aharoni" panose="02010803020104030203" pitchFamily="2" charset="-79"/>
              </a:rPr>
            </a:br>
            <a:endParaRPr lang="en-US" sz="2800" dirty="0">
              <a:latin typeface="Arial Black" panose="020B0A04020102020204" pitchFamily="34" charset="0"/>
              <a:cs typeface="Aharoni" panose="02010803020104030203" pitchFamily="2" charset="-79"/>
            </a:endParaRPr>
          </a:p>
        </p:txBody>
      </p:sp>
      <p:sp>
        <p:nvSpPr>
          <p:cNvPr id="4" name="Title 1"/>
          <p:cNvSpPr txBox="1">
            <a:spLocks/>
          </p:cNvSpPr>
          <p:nvPr/>
        </p:nvSpPr>
        <p:spPr>
          <a:xfrm>
            <a:off x="643379" y="15240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latin typeface="Arial Black" panose="020B0A04020102020204" pitchFamily="34" charset="0"/>
                <a:cs typeface="Aharoni" panose="02010803020104030203" pitchFamily="2" charset="-79"/>
              </a:rPr>
              <a:t>River Road</a:t>
            </a:r>
            <a:endParaRPr lang="en-US" dirty="0">
              <a:latin typeface="Arial Black" panose="020B0A04020102020204" pitchFamily="34" charset="0"/>
              <a:cs typeface="Aharoni" panose="02010803020104030203" pitchFamily="2" charset="-79"/>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100" y="1143000"/>
            <a:ext cx="4648900" cy="44976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8963590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5438149"/>
            <a:ext cx="8229600" cy="1191251"/>
          </a:xfrm>
        </p:spPr>
        <p:txBody>
          <a:bodyPr>
            <a:normAutofit fontScale="90000"/>
          </a:bodyPr>
          <a:lstStyle/>
          <a:p>
            <a:r>
              <a:rPr lang="en-US" sz="2800" dirty="0" smtClean="0">
                <a:latin typeface="Arial Black" panose="020B0A04020102020204" pitchFamily="34" charset="0"/>
                <a:cs typeface="Aharoni" panose="02010803020104030203" pitchFamily="2" charset="-79"/>
              </a:rPr>
              <a:t>Northwood Community</a:t>
            </a:r>
            <a:br>
              <a:rPr lang="en-US" sz="2800" dirty="0" smtClean="0">
                <a:latin typeface="Arial Black" panose="020B0A04020102020204" pitchFamily="34" charset="0"/>
                <a:cs typeface="Aharoni" panose="02010803020104030203" pitchFamily="2" charset="-79"/>
              </a:rPr>
            </a:br>
            <a:r>
              <a:rPr lang="en-US" sz="2800" dirty="0" smtClean="0">
                <a:latin typeface="Arial Black" panose="020B0A04020102020204" pitchFamily="34" charset="0"/>
                <a:cs typeface="Aharoni" panose="02010803020104030203" pitchFamily="2" charset="-79"/>
              </a:rPr>
              <a:t>Collaboration with</a:t>
            </a:r>
            <a:br>
              <a:rPr lang="en-US" sz="2800" dirty="0" smtClean="0">
                <a:latin typeface="Arial Black" panose="020B0A04020102020204" pitchFamily="34" charset="0"/>
                <a:cs typeface="Aharoni" panose="02010803020104030203" pitchFamily="2" charset="-79"/>
              </a:rPr>
            </a:br>
            <a:r>
              <a:rPr lang="en-US" sz="2800" dirty="0" smtClean="0">
                <a:latin typeface="Arial Black" panose="020B0A04020102020204" pitchFamily="34" charset="0"/>
                <a:cs typeface="Aharoni" panose="02010803020104030203" pitchFamily="2" charset="-79"/>
              </a:rPr>
              <a:t>Salish-Kootenai Housing Authority</a:t>
            </a:r>
            <a:endParaRPr lang="en-US" sz="2800" dirty="0">
              <a:latin typeface="Arial Black" panose="020B0A04020102020204" pitchFamily="34" charset="0"/>
              <a:cs typeface="Aharoni" panose="02010803020104030203" pitchFamily="2" charset="-79"/>
            </a:endParaRPr>
          </a:p>
        </p:txBody>
      </p:sp>
      <p:sp>
        <p:nvSpPr>
          <p:cNvPr id="4" name="Title 1"/>
          <p:cNvSpPr txBox="1">
            <a:spLocks/>
          </p:cNvSpPr>
          <p:nvPr/>
        </p:nvSpPr>
        <p:spPr>
          <a:xfrm>
            <a:off x="643379" y="279662"/>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latin typeface="Arial Black" panose="020B0A04020102020204" pitchFamily="34" charset="0"/>
                <a:cs typeface="Aharoni" panose="02010803020104030203" pitchFamily="2" charset="-79"/>
              </a:rPr>
              <a:t>First ROC on Reservation</a:t>
            </a:r>
            <a:endParaRPr lang="en-US" dirty="0">
              <a:latin typeface="Arial Black" panose="020B0A04020102020204" pitchFamily="34" charset="0"/>
              <a:cs typeface="Aharoni" panose="02010803020104030203" pitchFamily="2" charset="-79"/>
            </a:endParaRPr>
          </a:p>
        </p:txBody>
      </p:sp>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321845"/>
            <a:ext cx="6400800" cy="4116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4771148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43379" y="279662"/>
            <a:ext cx="8229600" cy="1143000"/>
          </a:xfrm>
          <a:prstGeom prst="rect">
            <a:avLst/>
          </a:prstGeom>
        </p:spPr>
        <p:txBody>
          <a:bodyPr vert="horz" lIns="91440" tIns="45720" rIns="91440" bIns="45720" rtlCol="0" anchor="ctr">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latin typeface="Arial Black" panose="020B0A04020102020204" pitchFamily="34" charset="0"/>
                <a:cs typeface="Aharoni" panose="02010803020104030203" pitchFamily="2" charset="-79"/>
              </a:rPr>
              <a:t>Biggest ROC Trailer Terrace</a:t>
            </a:r>
            <a:endParaRPr lang="en-US" dirty="0">
              <a:latin typeface="Arial Black" panose="020B0A04020102020204" pitchFamily="34" charset="0"/>
              <a:cs typeface="Aharoni" panose="02010803020104030203" pitchFamily="2" charset="-79"/>
            </a:endParaRPr>
          </a:p>
        </p:txBody>
      </p:sp>
      <p:pic>
        <p:nvPicPr>
          <p:cNvPr id="6" name="Picture 2" descr="C:\Users\srice\AppData\Local\Microsoft\Windows\Temporary Internet Files\Content.Outlook\8QH0D5K5\photo (7).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2356" b="40108"/>
          <a:stretch/>
        </p:blipFill>
        <p:spPr bwMode="auto">
          <a:xfrm>
            <a:off x="533400" y="1219200"/>
            <a:ext cx="8348221" cy="364851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81001" y="5042848"/>
            <a:ext cx="8491978" cy="1569660"/>
          </a:xfrm>
          <a:prstGeom prst="rect">
            <a:avLst/>
          </a:prstGeom>
          <a:noFill/>
        </p:spPr>
        <p:txBody>
          <a:bodyPr wrap="square" rtlCol="0">
            <a:spAutoFit/>
          </a:bodyPr>
          <a:lstStyle/>
          <a:p>
            <a:pPr algn="ctr"/>
            <a:r>
              <a:rPr lang="en-US" sz="2400" b="1" dirty="0" smtClean="0"/>
              <a:t>$1.3 Million purchase</a:t>
            </a:r>
            <a:endParaRPr lang="en-US" sz="2400" b="1" dirty="0"/>
          </a:p>
          <a:p>
            <a:pPr algn="ctr"/>
            <a:r>
              <a:rPr lang="en-US" sz="2400" b="1" dirty="0" smtClean="0"/>
              <a:t>$3.7 million water and sewer repairs</a:t>
            </a:r>
          </a:p>
          <a:p>
            <a:pPr algn="ctr"/>
            <a:r>
              <a:rPr lang="en-US" sz="2400" b="1" dirty="0" smtClean="0"/>
              <a:t>Water and sewer district </a:t>
            </a:r>
          </a:p>
          <a:p>
            <a:pPr algn="ctr"/>
            <a:r>
              <a:rPr lang="en-US" sz="2400" b="1" dirty="0" smtClean="0"/>
              <a:t>Population larger than 29 incorporated Montana towns</a:t>
            </a:r>
            <a:endParaRPr lang="en-US" dirty="0"/>
          </a:p>
        </p:txBody>
      </p:sp>
    </p:spTree>
    <p:extLst>
      <p:ext uri="{BB962C8B-B14F-4D97-AF65-F5344CB8AC3E}">
        <p14:creationId xmlns:p14="http://schemas.microsoft.com/office/powerpoint/2010/main" val="149146935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p:cNvGraphicFramePr>
            <a:graphicFrameLocks noChangeAspect="1"/>
          </p:cNvGraphicFramePr>
          <p:nvPr>
            <p:extLst>
              <p:ext uri="{D42A27DB-BD31-4B8C-83A1-F6EECF244321}">
                <p14:modId xmlns:p14="http://schemas.microsoft.com/office/powerpoint/2010/main" val="1653005470"/>
              </p:ext>
            </p:extLst>
          </p:nvPr>
        </p:nvGraphicFramePr>
        <p:xfrm>
          <a:off x="597172" y="1905000"/>
          <a:ext cx="7552176" cy="2895600"/>
        </p:xfrm>
        <a:graphic>
          <a:graphicData uri="http://schemas.openxmlformats.org/presentationml/2006/ole">
            <mc:AlternateContent xmlns:mc="http://schemas.openxmlformats.org/markup-compatibility/2006">
              <mc:Choice xmlns:v="urn:schemas-microsoft-com:vml" Requires="v">
                <p:oleObj spid="_x0000_s1030" name="Worksheet" r:id="rId4" imgW="4670965" imgH="1790710" progId="Excel.Sheet.12">
                  <p:embed/>
                </p:oleObj>
              </mc:Choice>
              <mc:Fallback>
                <p:oleObj name="Worksheet" r:id="rId4" imgW="4670965" imgH="1790710" progId="Excel.Sheet.12">
                  <p:embed/>
                  <p:pic>
                    <p:nvPicPr>
                      <p:cNvPr id="0" name=""/>
                      <p:cNvPicPr/>
                      <p:nvPr/>
                    </p:nvPicPr>
                    <p:blipFill>
                      <a:blip r:embed="rId5"/>
                      <a:stretch>
                        <a:fillRect/>
                      </a:stretch>
                    </p:blipFill>
                    <p:spPr>
                      <a:xfrm>
                        <a:off x="597172" y="1905000"/>
                        <a:ext cx="7552176" cy="2895600"/>
                      </a:xfrm>
                      <a:prstGeom prst="rect">
                        <a:avLst/>
                      </a:prstGeom>
                    </p:spPr>
                  </p:pic>
                </p:oleObj>
              </mc:Fallback>
            </mc:AlternateContent>
          </a:graphicData>
        </a:graphic>
      </p:graphicFrame>
    </p:spTree>
    <p:extLst>
      <p:ext uri="{BB962C8B-B14F-4D97-AF65-F5344CB8AC3E}">
        <p14:creationId xmlns:p14="http://schemas.microsoft.com/office/powerpoint/2010/main" val="54680689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p:cNvGraphicFramePr>
            <a:graphicFrameLocks noChangeAspect="1"/>
          </p:cNvGraphicFramePr>
          <p:nvPr>
            <p:extLst>
              <p:ext uri="{D42A27DB-BD31-4B8C-83A1-F6EECF244321}">
                <p14:modId xmlns:p14="http://schemas.microsoft.com/office/powerpoint/2010/main" val="3123783494"/>
              </p:ext>
            </p:extLst>
          </p:nvPr>
        </p:nvGraphicFramePr>
        <p:xfrm>
          <a:off x="762000" y="1066800"/>
          <a:ext cx="7247297" cy="3703638"/>
        </p:xfrm>
        <a:graphic>
          <a:graphicData uri="http://schemas.openxmlformats.org/presentationml/2006/ole">
            <mc:AlternateContent xmlns:mc="http://schemas.openxmlformats.org/markup-compatibility/2006">
              <mc:Choice xmlns:v="urn:schemas-microsoft-com:vml" Requires="v">
                <p:oleObj spid="_x0000_s2054" name="Worksheet" r:id="rId4" imgW="5250167" imgH="2682281" progId="Excel.Sheet.12">
                  <p:embed/>
                </p:oleObj>
              </mc:Choice>
              <mc:Fallback>
                <p:oleObj name="Worksheet" r:id="rId4" imgW="5250167" imgH="2682281" progId="Excel.Sheet.12">
                  <p:embed/>
                  <p:pic>
                    <p:nvPicPr>
                      <p:cNvPr id="0" name=""/>
                      <p:cNvPicPr/>
                      <p:nvPr/>
                    </p:nvPicPr>
                    <p:blipFill>
                      <a:blip r:embed="rId5"/>
                      <a:stretch>
                        <a:fillRect/>
                      </a:stretch>
                    </p:blipFill>
                    <p:spPr>
                      <a:xfrm>
                        <a:off x="762000" y="1066800"/>
                        <a:ext cx="7247297" cy="3703638"/>
                      </a:xfrm>
                      <a:prstGeom prst="rect">
                        <a:avLst/>
                      </a:prstGeom>
                    </p:spPr>
                  </p:pic>
                </p:oleObj>
              </mc:Fallback>
            </mc:AlternateContent>
          </a:graphicData>
        </a:graphic>
      </p:graphicFrame>
    </p:spTree>
    <p:extLst>
      <p:ext uri="{BB962C8B-B14F-4D97-AF65-F5344CB8AC3E}">
        <p14:creationId xmlns:p14="http://schemas.microsoft.com/office/powerpoint/2010/main" val="163972366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descr="020_20 crop 4x6.JPG"/>
          <p:cNvPicPr>
            <a:picLocks noChangeAspect="1"/>
          </p:cNvPicPr>
          <p:nvPr/>
        </p:nvPicPr>
        <p:blipFill>
          <a:blip r:embed="rId3" cstate="print"/>
          <a:srcRect/>
          <a:stretch>
            <a:fillRect/>
          </a:stretch>
        </p:blipFill>
        <p:spPr>
          <a:xfrm>
            <a:off x="1447800" y="1295400"/>
            <a:ext cx="6238481" cy="5277905"/>
          </a:xfrm>
          <a:prstGeom prst="rect">
            <a:avLst/>
          </a:prstGeom>
          <a:effectLst/>
        </p:spPr>
      </p:pic>
      <p:sp>
        <p:nvSpPr>
          <p:cNvPr id="8194" name="Title 1"/>
          <p:cNvSpPr>
            <a:spLocks noGrp="1"/>
          </p:cNvSpPr>
          <p:nvPr>
            <p:ph type="title"/>
          </p:nvPr>
        </p:nvSpPr>
        <p:spPr>
          <a:xfrm>
            <a:off x="457200" y="274638"/>
            <a:ext cx="8229600" cy="868362"/>
          </a:xfrm>
        </p:spPr>
        <p:txBody>
          <a:bodyPr/>
          <a:lstStyle/>
          <a:p>
            <a:pPr eaLnBrk="1" hangingPunct="1"/>
            <a:r>
              <a:rPr lang="en-US" b="1" dirty="0" smtClean="0"/>
              <a:t>The Status Quo</a:t>
            </a:r>
            <a:endParaRPr lang="en-US" b="1" dirty="0" smtClean="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909613036"/>
              </p:ext>
            </p:extLst>
          </p:nvPr>
        </p:nvGraphicFramePr>
        <p:xfrm>
          <a:off x="1695744" y="152400"/>
          <a:ext cx="5543256" cy="6554482"/>
        </p:xfrm>
        <a:graphic>
          <a:graphicData uri="http://schemas.openxmlformats.org/drawingml/2006/table">
            <a:tbl>
              <a:tblPr>
                <a:tableStyleId>{5C22544A-7EE6-4342-B048-85BDC9FD1C3A}</a:tableStyleId>
              </a:tblPr>
              <a:tblGrid>
                <a:gridCol w="3964902"/>
                <a:gridCol w="846226"/>
                <a:gridCol w="732128"/>
              </a:tblGrid>
              <a:tr h="199330">
                <a:tc gridSpan="3">
                  <a:txBody>
                    <a:bodyPr/>
                    <a:lstStyle/>
                    <a:p>
                      <a:pPr algn="ctr" fontAlgn="b"/>
                      <a:r>
                        <a:rPr lang="en-US" sz="1200" u="none" strike="noStrike">
                          <a:effectLst/>
                        </a:rPr>
                        <a:t>Sample ROC - Acquisition</a:t>
                      </a:r>
                      <a:endParaRPr lang="en-US" sz="1200" b="1" i="0" u="none" strike="noStrike">
                        <a:solidFill>
                          <a:srgbClr val="000000"/>
                        </a:solidFill>
                        <a:effectLst/>
                        <a:latin typeface="Arial"/>
                      </a:endParaRPr>
                    </a:p>
                  </a:txBody>
                  <a:tcPr marL="9492" marR="9492" marT="9492" marB="0" anchor="b"/>
                </a:tc>
                <a:tc hMerge="1">
                  <a:txBody>
                    <a:bodyPr/>
                    <a:lstStyle/>
                    <a:p>
                      <a:endParaRPr lang="en-US"/>
                    </a:p>
                  </a:txBody>
                  <a:tcPr/>
                </a:tc>
                <a:tc hMerge="1">
                  <a:txBody>
                    <a:bodyPr/>
                    <a:lstStyle/>
                    <a:p>
                      <a:endParaRPr lang="en-US"/>
                    </a:p>
                  </a:txBody>
                  <a:tcPr/>
                </a:tc>
              </a:tr>
              <a:tr h="199330">
                <a:tc>
                  <a:txBody>
                    <a:bodyPr/>
                    <a:lstStyle/>
                    <a:p>
                      <a:pPr algn="l" fontAlgn="b"/>
                      <a:r>
                        <a:rPr lang="en-US" sz="1200" u="none" strike="noStrike">
                          <a:effectLst/>
                        </a:rPr>
                        <a:t>Number of Sites</a:t>
                      </a:r>
                      <a:endParaRPr lang="en-US" sz="1200" b="0" i="0" u="none" strike="noStrike">
                        <a:solidFill>
                          <a:srgbClr val="000000"/>
                        </a:solidFill>
                        <a:effectLst/>
                        <a:latin typeface="Arial"/>
                      </a:endParaRPr>
                    </a:p>
                  </a:txBody>
                  <a:tcPr marL="85427" marR="9492" marT="9492" marB="0" anchor="b"/>
                </a:tc>
                <a:tc>
                  <a:txBody>
                    <a:bodyPr/>
                    <a:lstStyle/>
                    <a:p>
                      <a:pPr algn="r" fontAlgn="b"/>
                      <a:r>
                        <a:rPr lang="en-US" sz="1200" u="none" strike="noStrike">
                          <a:effectLst/>
                        </a:rPr>
                        <a:t>35</a:t>
                      </a:r>
                      <a:endParaRPr lang="en-US" sz="1200" b="0" i="0" u="none" strike="noStrike">
                        <a:solidFill>
                          <a:srgbClr val="000000"/>
                        </a:solidFill>
                        <a:effectLst/>
                        <a:latin typeface="Arial"/>
                      </a:endParaRPr>
                    </a:p>
                  </a:txBody>
                  <a:tcPr marL="9492" marR="9492" marT="9492" marB="0" anchor="b"/>
                </a:tc>
                <a:tc>
                  <a:txBody>
                    <a:bodyPr/>
                    <a:lstStyle/>
                    <a:p>
                      <a:pPr algn="l" fontAlgn="b"/>
                      <a:endParaRPr lang="en-US" sz="1200" b="0" i="0" u="none" strike="noStrike">
                        <a:solidFill>
                          <a:srgbClr val="FF0000"/>
                        </a:solidFill>
                        <a:effectLst/>
                        <a:latin typeface="Arial"/>
                      </a:endParaRPr>
                    </a:p>
                  </a:txBody>
                  <a:tcPr marL="9492" marR="9492" marT="9492" marB="0" anchor="b"/>
                </a:tc>
              </a:tr>
              <a:tr h="199330">
                <a:tc>
                  <a:txBody>
                    <a:bodyPr/>
                    <a:lstStyle/>
                    <a:p>
                      <a:pPr algn="l" fontAlgn="b"/>
                      <a:r>
                        <a:rPr lang="en-US" sz="1200" u="none" strike="noStrike">
                          <a:effectLst/>
                        </a:rPr>
                        <a:t>Membership Fee</a:t>
                      </a:r>
                      <a:endParaRPr lang="en-US" sz="1200" b="0" i="0" u="none" strike="noStrike">
                        <a:solidFill>
                          <a:srgbClr val="000000"/>
                        </a:solidFill>
                        <a:effectLst/>
                        <a:latin typeface="Arial"/>
                      </a:endParaRPr>
                    </a:p>
                  </a:txBody>
                  <a:tcPr marL="85427" marR="9492" marT="9492" marB="0" anchor="b"/>
                </a:tc>
                <a:tc>
                  <a:txBody>
                    <a:bodyPr/>
                    <a:lstStyle/>
                    <a:p>
                      <a:pPr algn="r" fontAlgn="b"/>
                      <a:r>
                        <a:rPr lang="en-US" sz="1200" u="none" strike="noStrike">
                          <a:effectLst/>
                        </a:rPr>
                        <a:t>250</a:t>
                      </a:r>
                      <a:endParaRPr lang="en-US" sz="1200" b="0" i="0" u="none" strike="noStrike">
                        <a:solidFill>
                          <a:srgbClr val="000000"/>
                        </a:solidFill>
                        <a:effectLst/>
                        <a:latin typeface="Arial"/>
                      </a:endParaRPr>
                    </a:p>
                  </a:txBody>
                  <a:tcPr marL="9492" marR="9492" marT="9492" marB="0" anchor="b"/>
                </a:tc>
                <a:tc>
                  <a:txBody>
                    <a:bodyPr/>
                    <a:lstStyle/>
                    <a:p>
                      <a:pPr algn="l" fontAlgn="b"/>
                      <a:endParaRPr lang="en-US" sz="1200" b="0" i="0" u="none" strike="noStrike">
                        <a:solidFill>
                          <a:srgbClr val="000000"/>
                        </a:solidFill>
                        <a:effectLst/>
                        <a:latin typeface="Arial"/>
                      </a:endParaRPr>
                    </a:p>
                  </a:txBody>
                  <a:tcPr marL="9492" marR="9492" marT="9492" marB="0" anchor="b"/>
                </a:tc>
              </a:tr>
              <a:tr h="199330">
                <a:tc>
                  <a:txBody>
                    <a:bodyPr/>
                    <a:lstStyle/>
                    <a:p>
                      <a:pPr algn="r" fontAlgn="b"/>
                      <a:endParaRPr lang="en-US" sz="1200" b="0" i="0" u="none" strike="noStrike">
                        <a:solidFill>
                          <a:srgbClr val="000000"/>
                        </a:solidFill>
                        <a:effectLst/>
                        <a:latin typeface="Calibri"/>
                      </a:endParaRPr>
                    </a:p>
                  </a:txBody>
                  <a:tcPr marL="9492" marR="9492" marT="9492" marB="0" anchor="b"/>
                </a:tc>
                <a:tc>
                  <a:txBody>
                    <a:bodyPr/>
                    <a:lstStyle/>
                    <a:p>
                      <a:pPr algn="l" fontAlgn="b"/>
                      <a:endParaRPr lang="en-US" sz="1200" b="0" i="0" u="none" strike="noStrike">
                        <a:solidFill>
                          <a:srgbClr val="000000"/>
                        </a:solidFill>
                        <a:effectLst/>
                        <a:latin typeface="Calibri"/>
                      </a:endParaRPr>
                    </a:p>
                  </a:txBody>
                  <a:tcPr marL="9492" marR="9492" marT="9492" marB="0" anchor="b"/>
                </a:tc>
                <a:tc>
                  <a:txBody>
                    <a:bodyPr/>
                    <a:lstStyle/>
                    <a:p>
                      <a:pPr algn="l" fontAlgn="b"/>
                      <a:endParaRPr lang="en-US" sz="1200" b="0" i="0" u="none" strike="noStrike">
                        <a:solidFill>
                          <a:srgbClr val="000000"/>
                        </a:solidFill>
                        <a:effectLst/>
                        <a:latin typeface="Calibri"/>
                      </a:endParaRPr>
                    </a:p>
                  </a:txBody>
                  <a:tcPr marL="9492" marR="9492" marT="9492" marB="0" anchor="b"/>
                </a:tc>
              </a:tr>
              <a:tr h="199330">
                <a:tc>
                  <a:txBody>
                    <a:bodyPr/>
                    <a:lstStyle/>
                    <a:p>
                      <a:pPr algn="l" fontAlgn="b"/>
                      <a:r>
                        <a:rPr lang="en-US" sz="1200" u="none" strike="noStrike">
                          <a:effectLst/>
                        </a:rPr>
                        <a:t>Acquisition Budget:</a:t>
                      </a:r>
                      <a:endParaRPr lang="en-US" sz="1200" b="1" i="0" u="none" strike="noStrike">
                        <a:solidFill>
                          <a:srgbClr val="000000"/>
                        </a:solidFill>
                        <a:effectLst/>
                        <a:latin typeface="Arial"/>
                      </a:endParaRPr>
                    </a:p>
                  </a:txBody>
                  <a:tcPr marL="9492" marR="9492" marT="9492" marB="0" anchor="b"/>
                </a:tc>
                <a:tc>
                  <a:txBody>
                    <a:bodyPr/>
                    <a:lstStyle/>
                    <a:p>
                      <a:pPr algn="l" fontAlgn="b"/>
                      <a:endParaRPr lang="en-US" sz="1200" b="0" i="0" u="none" strike="noStrike">
                        <a:solidFill>
                          <a:srgbClr val="000000"/>
                        </a:solidFill>
                        <a:effectLst/>
                        <a:latin typeface="Calibri"/>
                      </a:endParaRPr>
                    </a:p>
                  </a:txBody>
                  <a:tcPr marL="9492" marR="9492" marT="9492" marB="0" anchor="b"/>
                </a:tc>
                <a:tc>
                  <a:txBody>
                    <a:bodyPr/>
                    <a:lstStyle/>
                    <a:p>
                      <a:pPr algn="ctr" fontAlgn="b"/>
                      <a:r>
                        <a:rPr lang="en-US" sz="1200" u="none" strike="noStrike">
                          <a:effectLst/>
                        </a:rPr>
                        <a:t>Per Site</a:t>
                      </a:r>
                      <a:endParaRPr lang="en-US" sz="1200" b="0" i="0" u="none" strike="noStrike">
                        <a:solidFill>
                          <a:srgbClr val="000000"/>
                        </a:solidFill>
                        <a:effectLst/>
                        <a:latin typeface="Arial"/>
                      </a:endParaRPr>
                    </a:p>
                  </a:txBody>
                  <a:tcPr marL="9492" marR="9492" marT="9492" marB="0" anchor="b"/>
                </a:tc>
              </a:tr>
              <a:tr h="199330">
                <a:tc>
                  <a:txBody>
                    <a:bodyPr/>
                    <a:lstStyle/>
                    <a:p>
                      <a:pPr algn="l" fontAlgn="b"/>
                      <a:r>
                        <a:rPr lang="en-US" sz="1200" u="none" strike="noStrike">
                          <a:effectLst/>
                        </a:rPr>
                        <a:t>Purchase Price</a:t>
                      </a:r>
                      <a:endParaRPr lang="en-US" sz="1200" b="0" i="0" u="none" strike="noStrike">
                        <a:solidFill>
                          <a:srgbClr val="000000"/>
                        </a:solidFill>
                        <a:effectLst/>
                        <a:latin typeface="Arial"/>
                      </a:endParaRPr>
                    </a:p>
                  </a:txBody>
                  <a:tcPr marL="85427" marR="9492" marT="9492" marB="0" anchor="b"/>
                </a:tc>
                <a:tc>
                  <a:txBody>
                    <a:bodyPr/>
                    <a:lstStyle/>
                    <a:p>
                      <a:pPr algn="r" fontAlgn="b"/>
                      <a:r>
                        <a:rPr lang="en-US" sz="1200" u="none" strike="noStrike">
                          <a:effectLst/>
                        </a:rPr>
                        <a:t>$800,000</a:t>
                      </a:r>
                      <a:endParaRPr lang="en-US" sz="1200" b="0" i="0" u="none" strike="noStrike">
                        <a:solidFill>
                          <a:srgbClr val="000000"/>
                        </a:solidFill>
                        <a:effectLst/>
                        <a:latin typeface="Arial"/>
                      </a:endParaRPr>
                    </a:p>
                  </a:txBody>
                  <a:tcPr marL="9492" marR="9492" marT="9492" marB="0" anchor="b"/>
                </a:tc>
                <a:tc>
                  <a:txBody>
                    <a:bodyPr/>
                    <a:lstStyle/>
                    <a:p>
                      <a:pPr algn="l" fontAlgn="b"/>
                      <a:r>
                        <a:rPr lang="en-US" sz="1200" u="none" strike="noStrike">
                          <a:effectLst/>
                        </a:rPr>
                        <a:t> $ 22,857 </a:t>
                      </a:r>
                      <a:endParaRPr lang="en-US" sz="1200" b="0" i="0" u="none" strike="noStrike">
                        <a:solidFill>
                          <a:srgbClr val="000000"/>
                        </a:solidFill>
                        <a:effectLst/>
                        <a:latin typeface="Arial"/>
                      </a:endParaRPr>
                    </a:p>
                  </a:txBody>
                  <a:tcPr marL="9492" marR="9492" marT="9492" marB="0" anchor="b"/>
                </a:tc>
              </a:tr>
              <a:tr h="199330">
                <a:tc>
                  <a:txBody>
                    <a:bodyPr/>
                    <a:lstStyle/>
                    <a:p>
                      <a:pPr algn="l" fontAlgn="b"/>
                      <a:r>
                        <a:rPr lang="en-US" sz="1200" u="none" strike="noStrike">
                          <a:effectLst/>
                        </a:rPr>
                        <a:t>ROC USA Capital - Origination Fee (.75%)</a:t>
                      </a:r>
                      <a:endParaRPr lang="en-US" sz="1200" b="0" i="0" u="none" strike="noStrike">
                        <a:solidFill>
                          <a:srgbClr val="000000"/>
                        </a:solidFill>
                        <a:effectLst/>
                        <a:latin typeface="Arial"/>
                      </a:endParaRPr>
                    </a:p>
                  </a:txBody>
                  <a:tcPr marL="85427" marR="9492" marT="9492" marB="0" anchor="b"/>
                </a:tc>
                <a:tc>
                  <a:txBody>
                    <a:bodyPr/>
                    <a:lstStyle/>
                    <a:p>
                      <a:pPr algn="r" fontAlgn="b"/>
                      <a:r>
                        <a:rPr lang="en-US" sz="1200" u="none" strike="noStrike">
                          <a:effectLst/>
                        </a:rPr>
                        <a:t>$6,600</a:t>
                      </a:r>
                      <a:endParaRPr lang="en-US" sz="1200" b="0" i="0" u="none" strike="noStrike">
                        <a:solidFill>
                          <a:srgbClr val="000000"/>
                        </a:solidFill>
                        <a:effectLst/>
                        <a:latin typeface="Arial"/>
                      </a:endParaRPr>
                    </a:p>
                  </a:txBody>
                  <a:tcPr marL="9492" marR="9492" marT="9492" marB="0" anchor="b"/>
                </a:tc>
                <a:tc>
                  <a:txBody>
                    <a:bodyPr/>
                    <a:lstStyle/>
                    <a:p>
                      <a:pPr algn="l" fontAlgn="b"/>
                      <a:endParaRPr lang="en-US" sz="1200" b="0" i="0" u="none" strike="noStrike">
                        <a:solidFill>
                          <a:srgbClr val="000000"/>
                        </a:solidFill>
                        <a:effectLst/>
                        <a:latin typeface="Arial"/>
                      </a:endParaRPr>
                    </a:p>
                  </a:txBody>
                  <a:tcPr marL="9492" marR="9492" marT="9492" marB="0" anchor="b"/>
                </a:tc>
              </a:tr>
              <a:tr h="199330">
                <a:tc>
                  <a:txBody>
                    <a:bodyPr/>
                    <a:lstStyle/>
                    <a:p>
                      <a:pPr algn="l" fontAlgn="b"/>
                      <a:r>
                        <a:rPr lang="en-US" sz="1200" u="none" strike="noStrike">
                          <a:effectLst/>
                        </a:rPr>
                        <a:t>NWMT Loan - Origination Fee (1.00%)</a:t>
                      </a:r>
                      <a:endParaRPr lang="en-US" sz="1200" b="0" i="0" u="none" strike="noStrike">
                        <a:solidFill>
                          <a:srgbClr val="000000"/>
                        </a:solidFill>
                        <a:effectLst/>
                        <a:latin typeface="Arial"/>
                      </a:endParaRPr>
                    </a:p>
                  </a:txBody>
                  <a:tcPr marL="85427" marR="9492" marT="9492" marB="0" anchor="b"/>
                </a:tc>
                <a:tc>
                  <a:txBody>
                    <a:bodyPr/>
                    <a:lstStyle/>
                    <a:p>
                      <a:pPr algn="r" fontAlgn="b"/>
                      <a:r>
                        <a:rPr lang="en-US" sz="1200" u="none" strike="noStrike">
                          <a:effectLst/>
                        </a:rPr>
                        <a:t>$653</a:t>
                      </a:r>
                      <a:endParaRPr lang="en-US" sz="1200" b="0" i="0" u="none" strike="noStrike">
                        <a:solidFill>
                          <a:srgbClr val="000000"/>
                        </a:solidFill>
                        <a:effectLst/>
                        <a:latin typeface="Arial"/>
                      </a:endParaRPr>
                    </a:p>
                  </a:txBody>
                  <a:tcPr marL="9492" marR="9492" marT="9492" marB="0" anchor="b"/>
                </a:tc>
                <a:tc>
                  <a:txBody>
                    <a:bodyPr/>
                    <a:lstStyle/>
                    <a:p>
                      <a:pPr algn="l" fontAlgn="b"/>
                      <a:endParaRPr lang="en-US" sz="1200" b="0" i="0" u="none" strike="noStrike">
                        <a:solidFill>
                          <a:srgbClr val="000000"/>
                        </a:solidFill>
                        <a:effectLst/>
                        <a:latin typeface="Arial"/>
                      </a:endParaRPr>
                    </a:p>
                  </a:txBody>
                  <a:tcPr marL="9492" marR="9492" marT="9492" marB="0" anchor="b"/>
                </a:tc>
              </a:tr>
              <a:tr h="199330">
                <a:tc>
                  <a:txBody>
                    <a:bodyPr/>
                    <a:lstStyle/>
                    <a:p>
                      <a:pPr algn="l" fontAlgn="b"/>
                      <a:r>
                        <a:rPr lang="en-US" sz="1200" u="none" strike="noStrike">
                          <a:effectLst/>
                        </a:rPr>
                        <a:t>CTAP Fee (2.75%)</a:t>
                      </a:r>
                      <a:endParaRPr lang="en-US" sz="1200" b="0" i="0" u="none" strike="noStrike">
                        <a:solidFill>
                          <a:srgbClr val="000000"/>
                        </a:solidFill>
                        <a:effectLst/>
                        <a:latin typeface="Arial"/>
                      </a:endParaRPr>
                    </a:p>
                  </a:txBody>
                  <a:tcPr marL="85427" marR="9492" marT="9492" marB="0" anchor="b"/>
                </a:tc>
                <a:tc>
                  <a:txBody>
                    <a:bodyPr/>
                    <a:lstStyle/>
                    <a:p>
                      <a:pPr algn="r" fontAlgn="b"/>
                      <a:r>
                        <a:rPr lang="en-US" sz="1200" u="none" strike="noStrike">
                          <a:effectLst/>
                        </a:rPr>
                        <a:t>$22,000</a:t>
                      </a:r>
                      <a:endParaRPr lang="en-US" sz="1200" b="0" i="0" u="none" strike="noStrike">
                        <a:solidFill>
                          <a:srgbClr val="000000"/>
                        </a:solidFill>
                        <a:effectLst/>
                        <a:latin typeface="Arial"/>
                      </a:endParaRPr>
                    </a:p>
                  </a:txBody>
                  <a:tcPr marL="9492" marR="9492" marT="9492" marB="0" anchor="b"/>
                </a:tc>
                <a:tc>
                  <a:txBody>
                    <a:bodyPr/>
                    <a:lstStyle/>
                    <a:p>
                      <a:pPr algn="l" fontAlgn="b"/>
                      <a:endParaRPr lang="en-US" sz="1200" b="0" i="0" u="none" strike="noStrike">
                        <a:solidFill>
                          <a:srgbClr val="000000"/>
                        </a:solidFill>
                        <a:effectLst/>
                        <a:latin typeface="Arial"/>
                      </a:endParaRPr>
                    </a:p>
                  </a:txBody>
                  <a:tcPr marL="9492" marR="9492" marT="9492" marB="0" anchor="b"/>
                </a:tc>
              </a:tr>
              <a:tr h="199330">
                <a:tc>
                  <a:txBody>
                    <a:bodyPr/>
                    <a:lstStyle/>
                    <a:p>
                      <a:pPr algn="l" fontAlgn="b"/>
                      <a:r>
                        <a:rPr lang="en-US" sz="1200" u="none" strike="noStrike">
                          <a:effectLst/>
                        </a:rPr>
                        <a:t>Title Insurance</a:t>
                      </a:r>
                      <a:endParaRPr lang="en-US" sz="1200" b="0" i="0" u="none" strike="noStrike">
                        <a:solidFill>
                          <a:srgbClr val="000000"/>
                        </a:solidFill>
                        <a:effectLst/>
                        <a:latin typeface="Arial"/>
                      </a:endParaRPr>
                    </a:p>
                  </a:txBody>
                  <a:tcPr marL="85427" marR="9492" marT="9492" marB="0" anchor="b"/>
                </a:tc>
                <a:tc>
                  <a:txBody>
                    <a:bodyPr/>
                    <a:lstStyle/>
                    <a:p>
                      <a:pPr algn="r" fontAlgn="b"/>
                      <a:r>
                        <a:rPr lang="en-US" sz="1200" u="none" strike="noStrike">
                          <a:effectLst/>
                        </a:rPr>
                        <a:t>$2,200</a:t>
                      </a:r>
                      <a:endParaRPr lang="en-US" sz="1200" b="0" i="0" u="none" strike="noStrike">
                        <a:solidFill>
                          <a:srgbClr val="000000"/>
                        </a:solidFill>
                        <a:effectLst/>
                        <a:latin typeface="Arial"/>
                      </a:endParaRPr>
                    </a:p>
                  </a:txBody>
                  <a:tcPr marL="9492" marR="9492" marT="9492" marB="0" anchor="b"/>
                </a:tc>
                <a:tc>
                  <a:txBody>
                    <a:bodyPr/>
                    <a:lstStyle/>
                    <a:p>
                      <a:pPr algn="l" fontAlgn="b"/>
                      <a:endParaRPr lang="en-US" sz="1200" b="0" i="0" u="none" strike="noStrike">
                        <a:solidFill>
                          <a:srgbClr val="000000"/>
                        </a:solidFill>
                        <a:effectLst/>
                        <a:latin typeface="Arial"/>
                      </a:endParaRPr>
                    </a:p>
                  </a:txBody>
                  <a:tcPr marL="9492" marR="9492" marT="9492" marB="0" anchor="b"/>
                </a:tc>
              </a:tr>
              <a:tr h="199330">
                <a:tc>
                  <a:txBody>
                    <a:bodyPr/>
                    <a:lstStyle/>
                    <a:p>
                      <a:pPr algn="l" fontAlgn="b"/>
                      <a:r>
                        <a:rPr lang="en-US" sz="1200" u="none" strike="noStrike">
                          <a:effectLst/>
                        </a:rPr>
                        <a:t>Recording &amp; Other Closing Costs</a:t>
                      </a:r>
                      <a:endParaRPr lang="en-US" sz="1200" b="0" i="0" u="none" strike="noStrike">
                        <a:solidFill>
                          <a:srgbClr val="000000"/>
                        </a:solidFill>
                        <a:effectLst/>
                        <a:latin typeface="Arial"/>
                      </a:endParaRPr>
                    </a:p>
                  </a:txBody>
                  <a:tcPr marL="85427" marR="9492" marT="9492" marB="0" anchor="b"/>
                </a:tc>
                <a:tc>
                  <a:txBody>
                    <a:bodyPr/>
                    <a:lstStyle/>
                    <a:p>
                      <a:pPr algn="r" fontAlgn="b"/>
                      <a:r>
                        <a:rPr lang="en-US" sz="1200" u="none" strike="noStrike">
                          <a:effectLst/>
                        </a:rPr>
                        <a:t>$1,600</a:t>
                      </a:r>
                      <a:endParaRPr lang="en-US" sz="1200" b="0" i="0" u="none" strike="noStrike">
                        <a:solidFill>
                          <a:srgbClr val="000000"/>
                        </a:solidFill>
                        <a:effectLst/>
                        <a:latin typeface="Arial"/>
                      </a:endParaRPr>
                    </a:p>
                  </a:txBody>
                  <a:tcPr marL="9492" marR="9492" marT="9492" marB="0" anchor="b"/>
                </a:tc>
                <a:tc>
                  <a:txBody>
                    <a:bodyPr/>
                    <a:lstStyle/>
                    <a:p>
                      <a:pPr algn="l" fontAlgn="b"/>
                      <a:endParaRPr lang="en-US" sz="1200" b="0" i="0" u="none" strike="noStrike">
                        <a:solidFill>
                          <a:srgbClr val="000000"/>
                        </a:solidFill>
                        <a:effectLst/>
                        <a:latin typeface="Arial"/>
                      </a:endParaRPr>
                    </a:p>
                  </a:txBody>
                  <a:tcPr marL="9492" marR="9492" marT="9492" marB="0" anchor="b"/>
                </a:tc>
              </a:tr>
              <a:tr h="199330">
                <a:tc>
                  <a:txBody>
                    <a:bodyPr/>
                    <a:lstStyle/>
                    <a:p>
                      <a:pPr algn="l" fontAlgn="b"/>
                      <a:r>
                        <a:rPr lang="en-US" sz="1200" u="none" strike="noStrike">
                          <a:effectLst/>
                        </a:rPr>
                        <a:t>Lender's Legal Fees</a:t>
                      </a:r>
                      <a:endParaRPr lang="en-US" sz="1200" b="0" i="0" u="none" strike="noStrike">
                        <a:solidFill>
                          <a:srgbClr val="000000"/>
                        </a:solidFill>
                        <a:effectLst/>
                        <a:latin typeface="Arial"/>
                      </a:endParaRPr>
                    </a:p>
                  </a:txBody>
                  <a:tcPr marL="85427" marR="9492" marT="9492" marB="0" anchor="b"/>
                </a:tc>
                <a:tc>
                  <a:txBody>
                    <a:bodyPr/>
                    <a:lstStyle/>
                    <a:p>
                      <a:pPr algn="r" fontAlgn="b"/>
                      <a:r>
                        <a:rPr lang="en-US" sz="1200" u="none" strike="noStrike">
                          <a:effectLst/>
                        </a:rPr>
                        <a:t>$9,000</a:t>
                      </a:r>
                      <a:endParaRPr lang="en-US" sz="1200" b="0" i="0" u="none" strike="noStrike">
                        <a:solidFill>
                          <a:srgbClr val="000000"/>
                        </a:solidFill>
                        <a:effectLst/>
                        <a:latin typeface="Arial"/>
                      </a:endParaRPr>
                    </a:p>
                  </a:txBody>
                  <a:tcPr marL="9492" marR="9492" marT="9492" marB="0" anchor="b"/>
                </a:tc>
                <a:tc>
                  <a:txBody>
                    <a:bodyPr/>
                    <a:lstStyle/>
                    <a:p>
                      <a:pPr algn="l" fontAlgn="b"/>
                      <a:endParaRPr lang="en-US" sz="1200" b="0" i="0" u="none" strike="noStrike">
                        <a:solidFill>
                          <a:srgbClr val="000000"/>
                        </a:solidFill>
                        <a:effectLst/>
                        <a:latin typeface="Arial"/>
                      </a:endParaRPr>
                    </a:p>
                  </a:txBody>
                  <a:tcPr marL="9492" marR="9492" marT="9492" marB="0" anchor="b"/>
                </a:tc>
              </a:tr>
              <a:tr h="199330">
                <a:tc>
                  <a:txBody>
                    <a:bodyPr/>
                    <a:lstStyle/>
                    <a:p>
                      <a:pPr algn="l" fontAlgn="b"/>
                      <a:r>
                        <a:rPr lang="en-US" sz="1200" u="none" strike="noStrike">
                          <a:effectLst/>
                        </a:rPr>
                        <a:t>Borrower's Legal Fees</a:t>
                      </a:r>
                      <a:endParaRPr lang="en-US" sz="1200" b="0" i="0" u="none" strike="noStrike">
                        <a:solidFill>
                          <a:srgbClr val="000000"/>
                        </a:solidFill>
                        <a:effectLst/>
                        <a:latin typeface="Arial"/>
                      </a:endParaRPr>
                    </a:p>
                  </a:txBody>
                  <a:tcPr marL="85427" marR="9492" marT="9492" marB="0" anchor="b"/>
                </a:tc>
                <a:tc>
                  <a:txBody>
                    <a:bodyPr/>
                    <a:lstStyle/>
                    <a:p>
                      <a:pPr algn="r" fontAlgn="b"/>
                      <a:r>
                        <a:rPr lang="en-US" sz="1200" u="none" strike="noStrike">
                          <a:effectLst/>
                        </a:rPr>
                        <a:t>$4,000</a:t>
                      </a:r>
                      <a:endParaRPr lang="en-US" sz="1200" b="0" i="0" u="none" strike="noStrike">
                        <a:solidFill>
                          <a:srgbClr val="000000"/>
                        </a:solidFill>
                        <a:effectLst/>
                        <a:latin typeface="Arial"/>
                      </a:endParaRPr>
                    </a:p>
                  </a:txBody>
                  <a:tcPr marL="9492" marR="9492" marT="9492" marB="0" anchor="b"/>
                </a:tc>
                <a:tc>
                  <a:txBody>
                    <a:bodyPr/>
                    <a:lstStyle/>
                    <a:p>
                      <a:pPr algn="l" fontAlgn="b"/>
                      <a:endParaRPr lang="en-US" sz="1200" b="0" i="0" u="none" strike="noStrike">
                        <a:solidFill>
                          <a:srgbClr val="000000"/>
                        </a:solidFill>
                        <a:effectLst/>
                        <a:latin typeface="Arial"/>
                      </a:endParaRPr>
                    </a:p>
                  </a:txBody>
                  <a:tcPr marL="9492" marR="9492" marT="9492" marB="0" anchor="b"/>
                </a:tc>
              </a:tr>
              <a:tr h="199330">
                <a:tc>
                  <a:txBody>
                    <a:bodyPr/>
                    <a:lstStyle/>
                    <a:p>
                      <a:pPr algn="l" fontAlgn="b"/>
                      <a:r>
                        <a:rPr lang="en-US" sz="1200" u="none" strike="noStrike">
                          <a:effectLst/>
                        </a:rPr>
                        <a:t>Appraisal</a:t>
                      </a:r>
                      <a:endParaRPr lang="en-US" sz="1200" b="0" i="0" u="none" strike="noStrike">
                        <a:solidFill>
                          <a:srgbClr val="000000"/>
                        </a:solidFill>
                        <a:effectLst/>
                        <a:latin typeface="Arial"/>
                      </a:endParaRPr>
                    </a:p>
                  </a:txBody>
                  <a:tcPr marL="85427" marR="9492" marT="9492" marB="0" anchor="b"/>
                </a:tc>
                <a:tc>
                  <a:txBody>
                    <a:bodyPr/>
                    <a:lstStyle/>
                    <a:p>
                      <a:pPr algn="r" fontAlgn="b"/>
                      <a:r>
                        <a:rPr lang="en-US" sz="1200" u="none" strike="noStrike">
                          <a:effectLst/>
                        </a:rPr>
                        <a:t>$4,000</a:t>
                      </a:r>
                      <a:endParaRPr lang="en-US" sz="1200" b="0" i="0" u="none" strike="noStrike">
                        <a:solidFill>
                          <a:srgbClr val="000000"/>
                        </a:solidFill>
                        <a:effectLst/>
                        <a:latin typeface="Arial"/>
                      </a:endParaRPr>
                    </a:p>
                  </a:txBody>
                  <a:tcPr marL="9492" marR="9492" marT="9492" marB="0" anchor="b"/>
                </a:tc>
                <a:tc>
                  <a:txBody>
                    <a:bodyPr/>
                    <a:lstStyle/>
                    <a:p>
                      <a:pPr algn="l" fontAlgn="b"/>
                      <a:endParaRPr lang="en-US" sz="1200" b="0" i="0" u="none" strike="noStrike">
                        <a:solidFill>
                          <a:srgbClr val="000000"/>
                        </a:solidFill>
                        <a:effectLst/>
                        <a:latin typeface="Arial"/>
                      </a:endParaRPr>
                    </a:p>
                  </a:txBody>
                  <a:tcPr marL="9492" marR="9492" marT="9492" marB="0" anchor="b"/>
                </a:tc>
              </a:tr>
              <a:tr h="199330">
                <a:tc>
                  <a:txBody>
                    <a:bodyPr/>
                    <a:lstStyle/>
                    <a:p>
                      <a:pPr algn="l" fontAlgn="b"/>
                      <a:r>
                        <a:rPr lang="en-US" sz="1200" u="none" strike="noStrike">
                          <a:effectLst/>
                        </a:rPr>
                        <a:t>Environmental Site Assessment</a:t>
                      </a:r>
                      <a:endParaRPr lang="en-US" sz="1200" b="0" i="0" u="none" strike="noStrike">
                        <a:solidFill>
                          <a:srgbClr val="000000"/>
                        </a:solidFill>
                        <a:effectLst/>
                        <a:latin typeface="Arial"/>
                      </a:endParaRPr>
                    </a:p>
                  </a:txBody>
                  <a:tcPr marL="85427" marR="9492" marT="9492" marB="0" anchor="b"/>
                </a:tc>
                <a:tc>
                  <a:txBody>
                    <a:bodyPr/>
                    <a:lstStyle/>
                    <a:p>
                      <a:pPr algn="r" fontAlgn="b"/>
                      <a:r>
                        <a:rPr lang="en-US" sz="1200" u="none" strike="noStrike">
                          <a:effectLst/>
                        </a:rPr>
                        <a:t>$4,500</a:t>
                      </a:r>
                      <a:endParaRPr lang="en-US" sz="1200" b="0" i="0" u="none" strike="noStrike">
                        <a:solidFill>
                          <a:srgbClr val="000000"/>
                        </a:solidFill>
                        <a:effectLst/>
                        <a:latin typeface="Arial"/>
                      </a:endParaRPr>
                    </a:p>
                  </a:txBody>
                  <a:tcPr marL="9492" marR="9492" marT="9492" marB="0" anchor="b"/>
                </a:tc>
                <a:tc>
                  <a:txBody>
                    <a:bodyPr/>
                    <a:lstStyle/>
                    <a:p>
                      <a:pPr algn="l" fontAlgn="b"/>
                      <a:endParaRPr lang="en-US" sz="1200" b="0" i="0" u="none" strike="noStrike">
                        <a:solidFill>
                          <a:srgbClr val="000000"/>
                        </a:solidFill>
                        <a:effectLst/>
                        <a:latin typeface="Arial"/>
                      </a:endParaRPr>
                    </a:p>
                  </a:txBody>
                  <a:tcPr marL="9492" marR="9492" marT="9492" marB="0" anchor="b"/>
                </a:tc>
              </a:tr>
              <a:tr h="199330">
                <a:tc>
                  <a:txBody>
                    <a:bodyPr/>
                    <a:lstStyle/>
                    <a:p>
                      <a:pPr algn="l" fontAlgn="b"/>
                      <a:r>
                        <a:rPr lang="en-US" sz="1200" u="none" strike="noStrike">
                          <a:effectLst/>
                        </a:rPr>
                        <a:t>Property Conditions Report</a:t>
                      </a:r>
                      <a:endParaRPr lang="en-US" sz="1200" b="0" i="0" u="none" strike="noStrike">
                        <a:solidFill>
                          <a:srgbClr val="000000"/>
                        </a:solidFill>
                        <a:effectLst/>
                        <a:latin typeface="Arial"/>
                      </a:endParaRPr>
                    </a:p>
                  </a:txBody>
                  <a:tcPr marL="85427" marR="9492" marT="9492" marB="0" anchor="b"/>
                </a:tc>
                <a:tc>
                  <a:txBody>
                    <a:bodyPr/>
                    <a:lstStyle/>
                    <a:p>
                      <a:pPr algn="r" fontAlgn="b"/>
                      <a:r>
                        <a:rPr lang="en-US" sz="1200" u="none" strike="noStrike">
                          <a:effectLst/>
                        </a:rPr>
                        <a:t>$14,500</a:t>
                      </a:r>
                      <a:endParaRPr lang="en-US" sz="1200" b="0" i="0" u="none" strike="noStrike">
                        <a:solidFill>
                          <a:srgbClr val="000000"/>
                        </a:solidFill>
                        <a:effectLst/>
                        <a:latin typeface="Arial"/>
                      </a:endParaRPr>
                    </a:p>
                  </a:txBody>
                  <a:tcPr marL="9492" marR="9492" marT="9492" marB="0" anchor="b"/>
                </a:tc>
                <a:tc>
                  <a:txBody>
                    <a:bodyPr/>
                    <a:lstStyle/>
                    <a:p>
                      <a:pPr algn="l" fontAlgn="b"/>
                      <a:endParaRPr lang="en-US" sz="1200" b="0" i="0" u="none" strike="noStrike">
                        <a:solidFill>
                          <a:srgbClr val="000000"/>
                        </a:solidFill>
                        <a:effectLst/>
                        <a:latin typeface="Arial"/>
                      </a:endParaRPr>
                    </a:p>
                  </a:txBody>
                  <a:tcPr marL="9492" marR="9492" marT="9492" marB="0" anchor="b"/>
                </a:tc>
              </a:tr>
              <a:tr h="199330">
                <a:tc>
                  <a:txBody>
                    <a:bodyPr/>
                    <a:lstStyle/>
                    <a:p>
                      <a:pPr algn="l" fontAlgn="b"/>
                      <a:r>
                        <a:rPr lang="en-US" sz="1200" u="none" strike="noStrike">
                          <a:effectLst/>
                        </a:rPr>
                        <a:t>Accrued Interest on Pre-Dev. Loan</a:t>
                      </a:r>
                      <a:endParaRPr lang="en-US" sz="1200" b="0" i="0" u="none" strike="noStrike">
                        <a:solidFill>
                          <a:srgbClr val="000000"/>
                        </a:solidFill>
                        <a:effectLst/>
                        <a:latin typeface="Arial"/>
                      </a:endParaRPr>
                    </a:p>
                  </a:txBody>
                  <a:tcPr marL="85427" marR="9492" marT="9492" marB="0" anchor="b"/>
                </a:tc>
                <a:tc>
                  <a:txBody>
                    <a:bodyPr/>
                    <a:lstStyle/>
                    <a:p>
                      <a:pPr algn="r" fontAlgn="b"/>
                      <a:r>
                        <a:rPr lang="en-US" sz="1200" u="none" strike="noStrike">
                          <a:effectLst/>
                        </a:rPr>
                        <a:t>$745</a:t>
                      </a:r>
                      <a:endParaRPr lang="en-US" sz="1200" b="0" i="0" u="none" strike="noStrike">
                        <a:solidFill>
                          <a:srgbClr val="000000"/>
                        </a:solidFill>
                        <a:effectLst/>
                        <a:latin typeface="Arial"/>
                      </a:endParaRPr>
                    </a:p>
                  </a:txBody>
                  <a:tcPr marL="9492" marR="9492" marT="9492" marB="0" anchor="b"/>
                </a:tc>
                <a:tc>
                  <a:txBody>
                    <a:bodyPr/>
                    <a:lstStyle/>
                    <a:p>
                      <a:pPr algn="l" fontAlgn="b"/>
                      <a:endParaRPr lang="en-US" sz="1200" b="0" i="0" u="none" strike="noStrike">
                        <a:solidFill>
                          <a:srgbClr val="000000"/>
                        </a:solidFill>
                        <a:effectLst/>
                        <a:latin typeface="Arial"/>
                      </a:endParaRPr>
                    </a:p>
                  </a:txBody>
                  <a:tcPr marL="9492" marR="9492" marT="9492" marB="0" anchor="b"/>
                </a:tc>
              </a:tr>
              <a:tr h="199330">
                <a:tc>
                  <a:txBody>
                    <a:bodyPr/>
                    <a:lstStyle/>
                    <a:p>
                      <a:pPr algn="l" fontAlgn="b"/>
                      <a:r>
                        <a:rPr lang="en-US" sz="1200" u="none" strike="noStrike">
                          <a:effectLst/>
                        </a:rPr>
                        <a:t>Property Tax Abatement Reserve</a:t>
                      </a:r>
                      <a:endParaRPr lang="en-US" sz="1200" b="0" i="0" u="none" strike="noStrike">
                        <a:solidFill>
                          <a:srgbClr val="000000"/>
                        </a:solidFill>
                        <a:effectLst/>
                        <a:latin typeface="Arial"/>
                      </a:endParaRPr>
                    </a:p>
                  </a:txBody>
                  <a:tcPr marL="85427" marR="9492" marT="9492" marB="0" anchor="b"/>
                </a:tc>
                <a:tc>
                  <a:txBody>
                    <a:bodyPr/>
                    <a:lstStyle/>
                    <a:p>
                      <a:pPr algn="r" fontAlgn="b"/>
                      <a:r>
                        <a:rPr lang="en-US" sz="1200" u="none" strike="noStrike">
                          <a:effectLst/>
                        </a:rPr>
                        <a:t>$25,000</a:t>
                      </a:r>
                      <a:endParaRPr lang="en-US" sz="1200" b="0" i="0" u="none" strike="noStrike">
                        <a:solidFill>
                          <a:srgbClr val="000000"/>
                        </a:solidFill>
                        <a:effectLst/>
                        <a:latin typeface="Arial"/>
                      </a:endParaRPr>
                    </a:p>
                  </a:txBody>
                  <a:tcPr marL="9492" marR="9492" marT="9492" marB="0" anchor="b"/>
                </a:tc>
                <a:tc>
                  <a:txBody>
                    <a:bodyPr/>
                    <a:lstStyle/>
                    <a:p>
                      <a:pPr algn="l" fontAlgn="b"/>
                      <a:endParaRPr lang="en-US" sz="1200" b="0" i="0" u="none" strike="noStrike">
                        <a:solidFill>
                          <a:srgbClr val="000000"/>
                        </a:solidFill>
                        <a:effectLst/>
                        <a:latin typeface="Arial"/>
                      </a:endParaRPr>
                    </a:p>
                  </a:txBody>
                  <a:tcPr marL="9492" marR="9492" marT="9492" marB="0" anchor="b"/>
                </a:tc>
              </a:tr>
              <a:tr h="199330">
                <a:tc>
                  <a:txBody>
                    <a:bodyPr/>
                    <a:lstStyle/>
                    <a:p>
                      <a:pPr algn="l" fontAlgn="b"/>
                      <a:r>
                        <a:rPr lang="en-US" sz="1200" u="none" strike="noStrike">
                          <a:effectLst/>
                        </a:rPr>
                        <a:t>Insurance Premium - First Year</a:t>
                      </a:r>
                      <a:endParaRPr lang="en-US" sz="1200" b="0" i="0" u="none" strike="noStrike">
                        <a:solidFill>
                          <a:srgbClr val="000000"/>
                        </a:solidFill>
                        <a:effectLst/>
                        <a:latin typeface="Arial"/>
                      </a:endParaRPr>
                    </a:p>
                  </a:txBody>
                  <a:tcPr marL="85427" marR="9492" marT="9492" marB="0" anchor="b"/>
                </a:tc>
                <a:tc>
                  <a:txBody>
                    <a:bodyPr/>
                    <a:lstStyle/>
                    <a:p>
                      <a:pPr algn="r" fontAlgn="b"/>
                      <a:r>
                        <a:rPr lang="en-US" sz="1200" u="none" strike="noStrike">
                          <a:effectLst/>
                        </a:rPr>
                        <a:t>$3,750</a:t>
                      </a:r>
                      <a:endParaRPr lang="en-US" sz="1200" b="0" i="0" u="none" strike="noStrike">
                        <a:solidFill>
                          <a:srgbClr val="000000"/>
                        </a:solidFill>
                        <a:effectLst/>
                        <a:latin typeface="Arial"/>
                      </a:endParaRPr>
                    </a:p>
                  </a:txBody>
                  <a:tcPr marL="9492" marR="9492" marT="9492" marB="0" anchor="b"/>
                </a:tc>
                <a:tc>
                  <a:txBody>
                    <a:bodyPr/>
                    <a:lstStyle/>
                    <a:p>
                      <a:pPr algn="l" fontAlgn="b"/>
                      <a:endParaRPr lang="en-US" sz="1200" b="0" i="0" u="none" strike="noStrike">
                        <a:solidFill>
                          <a:srgbClr val="000000"/>
                        </a:solidFill>
                        <a:effectLst/>
                        <a:latin typeface="Arial"/>
                      </a:endParaRPr>
                    </a:p>
                  </a:txBody>
                  <a:tcPr marL="9492" marR="9492" marT="9492" marB="0" anchor="b"/>
                </a:tc>
              </a:tr>
              <a:tr h="199330">
                <a:tc>
                  <a:txBody>
                    <a:bodyPr/>
                    <a:lstStyle/>
                    <a:p>
                      <a:pPr algn="l" fontAlgn="b"/>
                      <a:r>
                        <a:rPr lang="en-US" sz="1200" u="none" strike="noStrike">
                          <a:effectLst/>
                        </a:rPr>
                        <a:t>Debt Service Reserve (1 month debt service)</a:t>
                      </a:r>
                      <a:endParaRPr lang="en-US" sz="1200" b="0" i="0" u="none" strike="noStrike">
                        <a:solidFill>
                          <a:srgbClr val="000000"/>
                        </a:solidFill>
                        <a:effectLst/>
                        <a:latin typeface="Arial"/>
                      </a:endParaRPr>
                    </a:p>
                  </a:txBody>
                  <a:tcPr marL="85427" marR="9492" marT="9492" marB="0" anchor="b"/>
                </a:tc>
                <a:tc>
                  <a:txBody>
                    <a:bodyPr/>
                    <a:lstStyle/>
                    <a:p>
                      <a:pPr algn="r" fontAlgn="b"/>
                      <a:r>
                        <a:rPr lang="en-US" sz="1200" u="none" strike="noStrike">
                          <a:effectLst/>
                        </a:rPr>
                        <a:t>$6,080</a:t>
                      </a:r>
                      <a:endParaRPr lang="en-US" sz="1200" b="0" i="0" u="none" strike="noStrike">
                        <a:solidFill>
                          <a:srgbClr val="000000"/>
                        </a:solidFill>
                        <a:effectLst/>
                        <a:latin typeface="Arial"/>
                      </a:endParaRPr>
                    </a:p>
                  </a:txBody>
                  <a:tcPr marL="9492" marR="9492" marT="9492" marB="0" anchor="b"/>
                </a:tc>
                <a:tc>
                  <a:txBody>
                    <a:bodyPr/>
                    <a:lstStyle/>
                    <a:p>
                      <a:pPr algn="l" fontAlgn="b"/>
                      <a:endParaRPr lang="en-US" sz="1200" b="0" i="0" u="none" strike="noStrike">
                        <a:solidFill>
                          <a:srgbClr val="000000"/>
                        </a:solidFill>
                        <a:effectLst/>
                        <a:latin typeface="Arial"/>
                      </a:endParaRPr>
                    </a:p>
                  </a:txBody>
                  <a:tcPr marL="9492" marR="9492" marT="9492" marB="0" anchor="b"/>
                </a:tc>
              </a:tr>
              <a:tr h="199330">
                <a:tc>
                  <a:txBody>
                    <a:bodyPr/>
                    <a:lstStyle/>
                    <a:p>
                      <a:pPr algn="l" fontAlgn="b"/>
                      <a:r>
                        <a:rPr lang="en-US" sz="1200" u="none" strike="noStrike">
                          <a:effectLst/>
                        </a:rPr>
                        <a:t>Working Capital Reserve (1.5 months operating expense)</a:t>
                      </a:r>
                      <a:endParaRPr lang="en-US" sz="1200" b="0" i="0" u="none" strike="noStrike">
                        <a:solidFill>
                          <a:srgbClr val="000000"/>
                        </a:solidFill>
                        <a:effectLst/>
                        <a:latin typeface="Arial"/>
                      </a:endParaRPr>
                    </a:p>
                  </a:txBody>
                  <a:tcPr marL="85427" marR="9492" marT="9492" marB="0" anchor="b"/>
                </a:tc>
                <a:tc>
                  <a:txBody>
                    <a:bodyPr/>
                    <a:lstStyle/>
                    <a:p>
                      <a:pPr algn="r" fontAlgn="b"/>
                      <a:r>
                        <a:rPr lang="en-US" sz="1200" u="none" strike="noStrike">
                          <a:effectLst/>
                        </a:rPr>
                        <a:t>$7,375</a:t>
                      </a:r>
                      <a:endParaRPr lang="en-US" sz="1200" b="0" i="0" u="none" strike="noStrike">
                        <a:solidFill>
                          <a:srgbClr val="000000"/>
                        </a:solidFill>
                        <a:effectLst/>
                        <a:latin typeface="Arial"/>
                      </a:endParaRPr>
                    </a:p>
                  </a:txBody>
                  <a:tcPr marL="9492" marR="9492" marT="9492" marB="0" anchor="b"/>
                </a:tc>
                <a:tc>
                  <a:txBody>
                    <a:bodyPr/>
                    <a:lstStyle/>
                    <a:p>
                      <a:pPr algn="l" fontAlgn="b"/>
                      <a:endParaRPr lang="en-US" sz="1200" b="0" i="0" u="none" strike="noStrike">
                        <a:solidFill>
                          <a:srgbClr val="000000"/>
                        </a:solidFill>
                        <a:effectLst/>
                        <a:latin typeface="Arial"/>
                      </a:endParaRPr>
                    </a:p>
                  </a:txBody>
                  <a:tcPr marL="9492" marR="9492" marT="9492" marB="0" anchor="b"/>
                </a:tc>
              </a:tr>
              <a:tr h="199330">
                <a:tc>
                  <a:txBody>
                    <a:bodyPr/>
                    <a:lstStyle/>
                    <a:p>
                      <a:pPr algn="l" fontAlgn="b"/>
                      <a:r>
                        <a:rPr lang="en-US" sz="1200" u="none" strike="noStrike">
                          <a:effectLst/>
                        </a:rPr>
                        <a:t>Replacement Reserve</a:t>
                      </a:r>
                      <a:endParaRPr lang="en-US" sz="1200" b="0" i="0" u="none" strike="noStrike">
                        <a:solidFill>
                          <a:srgbClr val="000000"/>
                        </a:solidFill>
                        <a:effectLst/>
                        <a:latin typeface="Arial"/>
                      </a:endParaRPr>
                    </a:p>
                  </a:txBody>
                  <a:tcPr marL="85427" marR="9492" marT="9492" marB="0" anchor="b"/>
                </a:tc>
                <a:tc>
                  <a:txBody>
                    <a:bodyPr/>
                    <a:lstStyle/>
                    <a:p>
                      <a:pPr algn="r" fontAlgn="b"/>
                      <a:r>
                        <a:rPr lang="en-US" sz="1200" u="none" strike="noStrike">
                          <a:effectLst/>
                        </a:rPr>
                        <a:t>$12,000</a:t>
                      </a:r>
                      <a:endParaRPr lang="en-US" sz="1200" b="0" i="0" u="none" strike="noStrike">
                        <a:solidFill>
                          <a:srgbClr val="000000"/>
                        </a:solidFill>
                        <a:effectLst/>
                        <a:latin typeface="Arial"/>
                      </a:endParaRPr>
                    </a:p>
                  </a:txBody>
                  <a:tcPr marL="9492" marR="9492" marT="9492" marB="0" anchor="b"/>
                </a:tc>
                <a:tc>
                  <a:txBody>
                    <a:bodyPr/>
                    <a:lstStyle/>
                    <a:p>
                      <a:pPr algn="l" fontAlgn="b"/>
                      <a:endParaRPr lang="en-US" sz="1200" b="0" i="0" u="none" strike="noStrike">
                        <a:solidFill>
                          <a:srgbClr val="000000"/>
                        </a:solidFill>
                        <a:effectLst/>
                        <a:latin typeface="Arial"/>
                      </a:endParaRPr>
                    </a:p>
                  </a:txBody>
                  <a:tcPr marL="9492" marR="9492" marT="9492" marB="0" anchor="b"/>
                </a:tc>
              </a:tr>
              <a:tr h="199330">
                <a:tc>
                  <a:txBody>
                    <a:bodyPr/>
                    <a:lstStyle/>
                    <a:p>
                      <a:pPr algn="l" fontAlgn="b"/>
                      <a:r>
                        <a:rPr lang="en-US" sz="1200" u="none" strike="noStrike">
                          <a:effectLst/>
                        </a:rPr>
                        <a:t>Priority Repairs</a:t>
                      </a:r>
                      <a:endParaRPr lang="en-US" sz="1200" b="0" i="0" u="none" strike="noStrike">
                        <a:solidFill>
                          <a:srgbClr val="000000"/>
                        </a:solidFill>
                        <a:effectLst/>
                        <a:latin typeface="Arial"/>
                      </a:endParaRPr>
                    </a:p>
                  </a:txBody>
                  <a:tcPr marL="85427" marR="9492" marT="9492" marB="0" anchor="b"/>
                </a:tc>
                <a:tc>
                  <a:txBody>
                    <a:bodyPr/>
                    <a:lstStyle/>
                    <a:p>
                      <a:pPr algn="r" fontAlgn="b"/>
                      <a:r>
                        <a:rPr lang="en-US" sz="1200" u="none" strike="noStrike">
                          <a:effectLst/>
                        </a:rPr>
                        <a:t>$25,000</a:t>
                      </a:r>
                      <a:endParaRPr lang="en-US" sz="1200" b="0" i="0" u="none" strike="noStrike">
                        <a:solidFill>
                          <a:srgbClr val="000000"/>
                        </a:solidFill>
                        <a:effectLst/>
                        <a:latin typeface="Arial"/>
                      </a:endParaRPr>
                    </a:p>
                  </a:txBody>
                  <a:tcPr marL="9492" marR="9492" marT="9492" marB="0" anchor="b"/>
                </a:tc>
                <a:tc>
                  <a:txBody>
                    <a:bodyPr/>
                    <a:lstStyle/>
                    <a:p>
                      <a:pPr algn="l" fontAlgn="b"/>
                      <a:endParaRPr lang="en-US" sz="1200" b="0" i="0" u="none" strike="noStrike">
                        <a:solidFill>
                          <a:srgbClr val="000000"/>
                        </a:solidFill>
                        <a:effectLst/>
                        <a:latin typeface="Arial"/>
                      </a:endParaRPr>
                    </a:p>
                  </a:txBody>
                  <a:tcPr marL="9492" marR="9492" marT="9492" marB="0" anchor="b"/>
                </a:tc>
              </a:tr>
              <a:tr h="199330">
                <a:tc>
                  <a:txBody>
                    <a:bodyPr/>
                    <a:lstStyle/>
                    <a:p>
                      <a:pPr algn="l" fontAlgn="b"/>
                      <a:r>
                        <a:rPr lang="en-US" sz="1200" u="none" strike="noStrike">
                          <a:effectLst/>
                        </a:rPr>
                        <a:t>Infrastructure Development</a:t>
                      </a:r>
                      <a:endParaRPr lang="en-US" sz="1200" b="0" i="0" u="none" strike="noStrike">
                        <a:solidFill>
                          <a:srgbClr val="000000"/>
                        </a:solidFill>
                        <a:effectLst/>
                        <a:latin typeface="Arial"/>
                      </a:endParaRPr>
                    </a:p>
                  </a:txBody>
                  <a:tcPr marL="85427" marR="9492" marT="9492" marB="0" anchor="b"/>
                </a:tc>
                <a:tc>
                  <a:txBody>
                    <a:bodyPr/>
                    <a:lstStyle/>
                    <a:p>
                      <a:pPr algn="r" fontAlgn="b"/>
                      <a:r>
                        <a:rPr lang="en-US" sz="1200" u="none" strike="noStrike">
                          <a:effectLst/>
                        </a:rPr>
                        <a:t>$150,000</a:t>
                      </a:r>
                      <a:endParaRPr lang="en-US" sz="1200" b="0" i="0" u="none" strike="noStrike">
                        <a:solidFill>
                          <a:srgbClr val="000000"/>
                        </a:solidFill>
                        <a:effectLst/>
                        <a:latin typeface="Arial"/>
                      </a:endParaRPr>
                    </a:p>
                  </a:txBody>
                  <a:tcPr marL="9492" marR="9492" marT="9492" marB="0" anchor="b"/>
                </a:tc>
                <a:tc>
                  <a:txBody>
                    <a:bodyPr/>
                    <a:lstStyle/>
                    <a:p>
                      <a:pPr algn="l" fontAlgn="b"/>
                      <a:endParaRPr lang="en-US" sz="1200" b="0" i="0" u="none" strike="noStrike">
                        <a:solidFill>
                          <a:srgbClr val="000000"/>
                        </a:solidFill>
                        <a:effectLst/>
                        <a:latin typeface="Arial"/>
                      </a:endParaRPr>
                    </a:p>
                  </a:txBody>
                  <a:tcPr marL="9492" marR="9492" marT="9492" marB="0" anchor="b"/>
                </a:tc>
              </a:tr>
              <a:tr h="199330">
                <a:tc>
                  <a:txBody>
                    <a:bodyPr/>
                    <a:lstStyle/>
                    <a:p>
                      <a:pPr algn="l" fontAlgn="b"/>
                      <a:r>
                        <a:rPr lang="en-US" sz="1200" u="none" strike="noStrike">
                          <a:effectLst/>
                        </a:rPr>
                        <a:t>Total Financing Needed:</a:t>
                      </a:r>
                      <a:endParaRPr lang="en-US" sz="1200" b="1" i="0" u="none" strike="noStrike">
                        <a:solidFill>
                          <a:srgbClr val="000000"/>
                        </a:solidFill>
                        <a:effectLst/>
                        <a:latin typeface="Arial"/>
                      </a:endParaRPr>
                    </a:p>
                  </a:txBody>
                  <a:tcPr marL="9492" marR="9492" marT="9492" marB="0" anchor="b"/>
                </a:tc>
                <a:tc>
                  <a:txBody>
                    <a:bodyPr/>
                    <a:lstStyle/>
                    <a:p>
                      <a:pPr algn="r" fontAlgn="b"/>
                      <a:r>
                        <a:rPr lang="en-US" sz="1200" u="none" strike="noStrike">
                          <a:effectLst/>
                        </a:rPr>
                        <a:t>$1,099,003</a:t>
                      </a:r>
                      <a:endParaRPr lang="en-US" sz="1200" b="1" i="0" u="none" strike="noStrike">
                        <a:solidFill>
                          <a:srgbClr val="000000"/>
                        </a:solidFill>
                        <a:effectLst/>
                        <a:latin typeface="Arial"/>
                      </a:endParaRPr>
                    </a:p>
                  </a:txBody>
                  <a:tcPr marL="9492" marR="9492" marT="9492" marB="0" anchor="b"/>
                </a:tc>
                <a:tc>
                  <a:txBody>
                    <a:bodyPr/>
                    <a:lstStyle/>
                    <a:p>
                      <a:pPr algn="r" fontAlgn="b"/>
                      <a:r>
                        <a:rPr lang="en-US" sz="1200" u="none" strike="noStrike">
                          <a:effectLst/>
                        </a:rPr>
                        <a:t>$31,400</a:t>
                      </a:r>
                      <a:endParaRPr lang="en-US" sz="1200" b="1" i="0" u="none" strike="noStrike">
                        <a:solidFill>
                          <a:srgbClr val="000000"/>
                        </a:solidFill>
                        <a:effectLst/>
                        <a:latin typeface="Arial"/>
                      </a:endParaRPr>
                    </a:p>
                  </a:txBody>
                  <a:tcPr marL="9492" marR="9492" marT="9492" marB="0" anchor="b"/>
                </a:tc>
              </a:tr>
              <a:tr h="199330">
                <a:tc>
                  <a:txBody>
                    <a:bodyPr/>
                    <a:lstStyle/>
                    <a:p>
                      <a:pPr algn="l" fontAlgn="b"/>
                      <a:endParaRPr lang="en-US" sz="1200" b="0" i="0" u="none" strike="noStrike">
                        <a:solidFill>
                          <a:srgbClr val="000000"/>
                        </a:solidFill>
                        <a:effectLst/>
                        <a:latin typeface="Calibri"/>
                      </a:endParaRPr>
                    </a:p>
                  </a:txBody>
                  <a:tcPr marL="9492" marR="9492" marT="9492" marB="0" anchor="b"/>
                </a:tc>
                <a:tc>
                  <a:txBody>
                    <a:bodyPr/>
                    <a:lstStyle/>
                    <a:p>
                      <a:pPr algn="l" fontAlgn="b"/>
                      <a:endParaRPr lang="en-US" sz="1200" b="0" i="0" u="none" strike="noStrike">
                        <a:solidFill>
                          <a:srgbClr val="000000"/>
                        </a:solidFill>
                        <a:effectLst/>
                        <a:latin typeface="Calibri"/>
                      </a:endParaRPr>
                    </a:p>
                  </a:txBody>
                  <a:tcPr marL="9492" marR="9492" marT="9492" marB="0" anchor="b"/>
                </a:tc>
                <a:tc>
                  <a:txBody>
                    <a:bodyPr/>
                    <a:lstStyle/>
                    <a:p>
                      <a:pPr algn="l" fontAlgn="b"/>
                      <a:endParaRPr lang="en-US" sz="1200" b="0" i="0" u="none" strike="noStrike">
                        <a:solidFill>
                          <a:srgbClr val="000000"/>
                        </a:solidFill>
                        <a:effectLst/>
                        <a:latin typeface="Calibri"/>
                      </a:endParaRPr>
                    </a:p>
                  </a:txBody>
                  <a:tcPr marL="9492" marR="9492" marT="9492" marB="0" anchor="b"/>
                </a:tc>
              </a:tr>
              <a:tr h="199330">
                <a:tc>
                  <a:txBody>
                    <a:bodyPr/>
                    <a:lstStyle/>
                    <a:p>
                      <a:pPr algn="l" fontAlgn="b"/>
                      <a:r>
                        <a:rPr lang="en-US" sz="1200" u="none" strike="noStrike">
                          <a:effectLst/>
                        </a:rPr>
                        <a:t>Financing Package:</a:t>
                      </a:r>
                      <a:endParaRPr lang="en-US" sz="1200" b="1" i="0" u="none" strike="noStrike">
                        <a:solidFill>
                          <a:srgbClr val="000000"/>
                        </a:solidFill>
                        <a:effectLst/>
                        <a:latin typeface="Arial"/>
                      </a:endParaRPr>
                    </a:p>
                  </a:txBody>
                  <a:tcPr marL="9492" marR="9492" marT="9492" marB="0" anchor="b"/>
                </a:tc>
                <a:tc>
                  <a:txBody>
                    <a:bodyPr/>
                    <a:lstStyle/>
                    <a:p>
                      <a:pPr algn="l" fontAlgn="b"/>
                      <a:endParaRPr lang="en-US" sz="1200" b="0" i="0" u="none" strike="noStrike">
                        <a:solidFill>
                          <a:srgbClr val="000000"/>
                        </a:solidFill>
                        <a:effectLst/>
                        <a:latin typeface="Calibri"/>
                      </a:endParaRPr>
                    </a:p>
                  </a:txBody>
                  <a:tcPr marL="9492" marR="9492" marT="9492" marB="0" anchor="b"/>
                </a:tc>
                <a:tc>
                  <a:txBody>
                    <a:bodyPr/>
                    <a:lstStyle/>
                    <a:p>
                      <a:pPr algn="ctr" fontAlgn="b"/>
                      <a:r>
                        <a:rPr lang="en-US" sz="1200" u="none" strike="noStrike">
                          <a:effectLst/>
                        </a:rPr>
                        <a:t>Monthly</a:t>
                      </a:r>
                      <a:endParaRPr lang="en-US" sz="1200" b="0" i="0" u="none" strike="noStrike">
                        <a:solidFill>
                          <a:srgbClr val="000000"/>
                        </a:solidFill>
                        <a:effectLst/>
                        <a:latin typeface="Arial"/>
                      </a:endParaRPr>
                    </a:p>
                  </a:txBody>
                  <a:tcPr marL="9492" marR="9492" marT="9492" marB="0" anchor="b"/>
                </a:tc>
              </a:tr>
              <a:tr h="373980">
                <a:tc>
                  <a:txBody>
                    <a:bodyPr/>
                    <a:lstStyle/>
                    <a:p>
                      <a:pPr algn="l" fontAlgn="b"/>
                      <a:r>
                        <a:rPr lang="en-US" sz="1200" u="none" strike="noStrike">
                          <a:effectLst/>
                        </a:rPr>
                        <a:t>ROC USA Capital  (1st Mortgage Loan - 6.0%, 30 yr amo, 10 yr term)</a:t>
                      </a:r>
                      <a:endParaRPr lang="en-US" sz="1200" b="0" i="0" u="none" strike="noStrike">
                        <a:solidFill>
                          <a:srgbClr val="000000"/>
                        </a:solidFill>
                        <a:effectLst/>
                        <a:latin typeface="Arial"/>
                      </a:endParaRPr>
                    </a:p>
                  </a:txBody>
                  <a:tcPr marL="85427" marR="9492" marT="9492" marB="0" anchor="b"/>
                </a:tc>
                <a:tc>
                  <a:txBody>
                    <a:bodyPr/>
                    <a:lstStyle/>
                    <a:p>
                      <a:pPr algn="r" fontAlgn="b"/>
                      <a:r>
                        <a:rPr lang="en-US" sz="1200" u="none" strike="noStrike">
                          <a:effectLst/>
                        </a:rPr>
                        <a:t>$880,000</a:t>
                      </a:r>
                      <a:endParaRPr lang="en-US" sz="1200" b="0" i="0" u="none" strike="noStrike">
                        <a:solidFill>
                          <a:srgbClr val="000000"/>
                        </a:solidFill>
                        <a:effectLst/>
                        <a:latin typeface="Arial"/>
                      </a:endParaRPr>
                    </a:p>
                  </a:txBody>
                  <a:tcPr marL="9492" marR="9492" marT="9492" marB="0" anchor="b"/>
                </a:tc>
                <a:tc>
                  <a:txBody>
                    <a:bodyPr/>
                    <a:lstStyle/>
                    <a:p>
                      <a:pPr algn="r" fontAlgn="b"/>
                      <a:r>
                        <a:rPr lang="en-US" sz="1200" u="none" strike="noStrike">
                          <a:effectLst/>
                        </a:rPr>
                        <a:t>$5,276</a:t>
                      </a:r>
                      <a:endParaRPr lang="en-US" sz="1200" b="0" i="0" u="none" strike="noStrike">
                        <a:solidFill>
                          <a:srgbClr val="000000"/>
                        </a:solidFill>
                        <a:effectLst/>
                        <a:latin typeface="Arial"/>
                      </a:endParaRPr>
                    </a:p>
                  </a:txBody>
                  <a:tcPr marL="9492" marR="9492" marT="9492" marB="0" anchor="b"/>
                </a:tc>
              </a:tr>
              <a:tr h="199330">
                <a:tc>
                  <a:txBody>
                    <a:bodyPr/>
                    <a:lstStyle/>
                    <a:p>
                      <a:pPr algn="l" fontAlgn="b"/>
                      <a:r>
                        <a:rPr lang="en-US" sz="1200" u="none" strike="noStrike">
                          <a:effectLst/>
                        </a:rPr>
                        <a:t>NWMT Loan (2nd Loan - 5.0%, 30 yr amo, 10 yr term)</a:t>
                      </a:r>
                      <a:endParaRPr lang="en-US" sz="1200" b="0" i="0" u="none" strike="noStrike">
                        <a:solidFill>
                          <a:srgbClr val="000000"/>
                        </a:solidFill>
                        <a:effectLst/>
                        <a:latin typeface="Arial"/>
                      </a:endParaRPr>
                    </a:p>
                  </a:txBody>
                  <a:tcPr marL="85427" marR="9492" marT="9492" marB="0" anchor="b"/>
                </a:tc>
                <a:tc>
                  <a:txBody>
                    <a:bodyPr/>
                    <a:lstStyle/>
                    <a:p>
                      <a:pPr algn="r" fontAlgn="b"/>
                      <a:r>
                        <a:rPr lang="en-US" sz="1200" u="none" strike="noStrike">
                          <a:effectLst/>
                        </a:rPr>
                        <a:t>$65,253</a:t>
                      </a:r>
                      <a:endParaRPr lang="en-US" sz="1200" b="0" i="0" u="none" strike="noStrike">
                        <a:solidFill>
                          <a:srgbClr val="000000"/>
                        </a:solidFill>
                        <a:effectLst/>
                        <a:latin typeface="Arial"/>
                      </a:endParaRPr>
                    </a:p>
                  </a:txBody>
                  <a:tcPr marL="9492" marR="9492" marT="9492" marB="0" anchor="b"/>
                </a:tc>
                <a:tc>
                  <a:txBody>
                    <a:bodyPr/>
                    <a:lstStyle/>
                    <a:p>
                      <a:pPr algn="r" fontAlgn="b"/>
                      <a:r>
                        <a:rPr lang="en-US" sz="1200" u="none" strike="noStrike">
                          <a:effectLst/>
                        </a:rPr>
                        <a:t>$350</a:t>
                      </a:r>
                      <a:endParaRPr lang="en-US" sz="1200" b="0" i="0" u="none" strike="noStrike">
                        <a:solidFill>
                          <a:srgbClr val="000000"/>
                        </a:solidFill>
                        <a:effectLst/>
                        <a:latin typeface="Arial"/>
                      </a:endParaRPr>
                    </a:p>
                  </a:txBody>
                  <a:tcPr marL="9492" marR="9492" marT="9492" marB="0" anchor="b"/>
                </a:tc>
              </a:tr>
              <a:tr h="199330">
                <a:tc>
                  <a:txBody>
                    <a:bodyPr/>
                    <a:lstStyle/>
                    <a:p>
                      <a:pPr algn="l" fontAlgn="b"/>
                      <a:r>
                        <a:rPr lang="en-US" sz="1200" u="none" strike="noStrike">
                          <a:effectLst/>
                        </a:rPr>
                        <a:t>Infrastructure Grants</a:t>
                      </a:r>
                      <a:endParaRPr lang="en-US" sz="1200" b="0" i="0" u="none" strike="noStrike">
                        <a:solidFill>
                          <a:srgbClr val="000000"/>
                        </a:solidFill>
                        <a:effectLst/>
                        <a:latin typeface="Arial"/>
                      </a:endParaRPr>
                    </a:p>
                  </a:txBody>
                  <a:tcPr marL="85427" marR="9492" marT="9492" marB="0" anchor="b"/>
                </a:tc>
                <a:tc>
                  <a:txBody>
                    <a:bodyPr/>
                    <a:lstStyle/>
                    <a:p>
                      <a:pPr algn="r" fontAlgn="b"/>
                      <a:r>
                        <a:rPr lang="en-US" sz="1200" u="none" strike="noStrike">
                          <a:effectLst/>
                        </a:rPr>
                        <a:t>$150,000</a:t>
                      </a:r>
                      <a:endParaRPr lang="en-US" sz="1200" b="0" i="0" u="none" strike="noStrike">
                        <a:solidFill>
                          <a:srgbClr val="000000"/>
                        </a:solidFill>
                        <a:effectLst/>
                        <a:latin typeface="Arial"/>
                      </a:endParaRPr>
                    </a:p>
                  </a:txBody>
                  <a:tcPr marL="9492" marR="9492" marT="9492" marB="0" anchor="b"/>
                </a:tc>
                <a:tc>
                  <a:txBody>
                    <a:bodyPr/>
                    <a:lstStyle/>
                    <a:p>
                      <a:pPr algn="r" fontAlgn="b"/>
                      <a:r>
                        <a:rPr lang="en-US" sz="1200" u="none" strike="noStrike">
                          <a:effectLst/>
                        </a:rPr>
                        <a:t>$0</a:t>
                      </a:r>
                      <a:endParaRPr lang="en-US" sz="1200" b="0" i="0" u="none" strike="noStrike">
                        <a:solidFill>
                          <a:srgbClr val="000000"/>
                        </a:solidFill>
                        <a:effectLst/>
                        <a:latin typeface="Arial"/>
                      </a:endParaRPr>
                    </a:p>
                  </a:txBody>
                  <a:tcPr marL="9492" marR="9492" marT="9492" marB="0" anchor="b"/>
                </a:tc>
              </a:tr>
              <a:tr h="199330">
                <a:tc>
                  <a:txBody>
                    <a:bodyPr/>
                    <a:lstStyle/>
                    <a:p>
                      <a:pPr algn="l" fontAlgn="b"/>
                      <a:r>
                        <a:rPr lang="en-US" sz="1200" u="none" strike="noStrike">
                          <a:effectLst/>
                        </a:rPr>
                        <a:t>Membership Fees - Equity</a:t>
                      </a:r>
                      <a:endParaRPr lang="en-US" sz="1200" b="0" i="0" u="none" strike="noStrike">
                        <a:solidFill>
                          <a:srgbClr val="000000"/>
                        </a:solidFill>
                        <a:effectLst/>
                        <a:latin typeface="Arial"/>
                      </a:endParaRPr>
                    </a:p>
                  </a:txBody>
                  <a:tcPr marL="85427" marR="9492" marT="9492" marB="0" anchor="b"/>
                </a:tc>
                <a:tc>
                  <a:txBody>
                    <a:bodyPr/>
                    <a:lstStyle/>
                    <a:p>
                      <a:pPr algn="r" fontAlgn="b"/>
                      <a:r>
                        <a:rPr lang="en-US" sz="1200" u="none" strike="noStrike">
                          <a:effectLst/>
                        </a:rPr>
                        <a:t>$3,750</a:t>
                      </a:r>
                      <a:endParaRPr lang="en-US" sz="1200" b="0" i="0" u="none" strike="noStrike">
                        <a:solidFill>
                          <a:srgbClr val="000000"/>
                        </a:solidFill>
                        <a:effectLst/>
                        <a:latin typeface="Arial"/>
                      </a:endParaRPr>
                    </a:p>
                  </a:txBody>
                  <a:tcPr marL="9492" marR="9492" marT="9492" marB="0" anchor="b"/>
                </a:tc>
                <a:tc>
                  <a:txBody>
                    <a:bodyPr/>
                    <a:lstStyle/>
                    <a:p>
                      <a:pPr algn="l" fontAlgn="b"/>
                      <a:r>
                        <a:rPr lang="en-US" sz="1200" u="none" strike="noStrike">
                          <a:effectLst/>
                        </a:rPr>
                        <a:t>             -   </a:t>
                      </a:r>
                      <a:endParaRPr lang="en-US" sz="1200" b="0" i="0" u="none" strike="noStrike">
                        <a:solidFill>
                          <a:srgbClr val="000000"/>
                        </a:solidFill>
                        <a:effectLst/>
                        <a:latin typeface="Arial"/>
                      </a:endParaRPr>
                    </a:p>
                  </a:txBody>
                  <a:tcPr marL="9492" marR="9492" marT="9492" marB="0" anchor="b"/>
                </a:tc>
              </a:tr>
              <a:tr h="199330">
                <a:tc>
                  <a:txBody>
                    <a:bodyPr/>
                    <a:lstStyle/>
                    <a:p>
                      <a:pPr algn="l" fontAlgn="b"/>
                      <a:r>
                        <a:rPr lang="en-US" sz="1200" u="none" strike="noStrike">
                          <a:effectLst/>
                        </a:rPr>
                        <a:t>Total:</a:t>
                      </a:r>
                      <a:endParaRPr lang="en-US" sz="1200" b="1" i="0" u="none" strike="noStrike">
                        <a:solidFill>
                          <a:srgbClr val="000000"/>
                        </a:solidFill>
                        <a:effectLst/>
                        <a:latin typeface="Arial"/>
                      </a:endParaRPr>
                    </a:p>
                  </a:txBody>
                  <a:tcPr marL="9492" marR="9492" marT="9492" marB="0" anchor="b"/>
                </a:tc>
                <a:tc>
                  <a:txBody>
                    <a:bodyPr/>
                    <a:lstStyle/>
                    <a:p>
                      <a:pPr algn="r" fontAlgn="b"/>
                      <a:r>
                        <a:rPr lang="en-US" sz="1200" u="none" strike="noStrike">
                          <a:effectLst/>
                        </a:rPr>
                        <a:t>$1,099,003</a:t>
                      </a:r>
                      <a:endParaRPr lang="en-US" sz="1200" b="1" i="0" u="none" strike="noStrike">
                        <a:solidFill>
                          <a:srgbClr val="000000"/>
                        </a:solidFill>
                        <a:effectLst/>
                        <a:latin typeface="Arial"/>
                      </a:endParaRPr>
                    </a:p>
                  </a:txBody>
                  <a:tcPr marL="9492" marR="9492" marT="9492" marB="0" anchor="b"/>
                </a:tc>
                <a:tc>
                  <a:txBody>
                    <a:bodyPr/>
                    <a:lstStyle/>
                    <a:p>
                      <a:pPr algn="r" fontAlgn="b"/>
                      <a:r>
                        <a:rPr lang="en-US" sz="1200" u="none" strike="noStrike" dirty="0">
                          <a:effectLst/>
                        </a:rPr>
                        <a:t>$5,626</a:t>
                      </a:r>
                      <a:endParaRPr lang="en-US" sz="1200" b="1" i="0" u="none" strike="noStrike" dirty="0">
                        <a:solidFill>
                          <a:srgbClr val="000000"/>
                        </a:solidFill>
                        <a:effectLst/>
                        <a:latin typeface="Arial"/>
                      </a:endParaRPr>
                    </a:p>
                  </a:txBody>
                  <a:tcPr marL="9492" marR="9492" marT="9492" marB="0" anchor="b"/>
                </a:tc>
              </a:tr>
            </a:tbl>
          </a:graphicData>
        </a:graphic>
      </p:graphicFrame>
    </p:spTree>
    <p:extLst>
      <p:ext uri="{BB962C8B-B14F-4D97-AF65-F5344CB8AC3E}">
        <p14:creationId xmlns:p14="http://schemas.microsoft.com/office/powerpoint/2010/main" val="87192116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992746545"/>
              </p:ext>
            </p:extLst>
          </p:nvPr>
        </p:nvGraphicFramePr>
        <p:xfrm>
          <a:off x="1576972" y="152400"/>
          <a:ext cx="5738228" cy="6612706"/>
        </p:xfrm>
        <a:graphic>
          <a:graphicData uri="http://schemas.openxmlformats.org/drawingml/2006/table">
            <a:tbl>
              <a:tblPr>
                <a:tableStyleId>{5C22544A-7EE6-4342-B048-85BDC9FD1C3A}</a:tableStyleId>
              </a:tblPr>
              <a:tblGrid>
                <a:gridCol w="4104359"/>
                <a:gridCol w="875990"/>
                <a:gridCol w="757879"/>
              </a:tblGrid>
              <a:tr h="206340">
                <a:tc gridSpan="3">
                  <a:txBody>
                    <a:bodyPr/>
                    <a:lstStyle/>
                    <a:p>
                      <a:pPr algn="ctr" fontAlgn="b"/>
                      <a:r>
                        <a:rPr lang="en-US" sz="1200" u="none" strike="noStrike">
                          <a:effectLst/>
                        </a:rPr>
                        <a:t>Sample ROC - Operating</a:t>
                      </a:r>
                      <a:endParaRPr lang="en-US" sz="1200" b="1" i="0" u="none" strike="noStrike">
                        <a:solidFill>
                          <a:srgbClr val="000000"/>
                        </a:solidFill>
                        <a:effectLst/>
                        <a:latin typeface="Arial"/>
                      </a:endParaRPr>
                    </a:p>
                  </a:txBody>
                  <a:tcPr marL="9826" marR="9826" marT="9826" marB="0" anchor="b"/>
                </a:tc>
                <a:tc hMerge="1">
                  <a:txBody>
                    <a:bodyPr/>
                    <a:lstStyle/>
                    <a:p>
                      <a:endParaRPr lang="en-US"/>
                    </a:p>
                  </a:txBody>
                  <a:tcPr/>
                </a:tc>
                <a:tc hMerge="1">
                  <a:txBody>
                    <a:bodyPr/>
                    <a:lstStyle/>
                    <a:p>
                      <a:endParaRPr lang="en-US"/>
                    </a:p>
                  </a:txBody>
                  <a:tcPr/>
                </a:tc>
              </a:tr>
              <a:tr h="206340">
                <a:tc>
                  <a:txBody>
                    <a:bodyPr/>
                    <a:lstStyle/>
                    <a:p>
                      <a:pPr algn="l" fontAlgn="b"/>
                      <a:r>
                        <a:rPr lang="en-US" sz="1200" u="none" strike="noStrike">
                          <a:effectLst/>
                        </a:rPr>
                        <a:t>Operating Expenses:</a:t>
                      </a:r>
                      <a:endParaRPr lang="en-US" sz="1200" b="1" i="0" u="none" strike="noStrike">
                        <a:solidFill>
                          <a:srgbClr val="000000"/>
                        </a:solidFill>
                        <a:effectLst/>
                        <a:latin typeface="Arial"/>
                      </a:endParaRPr>
                    </a:p>
                  </a:txBody>
                  <a:tcPr marL="9826" marR="9826" marT="9826" marB="0" anchor="b"/>
                </a:tc>
                <a:tc>
                  <a:txBody>
                    <a:bodyPr/>
                    <a:lstStyle/>
                    <a:p>
                      <a:pPr algn="l" fontAlgn="b"/>
                      <a:endParaRPr lang="en-US" sz="1200" b="0" i="0" u="none" strike="noStrike">
                        <a:solidFill>
                          <a:srgbClr val="000000"/>
                        </a:solidFill>
                        <a:effectLst/>
                        <a:latin typeface="Calibri"/>
                      </a:endParaRPr>
                    </a:p>
                  </a:txBody>
                  <a:tcPr marL="9826" marR="9826" marT="9826" marB="0" anchor="b"/>
                </a:tc>
                <a:tc>
                  <a:txBody>
                    <a:bodyPr/>
                    <a:lstStyle/>
                    <a:p>
                      <a:pPr algn="ctr" fontAlgn="b"/>
                      <a:r>
                        <a:rPr lang="en-US" sz="1200" u="none" strike="noStrike">
                          <a:effectLst/>
                        </a:rPr>
                        <a:t>Per Home</a:t>
                      </a:r>
                      <a:endParaRPr lang="en-US" sz="1200" b="0" i="0" u="none" strike="noStrike">
                        <a:solidFill>
                          <a:srgbClr val="000000"/>
                        </a:solidFill>
                        <a:effectLst/>
                        <a:latin typeface="Arial"/>
                      </a:endParaRPr>
                    </a:p>
                  </a:txBody>
                  <a:tcPr marL="9826" marR="9826" marT="9826" marB="0" anchor="b"/>
                </a:tc>
              </a:tr>
              <a:tr h="206340">
                <a:tc>
                  <a:txBody>
                    <a:bodyPr/>
                    <a:lstStyle/>
                    <a:p>
                      <a:pPr algn="l" fontAlgn="b"/>
                      <a:r>
                        <a:rPr lang="en-US" sz="1200" u="none" strike="noStrike">
                          <a:effectLst/>
                        </a:rPr>
                        <a:t>RE Taxes</a:t>
                      </a:r>
                      <a:endParaRPr lang="en-US" sz="1200" b="0" i="0" u="none" strike="noStrike">
                        <a:solidFill>
                          <a:srgbClr val="000000"/>
                        </a:solidFill>
                        <a:effectLst/>
                        <a:latin typeface="Arial"/>
                      </a:endParaRPr>
                    </a:p>
                  </a:txBody>
                  <a:tcPr marL="88433" marR="9826" marT="9826" marB="0" anchor="b"/>
                </a:tc>
                <a:tc>
                  <a:txBody>
                    <a:bodyPr/>
                    <a:lstStyle/>
                    <a:p>
                      <a:pPr algn="r" fontAlgn="b"/>
                      <a:r>
                        <a:rPr lang="en-US" sz="1200" u="none" strike="noStrike">
                          <a:effectLst/>
                        </a:rPr>
                        <a:t>$8,400</a:t>
                      </a:r>
                      <a:endParaRPr lang="en-US" sz="1200" b="0" i="0" u="none" strike="noStrike">
                        <a:solidFill>
                          <a:srgbClr val="000000"/>
                        </a:solidFill>
                        <a:effectLst/>
                        <a:latin typeface="Arial"/>
                      </a:endParaRPr>
                    </a:p>
                  </a:txBody>
                  <a:tcPr marL="9826" marR="9826" marT="9826" marB="0" anchor="b"/>
                </a:tc>
                <a:tc>
                  <a:txBody>
                    <a:bodyPr/>
                    <a:lstStyle/>
                    <a:p>
                      <a:pPr algn="r" fontAlgn="b"/>
                      <a:r>
                        <a:rPr lang="en-US" sz="1200" u="none" strike="noStrike">
                          <a:effectLst/>
                        </a:rPr>
                        <a:t>$240</a:t>
                      </a:r>
                      <a:endParaRPr lang="en-US" sz="1200" b="0" i="0" u="none" strike="noStrike">
                        <a:solidFill>
                          <a:srgbClr val="000000"/>
                        </a:solidFill>
                        <a:effectLst/>
                        <a:latin typeface="Arial"/>
                      </a:endParaRPr>
                    </a:p>
                  </a:txBody>
                  <a:tcPr marL="9826" marR="9826" marT="9826" marB="0" anchor="b"/>
                </a:tc>
              </a:tr>
              <a:tr h="206340">
                <a:tc>
                  <a:txBody>
                    <a:bodyPr/>
                    <a:lstStyle/>
                    <a:p>
                      <a:pPr algn="l" fontAlgn="b"/>
                      <a:r>
                        <a:rPr lang="en-US" sz="1200" u="none" strike="noStrike">
                          <a:effectLst/>
                        </a:rPr>
                        <a:t>Electricity/Utilities</a:t>
                      </a:r>
                      <a:endParaRPr lang="en-US" sz="1200" b="0" i="0" u="none" strike="noStrike">
                        <a:solidFill>
                          <a:srgbClr val="000000"/>
                        </a:solidFill>
                        <a:effectLst/>
                        <a:latin typeface="Arial"/>
                      </a:endParaRPr>
                    </a:p>
                  </a:txBody>
                  <a:tcPr marL="88433" marR="9826" marT="9826" marB="0" anchor="b"/>
                </a:tc>
                <a:tc>
                  <a:txBody>
                    <a:bodyPr/>
                    <a:lstStyle/>
                    <a:p>
                      <a:pPr algn="r" fontAlgn="b"/>
                      <a:r>
                        <a:rPr lang="en-US" sz="1200" u="none" strike="noStrike">
                          <a:effectLst/>
                        </a:rPr>
                        <a:t>$2,300</a:t>
                      </a:r>
                      <a:endParaRPr lang="en-US" sz="1200" b="0" i="0" u="none" strike="noStrike">
                        <a:solidFill>
                          <a:srgbClr val="000000"/>
                        </a:solidFill>
                        <a:effectLst/>
                        <a:latin typeface="Arial"/>
                      </a:endParaRPr>
                    </a:p>
                  </a:txBody>
                  <a:tcPr marL="9826" marR="9826" marT="9826" marB="0" anchor="b"/>
                </a:tc>
                <a:tc>
                  <a:txBody>
                    <a:bodyPr/>
                    <a:lstStyle/>
                    <a:p>
                      <a:pPr algn="r" fontAlgn="b"/>
                      <a:r>
                        <a:rPr lang="en-US" sz="1200" u="none" strike="noStrike">
                          <a:effectLst/>
                        </a:rPr>
                        <a:t>$66</a:t>
                      </a:r>
                      <a:endParaRPr lang="en-US" sz="1200" b="0" i="0" u="none" strike="noStrike">
                        <a:solidFill>
                          <a:srgbClr val="000000"/>
                        </a:solidFill>
                        <a:effectLst/>
                        <a:latin typeface="Arial"/>
                      </a:endParaRPr>
                    </a:p>
                  </a:txBody>
                  <a:tcPr marL="9826" marR="9826" marT="9826" marB="0" anchor="b"/>
                </a:tc>
              </a:tr>
              <a:tr h="206340">
                <a:tc>
                  <a:txBody>
                    <a:bodyPr/>
                    <a:lstStyle/>
                    <a:p>
                      <a:pPr algn="l" fontAlgn="b"/>
                      <a:r>
                        <a:rPr lang="en-US" sz="1200" u="none" strike="noStrike">
                          <a:effectLst/>
                        </a:rPr>
                        <a:t>Financial Statement Audit / Tax Prep.</a:t>
                      </a:r>
                      <a:endParaRPr lang="en-US" sz="1200" b="0" i="0" u="none" strike="noStrike">
                        <a:solidFill>
                          <a:srgbClr val="000000"/>
                        </a:solidFill>
                        <a:effectLst/>
                        <a:latin typeface="Arial"/>
                      </a:endParaRPr>
                    </a:p>
                  </a:txBody>
                  <a:tcPr marL="88433" marR="9826" marT="9826" marB="0" anchor="b"/>
                </a:tc>
                <a:tc>
                  <a:txBody>
                    <a:bodyPr/>
                    <a:lstStyle/>
                    <a:p>
                      <a:pPr algn="r" fontAlgn="b"/>
                      <a:r>
                        <a:rPr lang="en-US" sz="1200" u="none" strike="noStrike">
                          <a:effectLst/>
                        </a:rPr>
                        <a:t>$3,500</a:t>
                      </a:r>
                      <a:endParaRPr lang="en-US" sz="1200" b="0" i="0" u="none" strike="noStrike">
                        <a:solidFill>
                          <a:srgbClr val="000000"/>
                        </a:solidFill>
                        <a:effectLst/>
                        <a:latin typeface="Arial"/>
                      </a:endParaRPr>
                    </a:p>
                  </a:txBody>
                  <a:tcPr marL="9826" marR="9826" marT="9826" marB="0" anchor="b"/>
                </a:tc>
                <a:tc>
                  <a:txBody>
                    <a:bodyPr/>
                    <a:lstStyle/>
                    <a:p>
                      <a:pPr algn="r" fontAlgn="b"/>
                      <a:r>
                        <a:rPr lang="en-US" sz="1200" u="none" strike="noStrike">
                          <a:effectLst/>
                        </a:rPr>
                        <a:t>$100</a:t>
                      </a:r>
                      <a:endParaRPr lang="en-US" sz="1200" b="0" i="0" u="none" strike="noStrike">
                        <a:solidFill>
                          <a:srgbClr val="000000"/>
                        </a:solidFill>
                        <a:effectLst/>
                        <a:latin typeface="Arial"/>
                      </a:endParaRPr>
                    </a:p>
                  </a:txBody>
                  <a:tcPr marL="9826" marR="9826" marT="9826" marB="0" anchor="b"/>
                </a:tc>
              </a:tr>
              <a:tr h="206340">
                <a:tc>
                  <a:txBody>
                    <a:bodyPr/>
                    <a:lstStyle/>
                    <a:p>
                      <a:pPr algn="l" fontAlgn="b"/>
                      <a:r>
                        <a:rPr lang="en-US" sz="1200" u="none" strike="noStrike">
                          <a:effectLst/>
                        </a:rPr>
                        <a:t>Insurance (CGL / Bond / Property)</a:t>
                      </a:r>
                      <a:endParaRPr lang="en-US" sz="1200" b="0" i="0" u="none" strike="noStrike">
                        <a:solidFill>
                          <a:srgbClr val="000000"/>
                        </a:solidFill>
                        <a:effectLst/>
                        <a:latin typeface="Arial"/>
                      </a:endParaRPr>
                    </a:p>
                  </a:txBody>
                  <a:tcPr marL="88433" marR="9826" marT="9826" marB="0" anchor="b"/>
                </a:tc>
                <a:tc>
                  <a:txBody>
                    <a:bodyPr/>
                    <a:lstStyle/>
                    <a:p>
                      <a:pPr algn="r" fontAlgn="b"/>
                      <a:r>
                        <a:rPr lang="en-US" sz="1200" u="none" strike="noStrike">
                          <a:effectLst/>
                        </a:rPr>
                        <a:t>$3,750</a:t>
                      </a:r>
                      <a:endParaRPr lang="en-US" sz="1200" b="0" i="0" u="none" strike="noStrike">
                        <a:solidFill>
                          <a:srgbClr val="000000"/>
                        </a:solidFill>
                        <a:effectLst/>
                        <a:latin typeface="Arial"/>
                      </a:endParaRPr>
                    </a:p>
                  </a:txBody>
                  <a:tcPr marL="9826" marR="9826" marT="9826" marB="0" anchor="b"/>
                </a:tc>
                <a:tc>
                  <a:txBody>
                    <a:bodyPr/>
                    <a:lstStyle/>
                    <a:p>
                      <a:pPr algn="r" fontAlgn="b"/>
                      <a:r>
                        <a:rPr lang="en-US" sz="1200" u="none" strike="noStrike">
                          <a:effectLst/>
                        </a:rPr>
                        <a:t>$107</a:t>
                      </a:r>
                      <a:endParaRPr lang="en-US" sz="1200" b="0" i="0" u="none" strike="noStrike">
                        <a:solidFill>
                          <a:srgbClr val="000000"/>
                        </a:solidFill>
                        <a:effectLst/>
                        <a:latin typeface="Arial"/>
                      </a:endParaRPr>
                    </a:p>
                  </a:txBody>
                  <a:tcPr marL="9826" marR="9826" marT="9826" marB="0" anchor="b"/>
                </a:tc>
              </a:tr>
              <a:tr h="206340">
                <a:tc>
                  <a:txBody>
                    <a:bodyPr/>
                    <a:lstStyle/>
                    <a:p>
                      <a:pPr algn="l" fontAlgn="b"/>
                      <a:r>
                        <a:rPr lang="en-US" sz="1200" u="none" strike="noStrike">
                          <a:effectLst/>
                        </a:rPr>
                        <a:t>Legal</a:t>
                      </a:r>
                      <a:endParaRPr lang="en-US" sz="1200" b="0" i="0" u="none" strike="noStrike">
                        <a:solidFill>
                          <a:srgbClr val="000000"/>
                        </a:solidFill>
                        <a:effectLst/>
                        <a:latin typeface="Arial"/>
                      </a:endParaRPr>
                    </a:p>
                  </a:txBody>
                  <a:tcPr marL="88433" marR="9826" marT="9826" marB="0" anchor="b"/>
                </a:tc>
                <a:tc>
                  <a:txBody>
                    <a:bodyPr/>
                    <a:lstStyle/>
                    <a:p>
                      <a:pPr algn="r" fontAlgn="b"/>
                      <a:r>
                        <a:rPr lang="en-US" sz="1200" u="none" strike="noStrike">
                          <a:effectLst/>
                        </a:rPr>
                        <a:t>$2,000</a:t>
                      </a:r>
                      <a:endParaRPr lang="en-US" sz="1200" b="0" i="0" u="none" strike="noStrike">
                        <a:solidFill>
                          <a:srgbClr val="000000"/>
                        </a:solidFill>
                        <a:effectLst/>
                        <a:latin typeface="Arial"/>
                      </a:endParaRPr>
                    </a:p>
                  </a:txBody>
                  <a:tcPr marL="9826" marR="9826" marT="9826" marB="0" anchor="b"/>
                </a:tc>
                <a:tc>
                  <a:txBody>
                    <a:bodyPr/>
                    <a:lstStyle/>
                    <a:p>
                      <a:pPr algn="r" fontAlgn="b"/>
                      <a:r>
                        <a:rPr lang="en-US" sz="1200" u="none" strike="noStrike">
                          <a:effectLst/>
                        </a:rPr>
                        <a:t>$57</a:t>
                      </a:r>
                      <a:endParaRPr lang="en-US" sz="1200" b="0" i="0" u="none" strike="noStrike">
                        <a:solidFill>
                          <a:srgbClr val="000000"/>
                        </a:solidFill>
                        <a:effectLst/>
                        <a:latin typeface="Arial"/>
                      </a:endParaRPr>
                    </a:p>
                  </a:txBody>
                  <a:tcPr marL="9826" marR="9826" marT="9826" marB="0" anchor="b"/>
                </a:tc>
              </a:tr>
              <a:tr h="206340">
                <a:tc>
                  <a:txBody>
                    <a:bodyPr/>
                    <a:lstStyle/>
                    <a:p>
                      <a:pPr algn="l" fontAlgn="b"/>
                      <a:r>
                        <a:rPr lang="en-US" sz="1200" u="none" strike="noStrike">
                          <a:effectLst/>
                        </a:rPr>
                        <a:t>Office Supplies &amp; Expenses &amp; Licensing</a:t>
                      </a:r>
                      <a:endParaRPr lang="en-US" sz="1200" b="0" i="0" u="none" strike="noStrike">
                        <a:solidFill>
                          <a:srgbClr val="000000"/>
                        </a:solidFill>
                        <a:effectLst/>
                        <a:latin typeface="Arial"/>
                      </a:endParaRPr>
                    </a:p>
                  </a:txBody>
                  <a:tcPr marL="88433" marR="9826" marT="9826" marB="0" anchor="b"/>
                </a:tc>
                <a:tc>
                  <a:txBody>
                    <a:bodyPr/>
                    <a:lstStyle/>
                    <a:p>
                      <a:pPr algn="r" fontAlgn="b"/>
                      <a:r>
                        <a:rPr lang="en-US" sz="1200" u="none" strike="noStrike">
                          <a:effectLst/>
                        </a:rPr>
                        <a:t>$550</a:t>
                      </a:r>
                      <a:endParaRPr lang="en-US" sz="1200" b="0" i="0" u="none" strike="noStrike">
                        <a:solidFill>
                          <a:srgbClr val="000000"/>
                        </a:solidFill>
                        <a:effectLst/>
                        <a:latin typeface="Arial"/>
                      </a:endParaRPr>
                    </a:p>
                  </a:txBody>
                  <a:tcPr marL="9826" marR="9826" marT="9826" marB="0" anchor="b"/>
                </a:tc>
                <a:tc>
                  <a:txBody>
                    <a:bodyPr/>
                    <a:lstStyle/>
                    <a:p>
                      <a:pPr algn="r" fontAlgn="b"/>
                      <a:r>
                        <a:rPr lang="en-US" sz="1200" u="none" strike="noStrike">
                          <a:effectLst/>
                        </a:rPr>
                        <a:t>$16</a:t>
                      </a:r>
                      <a:endParaRPr lang="en-US" sz="1200" b="0" i="0" u="none" strike="noStrike">
                        <a:solidFill>
                          <a:srgbClr val="000000"/>
                        </a:solidFill>
                        <a:effectLst/>
                        <a:latin typeface="Arial"/>
                      </a:endParaRPr>
                    </a:p>
                  </a:txBody>
                  <a:tcPr marL="9826" marR="9826" marT="9826" marB="0" anchor="b"/>
                </a:tc>
              </a:tr>
              <a:tr h="206340">
                <a:tc>
                  <a:txBody>
                    <a:bodyPr/>
                    <a:lstStyle/>
                    <a:p>
                      <a:pPr algn="l" fontAlgn="b"/>
                      <a:r>
                        <a:rPr lang="en-US" sz="1200" u="none" strike="noStrike">
                          <a:effectLst/>
                        </a:rPr>
                        <a:t>Repairs and Other Maintenance</a:t>
                      </a:r>
                      <a:endParaRPr lang="en-US" sz="1200" b="0" i="0" u="none" strike="noStrike">
                        <a:solidFill>
                          <a:srgbClr val="000000"/>
                        </a:solidFill>
                        <a:effectLst/>
                        <a:latin typeface="Arial"/>
                      </a:endParaRPr>
                    </a:p>
                  </a:txBody>
                  <a:tcPr marL="88433" marR="9826" marT="9826" marB="0" anchor="b"/>
                </a:tc>
                <a:tc>
                  <a:txBody>
                    <a:bodyPr/>
                    <a:lstStyle/>
                    <a:p>
                      <a:pPr algn="r" fontAlgn="b"/>
                      <a:r>
                        <a:rPr lang="en-US" sz="1200" u="none" strike="noStrike">
                          <a:effectLst/>
                        </a:rPr>
                        <a:t>$8,000</a:t>
                      </a:r>
                      <a:endParaRPr lang="en-US" sz="1200" b="0" i="0" u="none" strike="noStrike">
                        <a:solidFill>
                          <a:srgbClr val="000000"/>
                        </a:solidFill>
                        <a:effectLst/>
                        <a:latin typeface="Arial"/>
                      </a:endParaRPr>
                    </a:p>
                  </a:txBody>
                  <a:tcPr marL="9826" marR="9826" marT="9826" marB="0" anchor="b"/>
                </a:tc>
                <a:tc>
                  <a:txBody>
                    <a:bodyPr/>
                    <a:lstStyle/>
                    <a:p>
                      <a:pPr algn="r" fontAlgn="b"/>
                      <a:r>
                        <a:rPr lang="en-US" sz="1200" u="none" strike="noStrike">
                          <a:effectLst/>
                        </a:rPr>
                        <a:t>$229</a:t>
                      </a:r>
                      <a:endParaRPr lang="en-US" sz="1200" b="0" i="0" u="none" strike="noStrike">
                        <a:solidFill>
                          <a:srgbClr val="000000"/>
                        </a:solidFill>
                        <a:effectLst/>
                        <a:latin typeface="Arial"/>
                      </a:endParaRPr>
                    </a:p>
                  </a:txBody>
                  <a:tcPr marL="9826" marR="9826" marT="9826" marB="0" anchor="b"/>
                </a:tc>
              </a:tr>
              <a:tr h="206340">
                <a:tc>
                  <a:txBody>
                    <a:bodyPr/>
                    <a:lstStyle/>
                    <a:p>
                      <a:pPr algn="l" fontAlgn="b"/>
                      <a:r>
                        <a:rPr lang="en-US" sz="1200" u="none" strike="noStrike">
                          <a:effectLst/>
                        </a:rPr>
                        <a:t>Exterior Lot Maintenance (4% of EGI)</a:t>
                      </a:r>
                      <a:endParaRPr lang="en-US" sz="1200" b="0" i="0" u="none" strike="noStrike">
                        <a:solidFill>
                          <a:srgbClr val="000000"/>
                        </a:solidFill>
                        <a:effectLst/>
                        <a:latin typeface="Arial"/>
                      </a:endParaRPr>
                    </a:p>
                  </a:txBody>
                  <a:tcPr marL="88433" marR="9826" marT="9826" marB="0" anchor="b"/>
                </a:tc>
                <a:tc>
                  <a:txBody>
                    <a:bodyPr/>
                    <a:lstStyle/>
                    <a:p>
                      <a:pPr algn="r" fontAlgn="b"/>
                      <a:r>
                        <a:rPr lang="en-US" sz="1200" u="none" strike="noStrike">
                          <a:effectLst/>
                        </a:rPr>
                        <a:t>$5,250</a:t>
                      </a:r>
                      <a:endParaRPr lang="en-US" sz="1200" b="0" i="0" u="none" strike="noStrike">
                        <a:solidFill>
                          <a:srgbClr val="000000"/>
                        </a:solidFill>
                        <a:effectLst/>
                        <a:latin typeface="Arial"/>
                      </a:endParaRPr>
                    </a:p>
                  </a:txBody>
                  <a:tcPr marL="9826" marR="9826" marT="9826" marB="0" anchor="b"/>
                </a:tc>
                <a:tc>
                  <a:txBody>
                    <a:bodyPr/>
                    <a:lstStyle/>
                    <a:p>
                      <a:pPr algn="r" fontAlgn="b"/>
                      <a:r>
                        <a:rPr lang="en-US" sz="1200" u="none" strike="noStrike">
                          <a:effectLst/>
                        </a:rPr>
                        <a:t>$150</a:t>
                      </a:r>
                      <a:endParaRPr lang="en-US" sz="1200" b="0" i="0" u="none" strike="noStrike">
                        <a:solidFill>
                          <a:srgbClr val="000000"/>
                        </a:solidFill>
                        <a:effectLst/>
                        <a:latin typeface="Arial"/>
                      </a:endParaRPr>
                    </a:p>
                  </a:txBody>
                  <a:tcPr marL="9826" marR="9826" marT="9826" marB="0" anchor="b"/>
                </a:tc>
              </a:tr>
              <a:tr h="206340">
                <a:tc>
                  <a:txBody>
                    <a:bodyPr/>
                    <a:lstStyle/>
                    <a:p>
                      <a:pPr algn="l" fontAlgn="b"/>
                      <a:r>
                        <a:rPr lang="en-US" sz="1200" u="none" strike="noStrike">
                          <a:effectLst/>
                        </a:rPr>
                        <a:t>Property Management (6% of EGI)</a:t>
                      </a:r>
                      <a:endParaRPr lang="en-US" sz="1200" b="0" i="0" u="none" strike="noStrike">
                        <a:solidFill>
                          <a:srgbClr val="000000"/>
                        </a:solidFill>
                        <a:effectLst/>
                        <a:latin typeface="Arial"/>
                      </a:endParaRPr>
                    </a:p>
                  </a:txBody>
                  <a:tcPr marL="88433" marR="9826" marT="9826" marB="0" anchor="b"/>
                </a:tc>
                <a:tc>
                  <a:txBody>
                    <a:bodyPr/>
                    <a:lstStyle/>
                    <a:p>
                      <a:pPr algn="r" fontAlgn="b"/>
                      <a:r>
                        <a:rPr lang="en-US" sz="1200" u="none" strike="noStrike">
                          <a:effectLst/>
                        </a:rPr>
                        <a:t>$7,750</a:t>
                      </a:r>
                      <a:endParaRPr lang="en-US" sz="1200" b="0" i="0" u="none" strike="noStrike">
                        <a:solidFill>
                          <a:srgbClr val="000000"/>
                        </a:solidFill>
                        <a:effectLst/>
                        <a:latin typeface="Arial"/>
                      </a:endParaRPr>
                    </a:p>
                  </a:txBody>
                  <a:tcPr marL="9826" marR="9826" marT="9826" marB="0" anchor="b"/>
                </a:tc>
                <a:tc>
                  <a:txBody>
                    <a:bodyPr/>
                    <a:lstStyle/>
                    <a:p>
                      <a:pPr algn="r" fontAlgn="b"/>
                      <a:r>
                        <a:rPr lang="en-US" sz="1200" u="none" strike="noStrike">
                          <a:effectLst/>
                        </a:rPr>
                        <a:t>$221</a:t>
                      </a:r>
                      <a:endParaRPr lang="en-US" sz="1200" b="0" i="0" u="none" strike="noStrike">
                        <a:solidFill>
                          <a:srgbClr val="000000"/>
                        </a:solidFill>
                        <a:effectLst/>
                        <a:latin typeface="Arial"/>
                      </a:endParaRPr>
                    </a:p>
                  </a:txBody>
                  <a:tcPr marL="9826" marR="9826" marT="9826" marB="0" anchor="b"/>
                </a:tc>
              </a:tr>
              <a:tr h="206340">
                <a:tc>
                  <a:txBody>
                    <a:bodyPr/>
                    <a:lstStyle/>
                    <a:p>
                      <a:pPr algn="l" fontAlgn="b"/>
                      <a:r>
                        <a:rPr lang="en-US" sz="1200" u="none" strike="noStrike">
                          <a:effectLst/>
                        </a:rPr>
                        <a:t>Water/Sewer</a:t>
                      </a:r>
                      <a:endParaRPr lang="en-US" sz="1200" b="0" i="0" u="none" strike="noStrike">
                        <a:solidFill>
                          <a:srgbClr val="000000"/>
                        </a:solidFill>
                        <a:effectLst/>
                        <a:latin typeface="Arial"/>
                      </a:endParaRPr>
                    </a:p>
                  </a:txBody>
                  <a:tcPr marL="88433" marR="9826" marT="9826" marB="0" anchor="b"/>
                </a:tc>
                <a:tc>
                  <a:txBody>
                    <a:bodyPr/>
                    <a:lstStyle/>
                    <a:p>
                      <a:pPr algn="r" fontAlgn="b"/>
                      <a:r>
                        <a:rPr lang="en-US" sz="1200" u="none" strike="noStrike">
                          <a:effectLst/>
                        </a:rPr>
                        <a:t>$2,000</a:t>
                      </a:r>
                      <a:endParaRPr lang="en-US" sz="1200" b="0" i="0" u="none" strike="noStrike">
                        <a:solidFill>
                          <a:srgbClr val="000000"/>
                        </a:solidFill>
                        <a:effectLst/>
                        <a:latin typeface="Arial"/>
                      </a:endParaRPr>
                    </a:p>
                  </a:txBody>
                  <a:tcPr marL="9826" marR="9826" marT="9826" marB="0" anchor="b"/>
                </a:tc>
                <a:tc>
                  <a:txBody>
                    <a:bodyPr/>
                    <a:lstStyle/>
                    <a:p>
                      <a:pPr algn="r" fontAlgn="b"/>
                      <a:r>
                        <a:rPr lang="en-US" sz="1200" u="none" strike="noStrike">
                          <a:effectLst/>
                        </a:rPr>
                        <a:t>$57</a:t>
                      </a:r>
                      <a:endParaRPr lang="en-US" sz="1200" b="0" i="0" u="none" strike="noStrike">
                        <a:solidFill>
                          <a:srgbClr val="000000"/>
                        </a:solidFill>
                        <a:effectLst/>
                        <a:latin typeface="Arial"/>
                      </a:endParaRPr>
                    </a:p>
                  </a:txBody>
                  <a:tcPr marL="9826" marR="9826" marT="9826" marB="0" anchor="b"/>
                </a:tc>
              </a:tr>
              <a:tr h="206340">
                <a:tc>
                  <a:txBody>
                    <a:bodyPr/>
                    <a:lstStyle/>
                    <a:p>
                      <a:pPr algn="l" fontAlgn="b"/>
                      <a:r>
                        <a:rPr lang="en-US" sz="1200" u="none" strike="noStrike">
                          <a:effectLst/>
                        </a:rPr>
                        <a:t>Trash Collection</a:t>
                      </a:r>
                      <a:endParaRPr lang="en-US" sz="1200" b="0" i="0" u="none" strike="noStrike">
                        <a:solidFill>
                          <a:srgbClr val="000000"/>
                        </a:solidFill>
                        <a:effectLst/>
                        <a:latin typeface="Arial"/>
                      </a:endParaRPr>
                    </a:p>
                  </a:txBody>
                  <a:tcPr marL="88433" marR="9826" marT="9826" marB="0" anchor="b"/>
                </a:tc>
                <a:tc>
                  <a:txBody>
                    <a:bodyPr/>
                    <a:lstStyle/>
                    <a:p>
                      <a:pPr algn="r" fontAlgn="b"/>
                      <a:r>
                        <a:rPr lang="en-US" sz="1200" u="none" strike="noStrike">
                          <a:effectLst/>
                        </a:rPr>
                        <a:t>$11,500</a:t>
                      </a:r>
                      <a:endParaRPr lang="en-US" sz="1200" b="0" i="0" u="none" strike="noStrike">
                        <a:solidFill>
                          <a:srgbClr val="000000"/>
                        </a:solidFill>
                        <a:effectLst/>
                        <a:latin typeface="Arial"/>
                      </a:endParaRPr>
                    </a:p>
                  </a:txBody>
                  <a:tcPr marL="9826" marR="9826" marT="9826" marB="0" anchor="b"/>
                </a:tc>
                <a:tc>
                  <a:txBody>
                    <a:bodyPr/>
                    <a:lstStyle/>
                    <a:p>
                      <a:pPr algn="r" fontAlgn="b"/>
                      <a:r>
                        <a:rPr lang="en-US" sz="1200" u="none" strike="noStrike">
                          <a:effectLst/>
                        </a:rPr>
                        <a:t>$329</a:t>
                      </a:r>
                      <a:endParaRPr lang="en-US" sz="1200" b="0" i="0" u="none" strike="noStrike">
                        <a:solidFill>
                          <a:srgbClr val="000000"/>
                        </a:solidFill>
                        <a:effectLst/>
                        <a:latin typeface="Arial"/>
                      </a:endParaRPr>
                    </a:p>
                  </a:txBody>
                  <a:tcPr marL="9826" marR="9826" marT="9826" marB="0" anchor="b"/>
                </a:tc>
              </a:tr>
              <a:tr h="206340">
                <a:tc>
                  <a:txBody>
                    <a:bodyPr/>
                    <a:lstStyle/>
                    <a:p>
                      <a:pPr algn="l" fontAlgn="b"/>
                      <a:r>
                        <a:rPr lang="en-US" sz="1200" u="none" strike="noStrike">
                          <a:effectLst/>
                        </a:rPr>
                        <a:t>Replacement Reserve</a:t>
                      </a:r>
                      <a:endParaRPr lang="en-US" sz="1200" b="0" i="0" u="none" strike="noStrike">
                        <a:solidFill>
                          <a:srgbClr val="000000"/>
                        </a:solidFill>
                        <a:effectLst/>
                        <a:latin typeface="Arial"/>
                      </a:endParaRPr>
                    </a:p>
                  </a:txBody>
                  <a:tcPr marL="88433" marR="9826" marT="9826" marB="0" anchor="b"/>
                </a:tc>
                <a:tc>
                  <a:txBody>
                    <a:bodyPr/>
                    <a:lstStyle/>
                    <a:p>
                      <a:pPr algn="r" fontAlgn="b"/>
                      <a:r>
                        <a:rPr lang="en-US" sz="1200" u="none" strike="noStrike">
                          <a:effectLst/>
                        </a:rPr>
                        <a:t>$4,000</a:t>
                      </a:r>
                      <a:endParaRPr lang="en-US" sz="1200" b="0" i="0" u="none" strike="noStrike">
                        <a:solidFill>
                          <a:srgbClr val="000000"/>
                        </a:solidFill>
                        <a:effectLst/>
                        <a:latin typeface="Arial"/>
                      </a:endParaRPr>
                    </a:p>
                  </a:txBody>
                  <a:tcPr marL="9826" marR="9826" marT="9826" marB="0" anchor="b"/>
                </a:tc>
                <a:tc>
                  <a:txBody>
                    <a:bodyPr/>
                    <a:lstStyle/>
                    <a:p>
                      <a:pPr algn="r" fontAlgn="b"/>
                      <a:r>
                        <a:rPr lang="en-US" sz="1200" u="none" strike="noStrike">
                          <a:effectLst/>
                        </a:rPr>
                        <a:t>$114</a:t>
                      </a:r>
                      <a:endParaRPr lang="en-US" sz="1200" b="0" i="0" u="none" strike="noStrike">
                        <a:solidFill>
                          <a:srgbClr val="000000"/>
                        </a:solidFill>
                        <a:effectLst/>
                        <a:latin typeface="Arial"/>
                      </a:endParaRPr>
                    </a:p>
                  </a:txBody>
                  <a:tcPr marL="9826" marR="9826" marT="9826" marB="0" anchor="b"/>
                </a:tc>
              </a:tr>
              <a:tr h="206340">
                <a:tc>
                  <a:txBody>
                    <a:bodyPr/>
                    <a:lstStyle/>
                    <a:p>
                      <a:pPr algn="l" fontAlgn="b"/>
                      <a:r>
                        <a:rPr lang="en-US" sz="1200" u="none" strike="noStrike">
                          <a:effectLst/>
                        </a:rPr>
                        <a:t>Total Annual Operating Expenses / Per Home:</a:t>
                      </a:r>
                      <a:endParaRPr lang="en-US" sz="1200" b="1" i="0" u="none" strike="noStrike">
                        <a:solidFill>
                          <a:srgbClr val="000000"/>
                        </a:solidFill>
                        <a:effectLst/>
                        <a:latin typeface="Arial"/>
                      </a:endParaRPr>
                    </a:p>
                  </a:txBody>
                  <a:tcPr marL="9826" marR="9826" marT="9826" marB="0" anchor="b"/>
                </a:tc>
                <a:tc>
                  <a:txBody>
                    <a:bodyPr/>
                    <a:lstStyle/>
                    <a:p>
                      <a:pPr algn="r" fontAlgn="b"/>
                      <a:r>
                        <a:rPr lang="en-US" sz="1200" u="none" strike="noStrike">
                          <a:effectLst/>
                        </a:rPr>
                        <a:t>$59,000</a:t>
                      </a:r>
                      <a:endParaRPr lang="en-US" sz="1200" b="0" i="0" u="none" strike="noStrike">
                        <a:solidFill>
                          <a:srgbClr val="000000"/>
                        </a:solidFill>
                        <a:effectLst/>
                        <a:latin typeface="Arial"/>
                      </a:endParaRPr>
                    </a:p>
                  </a:txBody>
                  <a:tcPr marL="9826" marR="9826" marT="9826" marB="0" anchor="b"/>
                </a:tc>
                <a:tc>
                  <a:txBody>
                    <a:bodyPr/>
                    <a:lstStyle/>
                    <a:p>
                      <a:pPr algn="r" fontAlgn="b"/>
                      <a:r>
                        <a:rPr lang="en-US" sz="1200" u="none" strike="noStrike">
                          <a:effectLst/>
                        </a:rPr>
                        <a:t>$1,686</a:t>
                      </a:r>
                      <a:endParaRPr lang="en-US" sz="1200" b="0" i="0" u="none" strike="noStrike">
                        <a:solidFill>
                          <a:srgbClr val="000000"/>
                        </a:solidFill>
                        <a:effectLst/>
                        <a:latin typeface="Arial"/>
                      </a:endParaRPr>
                    </a:p>
                  </a:txBody>
                  <a:tcPr marL="9826" marR="9826" marT="9826" marB="0" anchor="b"/>
                </a:tc>
              </a:tr>
              <a:tr h="206340">
                <a:tc>
                  <a:txBody>
                    <a:bodyPr/>
                    <a:lstStyle/>
                    <a:p>
                      <a:pPr algn="l" fontAlgn="b"/>
                      <a:r>
                        <a:rPr lang="en-US" sz="1200" u="none" strike="noStrike">
                          <a:effectLst/>
                        </a:rPr>
                        <a:t>Total Annual Operating Expenses % of income</a:t>
                      </a:r>
                      <a:endParaRPr lang="en-US" sz="1200" b="1" i="0" u="none" strike="noStrike">
                        <a:solidFill>
                          <a:srgbClr val="000000"/>
                        </a:solidFill>
                        <a:effectLst/>
                        <a:latin typeface="Arial"/>
                      </a:endParaRPr>
                    </a:p>
                  </a:txBody>
                  <a:tcPr marL="9826" marR="9826" marT="9826" marB="0" anchor="b"/>
                </a:tc>
                <a:tc>
                  <a:txBody>
                    <a:bodyPr/>
                    <a:lstStyle/>
                    <a:p>
                      <a:pPr algn="l" fontAlgn="b"/>
                      <a:endParaRPr lang="en-US" sz="1200" b="0" i="0" u="none" strike="noStrike">
                        <a:solidFill>
                          <a:srgbClr val="000000"/>
                        </a:solidFill>
                        <a:effectLst/>
                        <a:latin typeface="Calibri"/>
                      </a:endParaRPr>
                    </a:p>
                  </a:txBody>
                  <a:tcPr marL="9826" marR="9826" marT="9826" marB="0" anchor="b"/>
                </a:tc>
                <a:tc>
                  <a:txBody>
                    <a:bodyPr/>
                    <a:lstStyle/>
                    <a:p>
                      <a:pPr algn="r" fontAlgn="b"/>
                      <a:r>
                        <a:rPr lang="en-US" sz="1200" u="none" strike="noStrike">
                          <a:effectLst/>
                        </a:rPr>
                        <a:t>45.50%</a:t>
                      </a:r>
                      <a:endParaRPr lang="en-US" sz="1200" b="0" i="0" u="none" strike="noStrike">
                        <a:solidFill>
                          <a:srgbClr val="000000"/>
                        </a:solidFill>
                        <a:effectLst/>
                        <a:latin typeface="Arial"/>
                      </a:endParaRPr>
                    </a:p>
                  </a:txBody>
                  <a:tcPr marL="9826" marR="9826" marT="9826" marB="0" anchor="b"/>
                </a:tc>
              </a:tr>
              <a:tr h="206340">
                <a:tc>
                  <a:txBody>
                    <a:bodyPr/>
                    <a:lstStyle/>
                    <a:p>
                      <a:pPr algn="l" fontAlgn="b"/>
                      <a:endParaRPr lang="en-US" sz="1200" b="1" i="0" u="none" strike="noStrike">
                        <a:solidFill>
                          <a:srgbClr val="000000"/>
                        </a:solidFill>
                        <a:effectLst/>
                        <a:latin typeface="Arial"/>
                      </a:endParaRPr>
                    </a:p>
                  </a:txBody>
                  <a:tcPr marL="9826" marR="9826" marT="9826" marB="0" anchor="b"/>
                </a:tc>
                <a:tc>
                  <a:txBody>
                    <a:bodyPr/>
                    <a:lstStyle/>
                    <a:p>
                      <a:pPr algn="l" fontAlgn="b"/>
                      <a:endParaRPr lang="en-US" sz="1200" b="0" i="0" u="none" strike="noStrike">
                        <a:solidFill>
                          <a:srgbClr val="000000"/>
                        </a:solidFill>
                        <a:effectLst/>
                        <a:latin typeface="Calibri"/>
                      </a:endParaRPr>
                    </a:p>
                  </a:txBody>
                  <a:tcPr marL="9826" marR="9826" marT="9826" marB="0" anchor="b"/>
                </a:tc>
                <a:tc>
                  <a:txBody>
                    <a:bodyPr/>
                    <a:lstStyle/>
                    <a:p>
                      <a:pPr algn="l" fontAlgn="b"/>
                      <a:endParaRPr lang="en-US" sz="1200" b="0" i="0" u="none" strike="noStrike">
                        <a:solidFill>
                          <a:srgbClr val="000000"/>
                        </a:solidFill>
                        <a:effectLst/>
                        <a:latin typeface="Arial"/>
                      </a:endParaRPr>
                    </a:p>
                  </a:txBody>
                  <a:tcPr marL="9826" marR="9826" marT="9826" marB="0" anchor="b"/>
                </a:tc>
              </a:tr>
              <a:tr h="206340">
                <a:tc>
                  <a:txBody>
                    <a:bodyPr/>
                    <a:lstStyle/>
                    <a:p>
                      <a:pPr algn="l" fontAlgn="b"/>
                      <a:r>
                        <a:rPr lang="en-US" sz="1200" u="none" strike="noStrike">
                          <a:effectLst/>
                        </a:rPr>
                        <a:t>Revenue:</a:t>
                      </a:r>
                      <a:endParaRPr lang="en-US" sz="1200" b="1" i="0" u="none" strike="noStrike">
                        <a:solidFill>
                          <a:srgbClr val="000000"/>
                        </a:solidFill>
                        <a:effectLst/>
                        <a:latin typeface="Arial"/>
                      </a:endParaRPr>
                    </a:p>
                  </a:txBody>
                  <a:tcPr marL="9826" marR="9826" marT="9826" marB="0" anchor="b"/>
                </a:tc>
                <a:tc>
                  <a:txBody>
                    <a:bodyPr/>
                    <a:lstStyle/>
                    <a:p>
                      <a:pPr algn="l" fontAlgn="b"/>
                      <a:endParaRPr lang="en-US" sz="1200" b="0" i="0" u="none" strike="noStrike">
                        <a:solidFill>
                          <a:srgbClr val="000000"/>
                        </a:solidFill>
                        <a:effectLst/>
                        <a:latin typeface="Calibri"/>
                      </a:endParaRPr>
                    </a:p>
                  </a:txBody>
                  <a:tcPr marL="9826" marR="9826" marT="9826" marB="0" anchor="b"/>
                </a:tc>
                <a:tc>
                  <a:txBody>
                    <a:bodyPr/>
                    <a:lstStyle/>
                    <a:p>
                      <a:pPr algn="l" fontAlgn="b"/>
                      <a:endParaRPr lang="en-US" sz="1200" b="0" i="0" u="none" strike="noStrike">
                        <a:solidFill>
                          <a:srgbClr val="000000"/>
                        </a:solidFill>
                        <a:effectLst/>
                        <a:latin typeface="Arial"/>
                      </a:endParaRPr>
                    </a:p>
                  </a:txBody>
                  <a:tcPr marL="9826" marR="9826" marT="9826" marB="0" anchor="b"/>
                </a:tc>
              </a:tr>
              <a:tr h="206340">
                <a:tc>
                  <a:txBody>
                    <a:bodyPr/>
                    <a:lstStyle/>
                    <a:p>
                      <a:pPr algn="l" fontAlgn="b"/>
                      <a:r>
                        <a:rPr lang="en-US" sz="1200" u="none" strike="noStrike">
                          <a:effectLst/>
                        </a:rPr>
                        <a:t>Lease Fee per month</a:t>
                      </a:r>
                      <a:endParaRPr lang="en-US" sz="1200" b="0" i="0" u="none" strike="noStrike">
                        <a:solidFill>
                          <a:srgbClr val="000000"/>
                        </a:solidFill>
                        <a:effectLst/>
                        <a:latin typeface="Arial"/>
                      </a:endParaRPr>
                    </a:p>
                  </a:txBody>
                  <a:tcPr marL="88433" marR="9826" marT="9826" marB="0" anchor="b"/>
                </a:tc>
                <a:tc>
                  <a:txBody>
                    <a:bodyPr/>
                    <a:lstStyle/>
                    <a:p>
                      <a:pPr algn="r" fontAlgn="b"/>
                      <a:r>
                        <a:rPr lang="en-US" sz="1200" u="none" strike="noStrike">
                          <a:effectLst/>
                        </a:rPr>
                        <a:t>$325</a:t>
                      </a:r>
                      <a:endParaRPr lang="en-US" sz="1200" b="0" i="0" u="none" strike="noStrike">
                        <a:solidFill>
                          <a:srgbClr val="000000"/>
                        </a:solidFill>
                        <a:effectLst/>
                        <a:latin typeface="Arial"/>
                      </a:endParaRPr>
                    </a:p>
                  </a:txBody>
                  <a:tcPr marL="9826" marR="9826" marT="9826" marB="0" anchor="b"/>
                </a:tc>
                <a:tc>
                  <a:txBody>
                    <a:bodyPr/>
                    <a:lstStyle/>
                    <a:p>
                      <a:pPr algn="l" fontAlgn="b"/>
                      <a:endParaRPr lang="en-US" sz="1200" b="0" i="0" u="none" strike="noStrike">
                        <a:solidFill>
                          <a:srgbClr val="000000"/>
                        </a:solidFill>
                        <a:effectLst/>
                        <a:latin typeface="Arial"/>
                      </a:endParaRPr>
                    </a:p>
                  </a:txBody>
                  <a:tcPr marL="9826" marR="9826" marT="9826" marB="0" anchor="b"/>
                </a:tc>
              </a:tr>
              <a:tr h="206340">
                <a:tc>
                  <a:txBody>
                    <a:bodyPr/>
                    <a:lstStyle/>
                    <a:p>
                      <a:pPr algn="l" fontAlgn="b"/>
                      <a:r>
                        <a:rPr lang="en-US" sz="1200" u="none" strike="noStrike">
                          <a:effectLst/>
                        </a:rPr>
                        <a:t>Number Of Sites</a:t>
                      </a:r>
                      <a:endParaRPr lang="en-US" sz="1200" b="0" i="0" u="none" strike="noStrike">
                        <a:solidFill>
                          <a:srgbClr val="000000"/>
                        </a:solidFill>
                        <a:effectLst/>
                        <a:latin typeface="Arial"/>
                      </a:endParaRPr>
                    </a:p>
                  </a:txBody>
                  <a:tcPr marL="88433" marR="9826" marT="9826" marB="0" anchor="b"/>
                </a:tc>
                <a:tc>
                  <a:txBody>
                    <a:bodyPr/>
                    <a:lstStyle/>
                    <a:p>
                      <a:pPr algn="r" fontAlgn="b"/>
                      <a:r>
                        <a:rPr lang="en-US" sz="1200" u="none" strike="noStrike">
                          <a:effectLst/>
                        </a:rPr>
                        <a:t>35</a:t>
                      </a:r>
                      <a:endParaRPr lang="en-US" sz="1200" b="0" i="0" u="none" strike="noStrike">
                        <a:solidFill>
                          <a:srgbClr val="000000"/>
                        </a:solidFill>
                        <a:effectLst/>
                        <a:latin typeface="Arial"/>
                      </a:endParaRPr>
                    </a:p>
                  </a:txBody>
                  <a:tcPr marL="9826" marR="9826" marT="9826" marB="0" anchor="b"/>
                </a:tc>
                <a:tc>
                  <a:txBody>
                    <a:bodyPr/>
                    <a:lstStyle/>
                    <a:p>
                      <a:pPr algn="l" fontAlgn="b"/>
                      <a:endParaRPr lang="en-US" sz="1200" b="0" i="0" u="none" strike="noStrike">
                        <a:solidFill>
                          <a:srgbClr val="000000"/>
                        </a:solidFill>
                        <a:effectLst/>
                        <a:latin typeface="Arial"/>
                      </a:endParaRPr>
                    </a:p>
                  </a:txBody>
                  <a:tcPr marL="9826" marR="9826" marT="9826" marB="0" anchor="b"/>
                </a:tc>
              </a:tr>
              <a:tr h="206340">
                <a:tc>
                  <a:txBody>
                    <a:bodyPr/>
                    <a:lstStyle/>
                    <a:p>
                      <a:pPr algn="l" fontAlgn="b"/>
                      <a:r>
                        <a:rPr lang="en-US" sz="1200" u="none" strike="noStrike">
                          <a:effectLst/>
                        </a:rPr>
                        <a:t>Gross Monthly Income</a:t>
                      </a:r>
                      <a:endParaRPr lang="en-US" sz="1200" b="0" i="0" u="none" strike="noStrike">
                        <a:solidFill>
                          <a:srgbClr val="000000"/>
                        </a:solidFill>
                        <a:effectLst/>
                        <a:latin typeface="Arial"/>
                      </a:endParaRPr>
                    </a:p>
                  </a:txBody>
                  <a:tcPr marL="88433" marR="9826" marT="9826" marB="0" anchor="b"/>
                </a:tc>
                <a:tc>
                  <a:txBody>
                    <a:bodyPr/>
                    <a:lstStyle/>
                    <a:p>
                      <a:pPr algn="r" fontAlgn="b"/>
                      <a:r>
                        <a:rPr lang="en-US" sz="1200" u="none" strike="noStrike">
                          <a:effectLst/>
                        </a:rPr>
                        <a:t>$11,375</a:t>
                      </a:r>
                      <a:endParaRPr lang="en-US" sz="1200" b="0" i="0" u="none" strike="noStrike">
                        <a:solidFill>
                          <a:srgbClr val="000000"/>
                        </a:solidFill>
                        <a:effectLst/>
                        <a:latin typeface="Arial"/>
                      </a:endParaRPr>
                    </a:p>
                  </a:txBody>
                  <a:tcPr marL="9826" marR="9826" marT="9826" marB="0" anchor="b"/>
                </a:tc>
                <a:tc>
                  <a:txBody>
                    <a:bodyPr/>
                    <a:lstStyle/>
                    <a:p>
                      <a:pPr algn="l" fontAlgn="b"/>
                      <a:endParaRPr lang="en-US" sz="1200" b="0" i="0" u="none" strike="noStrike">
                        <a:solidFill>
                          <a:srgbClr val="000000"/>
                        </a:solidFill>
                        <a:effectLst/>
                        <a:latin typeface="Arial"/>
                      </a:endParaRPr>
                    </a:p>
                  </a:txBody>
                  <a:tcPr marL="9826" marR="9826" marT="9826" marB="0" anchor="b"/>
                </a:tc>
              </a:tr>
              <a:tr h="206340">
                <a:tc>
                  <a:txBody>
                    <a:bodyPr/>
                    <a:lstStyle/>
                    <a:p>
                      <a:pPr algn="l" fontAlgn="b"/>
                      <a:r>
                        <a:rPr lang="en-US" sz="1200" u="none" strike="noStrike">
                          <a:effectLst/>
                        </a:rPr>
                        <a:t>Less: Vacancy/Rent Loss (5.0%)</a:t>
                      </a:r>
                      <a:endParaRPr lang="en-US" sz="1200" b="0" i="0" u="none" strike="noStrike">
                        <a:solidFill>
                          <a:srgbClr val="000000"/>
                        </a:solidFill>
                        <a:effectLst/>
                        <a:latin typeface="Arial"/>
                      </a:endParaRPr>
                    </a:p>
                  </a:txBody>
                  <a:tcPr marL="88433" marR="9826" marT="9826" marB="0" anchor="b"/>
                </a:tc>
                <a:tc>
                  <a:txBody>
                    <a:bodyPr/>
                    <a:lstStyle/>
                    <a:p>
                      <a:pPr algn="r" fontAlgn="b"/>
                      <a:r>
                        <a:rPr lang="en-US" sz="1200" u="none" strike="noStrike">
                          <a:effectLst/>
                        </a:rPr>
                        <a:t>-$570</a:t>
                      </a:r>
                      <a:endParaRPr lang="en-US" sz="1200" b="0" i="0" u="none" strike="noStrike">
                        <a:solidFill>
                          <a:srgbClr val="000000"/>
                        </a:solidFill>
                        <a:effectLst/>
                        <a:latin typeface="Arial"/>
                      </a:endParaRPr>
                    </a:p>
                  </a:txBody>
                  <a:tcPr marL="9826" marR="9826" marT="9826" marB="0" anchor="b"/>
                </a:tc>
                <a:tc>
                  <a:txBody>
                    <a:bodyPr/>
                    <a:lstStyle/>
                    <a:p>
                      <a:pPr algn="l" fontAlgn="b"/>
                      <a:endParaRPr lang="en-US" sz="1200" b="0" i="0" u="none" strike="noStrike">
                        <a:solidFill>
                          <a:srgbClr val="000000"/>
                        </a:solidFill>
                        <a:effectLst/>
                        <a:latin typeface="Arial"/>
                      </a:endParaRPr>
                    </a:p>
                  </a:txBody>
                  <a:tcPr marL="9826" marR="9826" marT="9826" marB="0" anchor="b"/>
                </a:tc>
              </a:tr>
              <a:tr h="206340">
                <a:tc>
                  <a:txBody>
                    <a:bodyPr/>
                    <a:lstStyle/>
                    <a:p>
                      <a:pPr algn="l" fontAlgn="b"/>
                      <a:r>
                        <a:rPr lang="en-US" sz="1200" u="none" strike="noStrike">
                          <a:effectLst/>
                        </a:rPr>
                        <a:t>Gross Effective Monthly Income:</a:t>
                      </a:r>
                      <a:endParaRPr lang="en-US" sz="1200" b="1" i="0" u="none" strike="noStrike">
                        <a:solidFill>
                          <a:srgbClr val="000000"/>
                        </a:solidFill>
                        <a:effectLst/>
                        <a:latin typeface="Arial"/>
                      </a:endParaRPr>
                    </a:p>
                  </a:txBody>
                  <a:tcPr marL="9826" marR="9826" marT="9826" marB="0" anchor="b"/>
                </a:tc>
                <a:tc>
                  <a:txBody>
                    <a:bodyPr/>
                    <a:lstStyle/>
                    <a:p>
                      <a:pPr algn="r" fontAlgn="b"/>
                      <a:r>
                        <a:rPr lang="en-US" sz="1200" u="none" strike="noStrike">
                          <a:effectLst/>
                        </a:rPr>
                        <a:t>$10,805</a:t>
                      </a:r>
                      <a:endParaRPr lang="en-US" sz="1200" b="0" i="0" u="none" strike="noStrike">
                        <a:solidFill>
                          <a:srgbClr val="000000"/>
                        </a:solidFill>
                        <a:effectLst/>
                        <a:latin typeface="Arial"/>
                      </a:endParaRPr>
                    </a:p>
                  </a:txBody>
                  <a:tcPr marL="9826" marR="9826" marT="9826" marB="0" anchor="b"/>
                </a:tc>
                <a:tc>
                  <a:txBody>
                    <a:bodyPr/>
                    <a:lstStyle/>
                    <a:p>
                      <a:pPr algn="l" fontAlgn="b"/>
                      <a:endParaRPr lang="en-US" sz="1200" b="0" i="0" u="none" strike="noStrike">
                        <a:solidFill>
                          <a:srgbClr val="000000"/>
                        </a:solidFill>
                        <a:effectLst/>
                        <a:latin typeface="Arial"/>
                      </a:endParaRPr>
                    </a:p>
                  </a:txBody>
                  <a:tcPr marL="9826" marR="9826" marT="9826" marB="0" anchor="b"/>
                </a:tc>
              </a:tr>
              <a:tr h="206340">
                <a:tc>
                  <a:txBody>
                    <a:bodyPr/>
                    <a:lstStyle/>
                    <a:p>
                      <a:pPr algn="r" fontAlgn="b"/>
                      <a:endParaRPr lang="en-US" sz="1200" b="0" i="0" u="none" strike="noStrike">
                        <a:solidFill>
                          <a:srgbClr val="000000"/>
                        </a:solidFill>
                        <a:effectLst/>
                        <a:latin typeface="Arial"/>
                      </a:endParaRPr>
                    </a:p>
                  </a:txBody>
                  <a:tcPr marL="9826" marR="9826" marT="9826" marB="0" anchor="b"/>
                </a:tc>
                <a:tc>
                  <a:txBody>
                    <a:bodyPr/>
                    <a:lstStyle/>
                    <a:p>
                      <a:pPr algn="l" fontAlgn="b"/>
                      <a:endParaRPr lang="en-US" sz="1200" b="0" i="0" u="none" strike="noStrike">
                        <a:solidFill>
                          <a:srgbClr val="000000"/>
                        </a:solidFill>
                        <a:effectLst/>
                        <a:latin typeface="Calibri"/>
                      </a:endParaRPr>
                    </a:p>
                  </a:txBody>
                  <a:tcPr marL="9826" marR="9826" marT="9826" marB="0" anchor="b"/>
                </a:tc>
                <a:tc>
                  <a:txBody>
                    <a:bodyPr/>
                    <a:lstStyle/>
                    <a:p>
                      <a:pPr algn="l" fontAlgn="b"/>
                      <a:endParaRPr lang="en-US" sz="1200" b="0" i="0" u="none" strike="noStrike">
                        <a:solidFill>
                          <a:srgbClr val="000000"/>
                        </a:solidFill>
                        <a:effectLst/>
                        <a:latin typeface="Arial"/>
                      </a:endParaRPr>
                    </a:p>
                  </a:txBody>
                  <a:tcPr marL="9826" marR="9826" marT="9826" marB="0" anchor="b"/>
                </a:tc>
              </a:tr>
              <a:tr h="206340">
                <a:tc>
                  <a:txBody>
                    <a:bodyPr/>
                    <a:lstStyle/>
                    <a:p>
                      <a:pPr algn="l" fontAlgn="b"/>
                      <a:r>
                        <a:rPr lang="en-US" sz="1200" u="none" strike="noStrike">
                          <a:effectLst/>
                        </a:rPr>
                        <a:t>Annual Cash Flow Analysis:</a:t>
                      </a:r>
                      <a:endParaRPr lang="en-US" sz="1200" b="1" i="0" u="none" strike="noStrike">
                        <a:solidFill>
                          <a:srgbClr val="000000"/>
                        </a:solidFill>
                        <a:effectLst/>
                        <a:latin typeface="Arial"/>
                      </a:endParaRPr>
                    </a:p>
                  </a:txBody>
                  <a:tcPr marL="9826" marR="9826" marT="9826" marB="0" anchor="b"/>
                </a:tc>
                <a:tc>
                  <a:txBody>
                    <a:bodyPr/>
                    <a:lstStyle/>
                    <a:p>
                      <a:pPr algn="l" fontAlgn="b"/>
                      <a:endParaRPr lang="en-US" sz="1200" b="0" i="0" u="none" strike="noStrike">
                        <a:solidFill>
                          <a:srgbClr val="000000"/>
                        </a:solidFill>
                        <a:effectLst/>
                        <a:latin typeface="Calibri"/>
                      </a:endParaRPr>
                    </a:p>
                  </a:txBody>
                  <a:tcPr marL="9826" marR="9826" marT="9826" marB="0" anchor="b"/>
                </a:tc>
                <a:tc>
                  <a:txBody>
                    <a:bodyPr/>
                    <a:lstStyle/>
                    <a:p>
                      <a:pPr algn="l" fontAlgn="b"/>
                      <a:endParaRPr lang="en-US" sz="1200" b="0" i="0" u="none" strike="noStrike">
                        <a:solidFill>
                          <a:srgbClr val="000000"/>
                        </a:solidFill>
                        <a:effectLst/>
                        <a:latin typeface="Arial"/>
                      </a:endParaRPr>
                    </a:p>
                  </a:txBody>
                  <a:tcPr marL="9826" marR="9826" marT="9826" marB="0" anchor="b"/>
                </a:tc>
              </a:tr>
              <a:tr h="206340">
                <a:tc>
                  <a:txBody>
                    <a:bodyPr/>
                    <a:lstStyle/>
                    <a:p>
                      <a:pPr algn="l" fontAlgn="b"/>
                      <a:r>
                        <a:rPr lang="en-US" sz="1200" u="none" strike="noStrike">
                          <a:effectLst/>
                        </a:rPr>
                        <a:t>Gross Effective Annual Income</a:t>
                      </a:r>
                      <a:endParaRPr lang="en-US" sz="1200" b="0" i="0" u="none" strike="noStrike">
                        <a:solidFill>
                          <a:srgbClr val="000000"/>
                        </a:solidFill>
                        <a:effectLst/>
                        <a:latin typeface="Arial"/>
                      </a:endParaRPr>
                    </a:p>
                  </a:txBody>
                  <a:tcPr marL="88433" marR="9826" marT="9826" marB="0" anchor="b"/>
                </a:tc>
                <a:tc>
                  <a:txBody>
                    <a:bodyPr/>
                    <a:lstStyle/>
                    <a:p>
                      <a:pPr algn="r" fontAlgn="b"/>
                      <a:r>
                        <a:rPr lang="en-US" sz="1200" u="none" strike="noStrike">
                          <a:effectLst/>
                        </a:rPr>
                        <a:t>$129,660</a:t>
                      </a:r>
                      <a:endParaRPr lang="en-US" sz="1200" b="0" i="0" u="none" strike="noStrike">
                        <a:solidFill>
                          <a:srgbClr val="000000"/>
                        </a:solidFill>
                        <a:effectLst/>
                        <a:latin typeface="Arial"/>
                      </a:endParaRPr>
                    </a:p>
                  </a:txBody>
                  <a:tcPr marL="9826" marR="9826" marT="9826" marB="0" anchor="b"/>
                </a:tc>
                <a:tc>
                  <a:txBody>
                    <a:bodyPr/>
                    <a:lstStyle/>
                    <a:p>
                      <a:pPr algn="l" fontAlgn="b"/>
                      <a:r>
                        <a:rPr lang="en-US" sz="1200" u="none" strike="noStrike">
                          <a:effectLst/>
                        </a:rPr>
                        <a:t> </a:t>
                      </a:r>
                      <a:endParaRPr lang="en-US" sz="1200" b="0" i="0" u="none" strike="noStrike">
                        <a:solidFill>
                          <a:srgbClr val="000000"/>
                        </a:solidFill>
                        <a:effectLst/>
                        <a:latin typeface="Arial"/>
                      </a:endParaRPr>
                    </a:p>
                  </a:txBody>
                  <a:tcPr marL="9826" marR="9826" marT="9826" marB="0" anchor="b"/>
                </a:tc>
              </a:tr>
              <a:tr h="206340">
                <a:tc>
                  <a:txBody>
                    <a:bodyPr/>
                    <a:lstStyle/>
                    <a:p>
                      <a:pPr algn="l" fontAlgn="b"/>
                      <a:r>
                        <a:rPr lang="en-US" sz="1200" u="none" strike="noStrike">
                          <a:effectLst/>
                        </a:rPr>
                        <a:t>Less: Operating Expenses</a:t>
                      </a:r>
                      <a:endParaRPr lang="en-US" sz="1200" b="0" i="0" u="none" strike="noStrike">
                        <a:solidFill>
                          <a:srgbClr val="000000"/>
                        </a:solidFill>
                        <a:effectLst/>
                        <a:latin typeface="Arial"/>
                      </a:endParaRPr>
                    </a:p>
                  </a:txBody>
                  <a:tcPr marL="88433" marR="9826" marT="9826" marB="0" anchor="b"/>
                </a:tc>
                <a:tc>
                  <a:txBody>
                    <a:bodyPr/>
                    <a:lstStyle/>
                    <a:p>
                      <a:pPr algn="r" fontAlgn="b"/>
                      <a:r>
                        <a:rPr lang="en-US" sz="1200" u="none" strike="noStrike">
                          <a:effectLst/>
                        </a:rPr>
                        <a:t>$59,000</a:t>
                      </a:r>
                      <a:endParaRPr lang="en-US" sz="1200" b="0" i="0" u="none" strike="noStrike">
                        <a:solidFill>
                          <a:srgbClr val="000000"/>
                        </a:solidFill>
                        <a:effectLst/>
                        <a:latin typeface="Arial"/>
                      </a:endParaRPr>
                    </a:p>
                  </a:txBody>
                  <a:tcPr marL="9826" marR="9826" marT="9826" marB="0" anchor="b"/>
                </a:tc>
                <a:tc>
                  <a:txBody>
                    <a:bodyPr/>
                    <a:lstStyle/>
                    <a:p>
                      <a:pPr algn="l" fontAlgn="b"/>
                      <a:endParaRPr lang="en-US" sz="1200" b="0" i="0" u="none" strike="noStrike">
                        <a:solidFill>
                          <a:srgbClr val="000000"/>
                        </a:solidFill>
                        <a:effectLst/>
                        <a:latin typeface="Arial"/>
                      </a:endParaRPr>
                    </a:p>
                  </a:txBody>
                  <a:tcPr marL="9826" marR="9826" marT="9826" marB="0" anchor="b"/>
                </a:tc>
              </a:tr>
              <a:tr h="206340">
                <a:tc>
                  <a:txBody>
                    <a:bodyPr/>
                    <a:lstStyle/>
                    <a:p>
                      <a:pPr algn="l" fontAlgn="b"/>
                      <a:r>
                        <a:rPr lang="en-US" sz="1200" u="none" strike="noStrike">
                          <a:effectLst/>
                        </a:rPr>
                        <a:t>Net Income Available for Debt Service-ROC Capital</a:t>
                      </a:r>
                      <a:endParaRPr lang="en-US" sz="1200" b="0" i="0" u="none" strike="noStrike">
                        <a:solidFill>
                          <a:srgbClr val="000000"/>
                        </a:solidFill>
                        <a:effectLst/>
                        <a:latin typeface="Arial"/>
                      </a:endParaRPr>
                    </a:p>
                  </a:txBody>
                  <a:tcPr marL="88433" marR="9826" marT="9826" marB="0" anchor="b"/>
                </a:tc>
                <a:tc>
                  <a:txBody>
                    <a:bodyPr/>
                    <a:lstStyle/>
                    <a:p>
                      <a:pPr algn="r" fontAlgn="b"/>
                      <a:r>
                        <a:rPr lang="en-US" sz="1200" u="none" strike="noStrike">
                          <a:effectLst/>
                        </a:rPr>
                        <a:t>$70,660</a:t>
                      </a:r>
                      <a:endParaRPr lang="en-US" sz="1200" b="0" i="0" u="none" strike="noStrike">
                        <a:solidFill>
                          <a:srgbClr val="000000"/>
                        </a:solidFill>
                        <a:effectLst/>
                        <a:latin typeface="Arial"/>
                      </a:endParaRPr>
                    </a:p>
                  </a:txBody>
                  <a:tcPr marL="9826" marR="9826" marT="9826" marB="0" anchor="b"/>
                </a:tc>
                <a:tc>
                  <a:txBody>
                    <a:bodyPr/>
                    <a:lstStyle/>
                    <a:p>
                      <a:pPr algn="l" fontAlgn="b"/>
                      <a:endParaRPr lang="en-US" sz="1200" b="0" i="0" u="none" strike="noStrike">
                        <a:solidFill>
                          <a:srgbClr val="000000"/>
                        </a:solidFill>
                        <a:effectLst/>
                        <a:latin typeface="Arial"/>
                      </a:endParaRPr>
                    </a:p>
                  </a:txBody>
                  <a:tcPr marL="9826" marR="9826" marT="9826" marB="0" anchor="b"/>
                </a:tc>
              </a:tr>
              <a:tr h="206340">
                <a:tc>
                  <a:txBody>
                    <a:bodyPr/>
                    <a:lstStyle/>
                    <a:p>
                      <a:pPr algn="l" fontAlgn="b"/>
                      <a:r>
                        <a:rPr lang="en-US" sz="1200" u="none" strike="noStrike">
                          <a:effectLst/>
                        </a:rPr>
                        <a:t>Less: Debt Service-ROC Capital</a:t>
                      </a:r>
                      <a:endParaRPr lang="en-US" sz="1200" b="0" i="0" u="none" strike="noStrike">
                        <a:solidFill>
                          <a:srgbClr val="000000"/>
                        </a:solidFill>
                        <a:effectLst/>
                        <a:latin typeface="Arial"/>
                      </a:endParaRPr>
                    </a:p>
                  </a:txBody>
                  <a:tcPr marL="88433" marR="9826" marT="9826" marB="0" anchor="b"/>
                </a:tc>
                <a:tc>
                  <a:txBody>
                    <a:bodyPr/>
                    <a:lstStyle/>
                    <a:p>
                      <a:pPr algn="r" fontAlgn="b"/>
                      <a:r>
                        <a:rPr lang="en-US" sz="1200" u="none" strike="noStrike">
                          <a:effectLst/>
                        </a:rPr>
                        <a:t>$63,313</a:t>
                      </a:r>
                      <a:endParaRPr lang="en-US" sz="1200" b="0" i="0" u="none" strike="noStrike">
                        <a:solidFill>
                          <a:srgbClr val="000000"/>
                        </a:solidFill>
                        <a:effectLst/>
                        <a:latin typeface="Arial"/>
                      </a:endParaRPr>
                    </a:p>
                  </a:txBody>
                  <a:tcPr marL="9826" marR="9826" marT="9826" marB="0" anchor="b"/>
                </a:tc>
                <a:tc>
                  <a:txBody>
                    <a:bodyPr/>
                    <a:lstStyle/>
                    <a:p>
                      <a:pPr algn="r" fontAlgn="b"/>
                      <a:r>
                        <a:rPr lang="en-US" sz="1200" u="none" strike="noStrike">
                          <a:effectLst/>
                        </a:rPr>
                        <a:t>DCR 1.12</a:t>
                      </a:r>
                      <a:endParaRPr lang="en-US" sz="1200" b="0" i="0" u="none" strike="noStrike">
                        <a:solidFill>
                          <a:srgbClr val="000000"/>
                        </a:solidFill>
                        <a:effectLst/>
                        <a:latin typeface="Arial"/>
                      </a:endParaRPr>
                    </a:p>
                  </a:txBody>
                  <a:tcPr marL="9826" marR="9826" marT="9826" marB="0" anchor="b"/>
                </a:tc>
              </a:tr>
              <a:tr h="206340">
                <a:tc>
                  <a:txBody>
                    <a:bodyPr/>
                    <a:lstStyle/>
                    <a:p>
                      <a:pPr algn="l" fontAlgn="b"/>
                      <a:r>
                        <a:rPr lang="en-US" sz="1200" u="none" strike="noStrike">
                          <a:effectLst/>
                        </a:rPr>
                        <a:t>Net Income Available for Debt Service-NWMT</a:t>
                      </a:r>
                      <a:endParaRPr lang="en-US" sz="1200" b="0" i="0" u="none" strike="noStrike">
                        <a:solidFill>
                          <a:srgbClr val="000000"/>
                        </a:solidFill>
                        <a:effectLst/>
                        <a:latin typeface="Arial"/>
                      </a:endParaRPr>
                    </a:p>
                  </a:txBody>
                  <a:tcPr marL="88433" marR="9826" marT="9826" marB="0" anchor="b"/>
                </a:tc>
                <a:tc>
                  <a:txBody>
                    <a:bodyPr/>
                    <a:lstStyle/>
                    <a:p>
                      <a:pPr algn="r" fontAlgn="b"/>
                      <a:r>
                        <a:rPr lang="en-US" sz="1200" u="none" strike="noStrike">
                          <a:effectLst/>
                        </a:rPr>
                        <a:t>$7,347</a:t>
                      </a:r>
                      <a:endParaRPr lang="en-US" sz="1200" b="0" i="0" u="none" strike="noStrike">
                        <a:solidFill>
                          <a:srgbClr val="000000"/>
                        </a:solidFill>
                        <a:effectLst/>
                        <a:latin typeface="Arial"/>
                      </a:endParaRPr>
                    </a:p>
                  </a:txBody>
                  <a:tcPr marL="9826" marR="9826" marT="9826" marB="0" anchor="b"/>
                </a:tc>
                <a:tc>
                  <a:txBody>
                    <a:bodyPr/>
                    <a:lstStyle/>
                    <a:p>
                      <a:pPr algn="r" fontAlgn="b"/>
                      <a:endParaRPr lang="en-US" sz="1200" b="0" i="0" u="none" strike="noStrike">
                        <a:solidFill>
                          <a:srgbClr val="000000"/>
                        </a:solidFill>
                        <a:effectLst/>
                        <a:latin typeface="Arial"/>
                      </a:endParaRPr>
                    </a:p>
                  </a:txBody>
                  <a:tcPr marL="9826" marR="9826" marT="9826" marB="0" anchor="b"/>
                </a:tc>
              </a:tr>
              <a:tr h="206340">
                <a:tc>
                  <a:txBody>
                    <a:bodyPr/>
                    <a:lstStyle/>
                    <a:p>
                      <a:pPr algn="l" fontAlgn="b"/>
                      <a:r>
                        <a:rPr lang="en-US" sz="1200" u="none" strike="noStrike">
                          <a:effectLst/>
                        </a:rPr>
                        <a:t>Less: Debt Service-NWMT</a:t>
                      </a:r>
                      <a:endParaRPr lang="en-US" sz="1200" b="0" i="0" u="none" strike="noStrike">
                        <a:solidFill>
                          <a:srgbClr val="000000"/>
                        </a:solidFill>
                        <a:effectLst/>
                        <a:latin typeface="Arial"/>
                      </a:endParaRPr>
                    </a:p>
                  </a:txBody>
                  <a:tcPr marL="88433" marR="9826" marT="9826" marB="0" anchor="b"/>
                </a:tc>
                <a:tc>
                  <a:txBody>
                    <a:bodyPr/>
                    <a:lstStyle/>
                    <a:p>
                      <a:pPr algn="r" fontAlgn="b"/>
                      <a:r>
                        <a:rPr lang="en-US" sz="1200" u="none" strike="noStrike">
                          <a:effectLst/>
                        </a:rPr>
                        <a:t>$4,203</a:t>
                      </a:r>
                      <a:endParaRPr lang="en-US" sz="1200" b="0" i="0" u="none" strike="noStrike">
                        <a:solidFill>
                          <a:srgbClr val="000000"/>
                        </a:solidFill>
                        <a:effectLst/>
                        <a:latin typeface="Arial"/>
                      </a:endParaRPr>
                    </a:p>
                  </a:txBody>
                  <a:tcPr marL="9826" marR="9826" marT="9826" marB="0" anchor="b"/>
                </a:tc>
                <a:tc>
                  <a:txBody>
                    <a:bodyPr/>
                    <a:lstStyle/>
                    <a:p>
                      <a:pPr algn="r" fontAlgn="b"/>
                      <a:r>
                        <a:rPr lang="en-US" sz="1200" u="none" strike="noStrike">
                          <a:effectLst/>
                        </a:rPr>
                        <a:t>DCR 1.06</a:t>
                      </a:r>
                      <a:endParaRPr lang="en-US" sz="1200" b="0" i="0" u="none" strike="noStrike">
                        <a:solidFill>
                          <a:srgbClr val="000000"/>
                        </a:solidFill>
                        <a:effectLst/>
                        <a:latin typeface="Arial"/>
                      </a:endParaRPr>
                    </a:p>
                  </a:txBody>
                  <a:tcPr marL="9826" marR="9826" marT="9826" marB="0" anchor="b"/>
                </a:tc>
              </a:tr>
              <a:tr h="216166">
                <a:tc>
                  <a:txBody>
                    <a:bodyPr/>
                    <a:lstStyle/>
                    <a:p>
                      <a:pPr algn="r" fontAlgn="b"/>
                      <a:r>
                        <a:rPr lang="en-US" sz="1200" u="none" strike="noStrike">
                          <a:effectLst/>
                        </a:rPr>
                        <a:t>Net Surplus:</a:t>
                      </a:r>
                      <a:endParaRPr lang="en-US" sz="1200" b="1" i="0" u="none" strike="noStrike">
                        <a:solidFill>
                          <a:srgbClr val="000000"/>
                        </a:solidFill>
                        <a:effectLst/>
                        <a:latin typeface="Arial"/>
                      </a:endParaRPr>
                    </a:p>
                  </a:txBody>
                  <a:tcPr marL="9826" marR="9826" marT="9826" marB="0" anchor="b"/>
                </a:tc>
                <a:tc>
                  <a:txBody>
                    <a:bodyPr/>
                    <a:lstStyle/>
                    <a:p>
                      <a:pPr algn="r" fontAlgn="b"/>
                      <a:r>
                        <a:rPr lang="en-US" sz="1200" u="none" strike="noStrike">
                          <a:effectLst/>
                        </a:rPr>
                        <a:t>$3,144</a:t>
                      </a:r>
                      <a:endParaRPr lang="en-US" sz="1200" b="0" i="0" u="none" strike="noStrike">
                        <a:solidFill>
                          <a:srgbClr val="000000"/>
                        </a:solidFill>
                        <a:effectLst/>
                        <a:latin typeface="Arial"/>
                      </a:endParaRPr>
                    </a:p>
                  </a:txBody>
                  <a:tcPr marL="9826" marR="9826" marT="9826" marB="0" anchor="b"/>
                </a:tc>
                <a:tc>
                  <a:txBody>
                    <a:bodyPr/>
                    <a:lstStyle/>
                    <a:p>
                      <a:pPr algn="l" fontAlgn="b"/>
                      <a:endParaRPr lang="en-US" sz="1200" b="0" i="0" u="none" strike="noStrike" dirty="0">
                        <a:solidFill>
                          <a:srgbClr val="000000"/>
                        </a:solidFill>
                        <a:effectLst/>
                        <a:latin typeface="Arial"/>
                      </a:endParaRPr>
                    </a:p>
                  </a:txBody>
                  <a:tcPr marL="9826" marR="9826" marT="9826" marB="0" anchor="b"/>
                </a:tc>
              </a:tr>
            </a:tbl>
          </a:graphicData>
        </a:graphic>
      </p:graphicFrame>
    </p:spTree>
    <p:extLst>
      <p:ext uri="{BB962C8B-B14F-4D97-AF65-F5344CB8AC3E}">
        <p14:creationId xmlns:p14="http://schemas.microsoft.com/office/powerpoint/2010/main" val="387206668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457200" y="274638"/>
            <a:ext cx="8229600" cy="868362"/>
          </a:xfrm>
        </p:spPr>
        <p:txBody>
          <a:bodyPr/>
          <a:lstStyle/>
          <a:p>
            <a:pPr eaLnBrk="1" hangingPunct="1"/>
            <a:r>
              <a:rPr lang="en-US" b="1" dirty="0" smtClean="0"/>
              <a:t>Resident-Ownership</a:t>
            </a:r>
          </a:p>
        </p:txBody>
      </p:sp>
      <p:pic>
        <p:nvPicPr>
          <p:cNvPr id="9" name="Picture 2" descr="L:\Pictures\ROC\Trailer Terrace\We Own It - group shot.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000" r="5000"/>
          <a:stretch/>
        </p:blipFill>
        <p:spPr bwMode="auto">
          <a:xfrm>
            <a:off x="685800" y="1231392"/>
            <a:ext cx="7315200" cy="303580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L:\Pictures\Green Acres\NewSign_Sept13.jpg"/>
          <p:cNvPicPr/>
          <p:nvPr/>
        </p:nvPicPr>
        <p:blipFill rotWithShape="1">
          <a:blip r:embed="rId4" cstate="print"/>
          <a:srcRect t="16266" b="10397"/>
          <a:stretch/>
        </p:blipFill>
        <p:spPr bwMode="auto">
          <a:xfrm>
            <a:off x="4724400" y="4419600"/>
            <a:ext cx="4173220" cy="2286000"/>
          </a:xfrm>
          <a:prstGeom prst="rect">
            <a:avLst/>
          </a:prstGeom>
          <a:noFill/>
          <a:ln w="9525">
            <a:noFill/>
            <a:miter lim="800000"/>
            <a:headEnd/>
            <a:tailEnd/>
          </a:ln>
        </p:spPr>
      </p:pic>
      <p:pic>
        <p:nvPicPr>
          <p:cNvPr id="6" name="Picture 5" descr="100_7702.jpg"/>
          <p:cNvPicPr>
            <a:picLocks noChangeAspect="1"/>
          </p:cNvPicPr>
          <p:nvPr/>
        </p:nvPicPr>
        <p:blipFill rotWithShape="1">
          <a:blip r:embed="rId5" cstate="print"/>
          <a:srcRect t="6247" b="20222"/>
          <a:stretch/>
        </p:blipFill>
        <p:spPr bwMode="auto">
          <a:xfrm>
            <a:off x="228600" y="4419600"/>
            <a:ext cx="4287548" cy="2286000"/>
          </a:xfrm>
          <a:prstGeom prst="rect">
            <a:avLst/>
          </a:prstGeom>
          <a:noFill/>
          <a:ln w="9525">
            <a:noFill/>
            <a:miter lim="800000"/>
            <a:headEnd/>
            <a:tailEnd/>
          </a:ln>
        </p:spPr>
      </p:pic>
    </p:spTree>
    <p:extLst>
      <p:ext uri="{BB962C8B-B14F-4D97-AF65-F5344CB8AC3E}">
        <p14:creationId xmlns:p14="http://schemas.microsoft.com/office/powerpoint/2010/main" val="103596145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152400"/>
            <a:ext cx="9144000" cy="944563"/>
          </a:xfrm>
        </p:spPr>
        <p:txBody>
          <a:bodyPr/>
          <a:lstStyle/>
          <a:p>
            <a:pPr eaLnBrk="1" hangingPunct="1"/>
            <a:r>
              <a:rPr lang="en-US" b="1" dirty="0" smtClean="0"/>
              <a:t>ROCs in Montana</a:t>
            </a:r>
            <a:endParaRPr lang="en-US" dirty="0" smtClean="0"/>
          </a:p>
        </p:txBody>
      </p:sp>
      <p:sp>
        <p:nvSpPr>
          <p:cNvPr id="7" name="Content Placeholder 3"/>
          <p:cNvSpPr txBox="1">
            <a:spLocks/>
          </p:cNvSpPr>
          <p:nvPr/>
        </p:nvSpPr>
        <p:spPr>
          <a:xfrm>
            <a:off x="0" y="5715000"/>
            <a:ext cx="9144000" cy="1143000"/>
          </a:xfrm>
          <a:prstGeom prst="rect">
            <a:avLst/>
          </a:prstGeom>
        </p:spPr>
        <p:txBody>
          <a:bodyPr lIns="0" rIns="0"/>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gn="ctr" eaLnBrk="1" hangingPunct="1">
              <a:spcBef>
                <a:spcPts val="0"/>
              </a:spcBef>
              <a:spcAft>
                <a:spcPts val="0"/>
              </a:spcAft>
              <a:buNone/>
            </a:pPr>
            <a:r>
              <a:rPr lang="en-US" dirty="0" smtClean="0"/>
              <a:t>7 Communities – 295 Households</a:t>
            </a:r>
          </a:p>
          <a:p>
            <a:pPr marL="0" lvl="1" indent="0" algn="ctr" eaLnBrk="1" hangingPunct="1">
              <a:spcBef>
                <a:spcPts val="0"/>
              </a:spcBef>
              <a:spcAft>
                <a:spcPts val="0"/>
              </a:spcAft>
              <a:buNone/>
            </a:pPr>
            <a:r>
              <a:rPr lang="en-US" dirty="0" smtClean="0"/>
              <a:t>$8 MM in acquisition financing</a:t>
            </a:r>
          </a:p>
        </p:txBody>
      </p:sp>
      <p:pic>
        <p:nvPicPr>
          <p:cNvPr id="7170" name="Picture 2" descr="L:\Marketing\NEWSLETTERS\NWMT\NWMT 2015 Newsletters\March 2015\ART\ROC MT Map 201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0600" y="1120664"/>
            <a:ext cx="7010400" cy="45943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140063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457200" y="152400"/>
            <a:ext cx="8229600" cy="944563"/>
          </a:xfrm>
        </p:spPr>
        <p:txBody>
          <a:bodyPr/>
          <a:lstStyle/>
          <a:p>
            <a:pPr eaLnBrk="1" hangingPunct="1"/>
            <a:r>
              <a:rPr lang="en-US" b="1" dirty="0" smtClean="0"/>
              <a:t>ROC USA Network</a:t>
            </a:r>
            <a:endParaRPr lang="en-US" dirty="0" smtClean="0"/>
          </a:p>
        </p:txBody>
      </p:sp>
      <p:pic>
        <p:nvPicPr>
          <p:cNvPr id="7" name="Picture 2" descr="2011-07-18.jpg"/>
          <p:cNvPicPr>
            <a:picLocks noChangeAspect="1"/>
          </p:cNvPicPr>
          <p:nvPr/>
        </p:nvPicPr>
        <p:blipFill>
          <a:blip r:embed="rId3" cstate="print"/>
          <a:srcRect/>
          <a:stretch>
            <a:fillRect/>
          </a:stretch>
        </p:blipFill>
        <p:spPr bwMode="auto">
          <a:xfrm>
            <a:off x="990600" y="1066800"/>
            <a:ext cx="7069229" cy="5029200"/>
          </a:xfrm>
          <a:prstGeom prst="rect">
            <a:avLst/>
          </a:prstGeom>
          <a:noFill/>
          <a:ln w="9525">
            <a:noFill/>
            <a:miter lim="800000"/>
            <a:headEnd/>
            <a:tailEnd/>
          </a:ln>
        </p:spPr>
      </p:pic>
      <p:sp>
        <p:nvSpPr>
          <p:cNvPr id="16388" name="Content Placeholder 3"/>
          <p:cNvSpPr>
            <a:spLocks noGrp="1"/>
          </p:cNvSpPr>
          <p:nvPr>
            <p:ph sz="half" idx="2"/>
          </p:nvPr>
        </p:nvSpPr>
        <p:spPr>
          <a:xfrm>
            <a:off x="0" y="6248400"/>
            <a:ext cx="9144000" cy="609600"/>
          </a:xfrm>
        </p:spPr>
        <p:txBody>
          <a:bodyPr lIns="0" rIns="0"/>
          <a:lstStyle/>
          <a:p>
            <a:pPr marL="0" lvl="1" indent="0" algn="ctr" eaLnBrk="1" hangingPunct="1">
              <a:spcAft>
                <a:spcPts val="1200"/>
              </a:spcAft>
              <a:buNone/>
            </a:pPr>
            <a:r>
              <a:rPr lang="en-US" dirty="0" smtClean="0"/>
              <a:t>170 Communities – 14 States – 10,000 Homes – $300 MM in Financing</a:t>
            </a:r>
          </a:p>
          <a:p>
            <a:pPr eaLnBrk="1" hangingPunct="1">
              <a:buFont typeface="Arial" charset="0"/>
              <a:buNone/>
            </a:pPr>
            <a:endParaRPr lang="en-US" dirty="0" smtClean="0"/>
          </a:p>
          <a:p>
            <a:pPr lvl="1" eaLnBrk="1" hangingPunct="1"/>
            <a:endParaRPr lang="en-US" sz="2600" dirty="0" smtClean="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457200" y="274638"/>
            <a:ext cx="8229600" cy="868362"/>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b="1" dirty="0" smtClean="0"/>
              <a:t>Acquisition</a:t>
            </a:r>
          </a:p>
        </p:txBody>
      </p:sp>
      <p:pic>
        <p:nvPicPr>
          <p:cNvPr id="7" name="Picture 2" descr="L:\ROC\Photos\Northwood\20141105_11342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95800" y="4143375"/>
            <a:ext cx="4419600" cy="248602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31236" t="3125" r="7846" b="66517"/>
          <a:stretch/>
        </p:blipFill>
        <p:spPr bwMode="auto">
          <a:xfrm>
            <a:off x="4154245" y="1213448"/>
            <a:ext cx="4380155" cy="28099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1752600"/>
            <a:ext cx="3659669" cy="441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L:\ROC\Photos\MT HOW DOES ROC GROW\Kaia with ROC leadership class.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44" t="31251" r="16523" b="10253"/>
          <a:stretch/>
        </p:blipFill>
        <p:spPr bwMode="auto">
          <a:xfrm>
            <a:off x="244522" y="1718482"/>
            <a:ext cx="5029200" cy="239682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28600" y="152400"/>
            <a:ext cx="8686800" cy="1446550"/>
          </a:xfrm>
          <a:prstGeom prst="rect">
            <a:avLst/>
          </a:prstGeom>
          <a:noFill/>
        </p:spPr>
        <p:txBody>
          <a:bodyPr wrap="square" rtlCol="0">
            <a:spAutoFit/>
          </a:bodyPr>
          <a:lstStyle/>
          <a:p>
            <a:pPr algn="ctr"/>
            <a:r>
              <a:rPr lang="en-US" sz="4400" b="1" dirty="0" smtClean="0">
                <a:latin typeface="+mn-lt"/>
              </a:rPr>
              <a:t>Training and Community Engagement</a:t>
            </a:r>
            <a:endParaRPr lang="en-US" sz="4400" b="1" dirty="0">
              <a:latin typeface="+mn-lt"/>
            </a:endParaRPr>
          </a:p>
        </p:txBody>
      </p:sp>
      <p:pic>
        <p:nvPicPr>
          <p:cNvPr id="1030" name="Picture 6" descr="\\NWGF1\RedirectedFolders\kpeterson\Desktop\BVNews.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854" t="4997" r="4539" b="3793"/>
          <a:stretch/>
        </p:blipFill>
        <p:spPr bwMode="auto">
          <a:xfrm>
            <a:off x="5472206" y="1935482"/>
            <a:ext cx="3366994" cy="4389118"/>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L:\ROC\PHOTOS\CLI 2013\IMG_0686.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3006" t="17998" r="18994" b="5999"/>
          <a:stretch/>
        </p:blipFill>
        <p:spPr bwMode="auto">
          <a:xfrm>
            <a:off x="381000" y="4369174"/>
            <a:ext cx="2514600" cy="210782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L:\ROC\PHOTOS\Buena Vista\Community Garden\233.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19071"/>
          <a:stretch/>
        </p:blipFill>
        <p:spPr bwMode="auto">
          <a:xfrm>
            <a:off x="3124200" y="4267200"/>
            <a:ext cx="2047875" cy="2209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477149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 y="152400"/>
            <a:ext cx="8686800" cy="769441"/>
          </a:xfrm>
          <a:prstGeom prst="rect">
            <a:avLst/>
          </a:prstGeom>
          <a:noFill/>
        </p:spPr>
        <p:txBody>
          <a:bodyPr wrap="square" rtlCol="0">
            <a:spAutoFit/>
          </a:bodyPr>
          <a:lstStyle/>
          <a:p>
            <a:pPr algn="ctr"/>
            <a:r>
              <a:rPr lang="en-US" sz="4400" b="1" dirty="0" smtClean="0">
                <a:latin typeface="+mn-lt"/>
              </a:rPr>
              <a:t>Infrastructure Development</a:t>
            </a:r>
            <a:endParaRPr lang="en-US" sz="4400" b="1" dirty="0">
              <a:latin typeface="+mn-lt"/>
            </a:endParaRPr>
          </a:p>
        </p:txBody>
      </p:sp>
      <p:pic>
        <p:nvPicPr>
          <p:cNvPr id="8" name="Picture 2" descr="2015-01-16 BV Test C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2743200"/>
            <a:ext cx="5105400" cy="3764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p:nvPr/>
        </p:nvPicPr>
        <p:blipFill rotWithShape="1">
          <a:blip r:embed="rId4" cstate="print"/>
          <a:srcRect l="2787" r="4754"/>
          <a:stretch/>
        </p:blipFill>
        <p:spPr bwMode="auto">
          <a:xfrm>
            <a:off x="466725" y="1143000"/>
            <a:ext cx="4582526" cy="3200400"/>
          </a:xfrm>
          <a:prstGeom prst="rect">
            <a:avLst/>
          </a:prstGeom>
          <a:noFill/>
          <a:ln w="9525">
            <a:noFill/>
            <a:miter lim="800000"/>
            <a:headEnd/>
            <a:tailEnd/>
          </a:ln>
        </p:spPr>
      </p:pic>
    </p:spTree>
    <p:extLst>
      <p:ext uri="{BB962C8B-B14F-4D97-AF65-F5344CB8AC3E}">
        <p14:creationId xmlns:p14="http://schemas.microsoft.com/office/powerpoint/2010/main" val="191467387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Slide Number Placeholder 3"/>
          <p:cNvSpPr txBox="1">
            <a:spLocks noGrp="1"/>
          </p:cNvSpPr>
          <p:nvPr/>
        </p:nvSpPr>
        <p:spPr bwMode="auto">
          <a:xfrm>
            <a:off x="4343400" y="6332538"/>
            <a:ext cx="457200" cy="441325"/>
          </a:xfrm>
          <a:prstGeom prst="rect">
            <a:avLst/>
          </a:prstGeom>
          <a:noFill/>
          <a:ln w="9525">
            <a:noFill/>
            <a:miter lim="800000"/>
            <a:headEnd/>
            <a:tailEnd/>
          </a:ln>
        </p:spPr>
        <p:txBody>
          <a:bodyPr lIns="45720" rIns="45720" anchor="ctr"/>
          <a:lstStyle/>
          <a:p>
            <a:pPr algn="ctr"/>
            <a:fld id="{C588CE8A-84DE-4B96-B669-973AA8A21FA5}" type="slidenum">
              <a:rPr lang="en-US" sz="1600">
                <a:solidFill>
                  <a:srgbClr val="88A44D"/>
                </a:solidFill>
              </a:rPr>
              <a:pPr algn="ctr"/>
              <a:t>9</a:t>
            </a:fld>
            <a:endParaRPr lang="en-US" sz="1600">
              <a:solidFill>
                <a:srgbClr val="88A44D"/>
              </a:solidFill>
            </a:endParaRPr>
          </a:p>
        </p:txBody>
      </p:sp>
      <p:sp>
        <p:nvSpPr>
          <p:cNvPr id="3" name="TextBox 2"/>
          <p:cNvSpPr txBox="1"/>
          <p:nvPr/>
        </p:nvSpPr>
        <p:spPr>
          <a:xfrm>
            <a:off x="228600" y="152400"/>
            <a:ext cx="8686800" cy="769441"/>
          </a:xfrm>
          <a:prstGeom prst="rect">
            <a:avLst/>
          </a:prstGeom>
          <a:noFill/>
        </p:spPr>
        <p:txBody>
          <a:bodyPr wrap="square" rtlCol="0">
            <a:spAutoFit/>
          </a:bodyPr>
          <a:lstStyle/>
          <a:p>
            <a:pPr algn="ctr"/>
            <a:r>
              <a:rPr lang="en-US" sz="4400" b="1" dirty="0" smtClean="0">
                <a:latin typeface="+mj-lt"/>
              </a:rPr>
              <a:t>Home Replacement</a:t>
            </a:r>
            <a:endParaRPr lang="en-US" sz="4400" b="1" dirty="0">
              <a:latin typeface="+mj-lt"/>
            </a:endParaRPr>
          </a:p>
        </p:txBody>
      </p:sp>
      <p:pic>
        <p:nvPicPr>
          <p:cNvPr id="4" name="Picture 3" descr="C:\Users\KPeterson\Desktop\ROC Presentation\20140514_15474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1219200"/>
            <a:ext cx="4737360" cy="355302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C:\Users\KPeterson\Desktop\ROC Presentation\20140514_14454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48492" y="2995710"/>
            <a:ext cx="4714508" cy="35358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095140"/>
      </p:ext>
    </p:extLst>
  </p:cSld>
  <p:clrMapOvr>
    <a:masterClrMapping/>
  </p:clrMapOvr>
  <p:timing>
    <p:tnLst>
      <p:par>
        <p:cTn id="1" dur="indefinite" restart="never" nodeType="tmRoot"/>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11548</TotalTime>
  <Words>1358</Words>
  <Application>Microsoft Office PowerPoint</Application>
  <PresentationFormat>On-screen Show (4:3)</PresentationFormat>
  <Paragraphs>312</Paragraphs>
  <Slides>21</Slides>
  <Notes>12</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21</vt:i4>
      </vt:variant>
    </vt:vector>
  </HeadingPairs>
  <TitlesOfParts>
    <vt:vector size="23" baseType="lpstr">
      <vt:lpstr>1_Office Theme</vt:lpstr>
      <vt:lpstr>Worksheet</vt:lpstr>
      <vt:lpstr>Kaia Peterson, NeighborWorks Montana</vt:lpstr>
      <vt:lpstr>The Status Quo</vt:lpstr>
      <vt:lpstr>Resident-Ownership</vt:lpstr>
      <vt:lpstr>ROCs in Montana</vt:lpstr>
      <vt:lpstr>ROC USA Network</vt:lpstr>
      <vt:lpstr>PowerPoint Presentation</vt:lpstr>
      <vt:lpstr>PowerPoint Presentation</vt:lpstr>
      <vt:lpstr>PowerPoint Presentation</vt:lpstr>
      <vt:lpstr>PowerPoint Presentation</vt:lpstr>
      <vt:lpstr>Resident-Ownership Impacts</vt:lpstr>
      <vt:lpstr>Kaia Peterson, NeighborWorks Montana kpeterson@nwmt.org 406-531-3449</vt:lpstr>
      <vt:lpstr>Montana ROC Financing</vt:lpstr>
      <vt:lpstr>ROC as Innovator</vt:lpstr>
      <vt:lpstr>Missouri Meadows Replacement homes?? Evictions?? The RV and fill solutions</vt:lpstr>
      <vt:lpstr>Yippee!! City Water and Sewer </vt:lpstr>
      <vt:lpstr>Northwood Community Collaboration with Salish-Kootenai Housing Authority</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Mary O'Hara</dc:creator>
  <cp:lastModifiedBy>Kaia Peterson</cp:lastModifiedBy>
  <cp:revision>375</cp:revision>
  <dcterms:created xsi:type="dcterms:W3CDTF">2010-03-01T02:46:22Z</dcterms:created>
  <dcterms:modified xsi:type="dcterms:W3CDTF">2015-05-27T21:09:46Z</dcterms:modified>
</cp:coreProperties>
</file>