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5" r:id="rId3"/>
    <p:sldId id="262" r:id="rId4"/>
    <p:sldId id="264" r:id="rId5"/>
    <p:sldId id="257" r:id="rId6"/>
    <p:sldId id="259" r:id="rId7"/>
    <p:sldId id="260" r:id="rId8"/>
    <p:sldId id="261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43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56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593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9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5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081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672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516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344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98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61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62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83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981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05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70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13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C947E5-49DA-42C2-BDAC-E7595A2280F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062155-67F6-4315-8123-C12FFD3C3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Lender Underwriting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Habitat for Humanity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5690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Interstate Mortgage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Brynn Dellwo, Lender                          556-4911     brynn.dellwo@fib.com</a:t>
            </a:r>
          </a:p>
          <a:p>
            <a:r>
              <a:rPr lang="en-US" dirty="0" smtClean="0"/>
              <a:t>Deidre Dilbeck, Processor                   556-4842     deidre.dilbeck@fib.com</a:t>
            </a:r>
          </a:p>
          <a:p>
            <a:r>
              <a:rPr lang="en-US" dirty="0" smtClean="0"/>
              <a:t>Jan Bergman, Underwriter                   556-4916      jan.Bergman@fib.com</a:t>
            </a:r>
          </a:p>
          <a:p>
            <a:endParaRPr lang="en-US" dirty="0"/>
          </a:p>
          <a:p>
            <a:r>
              <a:rPr lang="en-US" dirty="0" smtClean="0"/>
              <a:t>Mike Hennessy, Regional Manager       556-4910     </a:t>
            </a:r>
            <a:r>
              <a:rPr lang="en-US" dirty="0" smtClean="0"/>
              <a:t>mike.hennessy@fib.com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80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82663"/>
            <a:ext cx="11821886" cy="512422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Q&amp;A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4514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Lender and Habitat qualify borrower for loan using 30-year, fixed rate at 0% interest including taxes and insurance. This becomes the purchase price for later calculations with MBOH</a:t>
            </a:r>
          </a:p>
          <a:p>
            <a:r>
              <a:rPr lang="en-US" dirty="0" smtClean="0"/>
              <a:t>MBOH will split the loan into two parts: MBOH 1</a:t>
            </a:r>
            <a:r>
              <a:rPr lang="en-US" baseline="30000" dirty="0" smtClean="0"/>
              <a:t>st</a:t>
            </a:r>
            <a:r>
              <a:rPr lang="en-US" dirty="0" smtClean="0"/>
              <a:t> lien loan at 2% and Habitat Wrap-around 2</a:t>
            </a:r>
            <a:r>
              <a:rPr lang="en-US" baseline="30000" dirty="0" smtClean="0"/>
              <a:t>nd</a:t>
            </a:r>
            <a:r>
              <a:rPr lang="en-US" dirty="0" smtClean="0"/>
              <a:t> lien loan at 0%</a:t>
            </a:r>
          </a:p>
          <a:p>
            <a:r>
              <a:rPr lang="en-US" dirty="0" smtClean="0"/>
              <a:t>MBOH determines final loan amounts and amortizations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6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MBOH first lien</a:t>
            </a:r>
          </a:p>
          <a:p>
            <a:pPr lvl="1"/>
            <a:r>
              <a:rPr lang="en-US" dirty="0" smtClean="0"/>
              <a:t>2% fixed rate</a:t>
            </a:r>
          </a:p>
          <a:p>
            <a:pPr lvl="1"/>
            <a:r>
              <a:rPr lang="en-US" dirty="0" smtClean="0"/>
              <a:t>30 year term</a:t>
            </a:r>
          </a:p>
          <a:p>
            <a:r>
              <a:rPr lang="en-US" dirty="0" smtClean="0"/>
              <a:t>Habitat silent 2</a:t>
            </a:r>
            <a:r>
              <a:rPr lang="en-US" baseline="30000" dirty="0" smtClean="0"/>
              <a:t>nd</a:t>
            </a:r>
            <a:r>
              <a:rPr lang="en-US" dirty="0" smtClean="0"/>
              <a:t> lien</a:t>
            </a:r>
          </a:p>
          <a:p>
            <a:pPr lvl="1"/>
            <a:r>
              <a:rPr lang="en-US" dirty="0" smtClean="0"/>
              <a:t>Difference between purchase price and first lien</a:t>
            </a:r>
          </a:p>
          <a:p>
            <a:pPr lvl="1"/>
            <a:r>
              <a:rPr lang="en-US" dirty="0" smtClean="0"/>
              <a:t>0% fixed rate</a:t>
            </a:r>
          </a:p>
          <a:p>
            <a:r>
              <a:rPr lang="en-US" dirty="0" smtClean="0"/>
              <a:t>Habitat silent 3</a:t>
            </a:r>
            <a:r>
              <a:rPr lang="en-US" baseline="30000" dirty="0" smtClean="0"/>
              <a:t>rd</a:t>
            </a:r>
            <a:r>
              <a:rPr lang="en-US" dirty="0" smtClean="0"/>
              <a:t> lien</a:t>
            </a:r>
          </a:p>
          <a:p>
            <a:pPr lvl="1"/>
            <a:r>
              <a:rPr lang="en-US" dirty="0" smtClean="0"/>
              <a:t>Difference between appraised value and combined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liens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liens combined are at 80% LTV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Habitat 3</a:t>
            </a:r>
            <a:r>
              <a:rPr lang="en-US" baseline="30000" dirty="0" smtClean="0"/>
              <a:t>rd</a:t>
            </a:r>
            <a:r>
              <a:rPr lang="en-US" dirty="0" smtClean="0"/>
              <a:t> lien is at least 20% of the appraised value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08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Borrower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limits determined by Habitat</a:t>
            </a:r>
          </a:p>
          <a:p>
            <a:r>
              <a:rPr lang="en-US" dirty="0" smtClean="0"/>
              <a:t>First-time homebuyer</a:t>
            </a:r>
          </a:p>
          <a:p>
            <a:r>
              <a:rPr lang="en-US" dirty="0" smtClean="0"/>
              <a:t>Homebuyer Education Certificate</a:t>
            </a:r>
          </a:p>
          <a:p>
            <a:r>
              <a:rPr lang="en-US" dirty="0" smtClean="0"/>
              <a:t>Primary residence</a:t>
            </a:r>
          </a:p>
          <a:p>
            <a:r>
              <a:rPr lang="en-US" dirty="0" smtClean="0"/>
              <a:t>Habitat-partner homebuyer</a:t>
            </a:r>
          </a:p>
          <a:p>
            <a:r>
              <a:rPr lang="en-US" dirty="0" smtClean="0"/>
              <a:t>No asset limitation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35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Required Items from Borrower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paystub</a:t>
            </a:r>
          </a:p>
          <a:p>
            <a:r>
              <a:rPr lang="en-US" dirty="0" smtClean="0"/>
              <a:t>3 years of W-2’s from all employers</a:t>
            </a:r>
          </a:p>
          <a:p>
            <a:r>
              <a:rPr lang="en-US" dirty="0"/>
              <a:t>3 years signed and filed </a:t>
            </a:r>
            <a:r>
              <a:rPr lang="en-US" dirty="0" smtClean="0"/>
              <a:t>federal tax returns</a:t>
            </a:r>
          </a:p>
          <a:p>
            <a:r>
              <a:rPr lang="en-US" dirty="0" smtClean="0"/>
              <a:t>Employment gap letter if more than 30 days between jobs in the last 2 years</a:t>
            </a:r>
          </a:p>
          <a:p>
            <a:r>
              <a:rPr lang="en-US" dirty="0" smtClean="0"/>
              <a:t>2 </a:t>
            </a:r>
            <a:r>
              <a:rPr lang="en-US" dirty="0"/>
              <a:t>months of bank </a:t>
            </a:r>
            <a:r>
              <a:rPr lang="en-US" dirty="0" smtClean="0"/>
              <a:t>statements</a:t>
            </a:r>
          </a:p>
          <a:p>
            <a:r>
              <a:rPr lang="en-US" dirty="0"/>
              <a:t>Explanation letter for any derogatory credit trade lines, if </a:t>
            </a:r>
            <a:r>
              <a:rPr lang="en-US" dirty="0" smtClean="0"/>
              <a:t>necessary</a:t>
            </a:r>
          </a:p>
          <a:p>
            <a:r>
              <a:rPr lang="en-US" dirty="0" smtClean="0"/>
              <a:t>If non-traditional credit applies, documentation of 12 months of payments on 3 trade lines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7008813" y="2505075"/>
            <a:ext cx="5183187" cy="36845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61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772886"/>
            <a:ext cx="9601196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Processing/Underwriting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63486"/>
            <a:ext cx="5157787" cy="5116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416629"/>
            <a:ext cx="5951307" cy="37730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Full verification of employment for current job. If employed with current employer for less than 2 years, obtain verification of previous employment to show a 2 year history</a:t>
            </a:r>
          </a:p>
          <a:p>
            <a:r>
              <a:rPr lang="en-US" dirty="0"/>
              <a:t>Must have a 2 year history to use overtime, bonus, or commission income</a:t>
            </a:r>
          </a:p>
          <a:p>
            <a:r>
              <a:rPr lang="en-US" dirty="0"/>
              <a:t>Use most conservative calculation. i.e. if YTD income is less than hourly rate, use YTD</a:t>
            </a:r>
          </a:p>
          <a:p>
            <a:r>
              <a:rPr lang="en-US" dirty="0"/>
              <a:t>Gap letter if employment gap of more than 30 days</a:t>
            </a:r>
          </a:p>
          <a:p>
            <a:r>
              <a:rPr lang="en-US" dirty="0"/>
              <a:t>3 years tax returns. Any unreimbursed expenses will be deducted from income</a:t>
            </a:r>
          </a:p>
          <a:p>
            <a:r>
              <a:rPr lang="en-US" dirty="0"/>
              <a:t>Verify income does not exceed MBOH Maximum Income Limits-County specific. Use highest possible income for this calculation.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8486" y="1763486"/>
            <a:ext cx="3876902" cy="5116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Assets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47856" y="2416629"/>
            <a:ext cx="3450773" cy="37730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 months of bank statements to show sufficient funds to close as necessary. Must include all pages even if just disclosures.</a:t>
            </a:r>
          </a:p>
          <a:p>
            <a:r>
              <a:rPr lang="en-US" dirty="0"/>
              <a:t>Document any large deposits. *Large deposit is defined as any deposit that is greater than 50% of gross monthly income*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86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779" y="680358"/>
            <a:ext cx="9601196" cy="1077686"/>
          </a:xfrm>
        </p:spPr>
        <p:txBody>
          <a:bodyPr/>
          <a:lstStyle/>
          <a:p>
            <a:r>
              <a:rPr lang="en-US" dirty="0" smtClean="0"/>
              <a:t>Processing/Underwriting </a:t>
            </a:r>
            <a:r>
              <a:rPr lang="en-US" dirty="0" err="1" smtClean="0"/>
              <a:t>Contin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87286"/>
            <a:ext cx="4718304" cy="533399"/>
          </a:xfrm>
        </p:spPr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481944"/>
            <a:ext cx="4718304" cy="33939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Credit report pulled with application</a:t>
            </a:r>
          </a:p>
          <a:p>
            <a:r>
              <a:rPr lang="en-US" dirty="0" smtClean="0"/>
              <a:t>Verification of Rents</a:t>
            </a:r>
          </a:p>
          <a:p>
            <a:r>
              <a:rPr lang="en-US" dirty="0" smtClean="0"/>
              <a:t>Rural Development’s minimum credit score is 640. Anything lower will require documentation of compensating factors to demonstrate that the borrower is credit-worthy and mortgage-ready</a:t>
            </a:r>
          </a:p>
          <a:p>
            <a:r>
              <a:rPr lang="en-US" dirty="0" smtClean="0"/>
              <a:t> Explanation and documentation of any derogatory credit</a:t>
            </a:r>
          </a:p>
          <a:p>
            <a:r>
              <a:rPr lang="en-US" dirty="0" smtClean="0"/>
              <a:t>None-Traditional Credit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borrower does not have a credit </a:t>
            </a:r>
            <a:r>
              <a:rPr lang="en-US" dirty="0" smtClean="0"/>
              <a:t>score or at least 3 trade lines on their credit report, 12 consecutive months of payments must be documented on </a:t>
            </a:r>
            <a:r>
              <a:rPr lang="en-US" dirty="0" smtClean="0"/>
              <a:t>3 of the </a:t>
            </a:r>
            <a:r>
              <a:rPr lang="en-US" dirty="0" smtClean="0"/>
              <a:t>following: rent </a:t>
            </a:r>
            <a:r>
              <a:rPr lang="en-US" dirty="0" smtClean="0"/>
              <a:t>checks, power bill, phone bill, cable bill etc.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1687286"/>
            <a:ext cx="4718304" cy="533399"/>
          </a:xfrm>
        </p:spPr>
        <p:txBody>
          <a:bodyPr/>
          <a:lstStyle/>
          <a:p>
            <a:r>
              <a:rPr lang="en-US" dirty="0" smtClean="0"/>
              <a:t>Property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2481944"/>
            <a:ext cx="4718304" cy="33939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Rural Development Appraisal ordered by lender</a:t>
            </a:r>
          </a:p>
          <a:p>
            <a:r>
              <a:rPr lang="en-US" dirty="0" smtClean="0"/>
              <a:t>10 year warranty issued by Habitat</a:t>
            </a:r>
            <a:endParaRPr lang="en-US" dirty="0" smtClean="0"/>
          </a:p>
          <a:p>
            <a:r>
              <a:rPr lang="en-US" dirty="0" smtClean="0"/>
              <a:t>Certificate of Occupancy if inside city limits</a:t>
            </a:r>
          </a:p>
          <a:p>
            <a:r>
              <a:rPr lang="en-US" dirty="0" smtClean="0"/>
              <a:t>Limit of 15% use of the property for business</a:t>
            </a:r>
          </a:p>
          <a:p>
            <a:r>
              <a:rPr lang="en-US" dirty="0" smtClean="0"/>
              <a:t>Land limited to 35% of appraisal value</a:t>
            </a:r>
          </a:p>
          <a:p>
            <a:r>
              <a:rPr lang="en-US" dirty="0" smtClean="0"/>
              <a:t>40-limit (small tract financing)</a:t>
            </a:r>
          </a:p>
          <a:p>
            <a:r>
              <a:rPr lang="en-US" dirty="0" smtClean="0"/>
              <a:t>No subdivision or sale of land possible</a:t>
            </a:r>
          </a:p>
          <a:p>
            <a:r>
              <a:rPr lang="en-US" dirty="0" smtClean="0"/>
              <a:t>Construction must be 100% complete prior to closing</a:t>
            </a:r>
          </a:p>
        </p:txBody>
      </p:sp>
    </p:spTree>
    <p:extLst>
      <p:ext uri="{BB962C8B-B14F-4D97-AF65-F5344CB8AC3E}">
        <p14:creationId xmlns:p14="http://schemas.microsoft.com/office/powerpoint/2010/main" val="1875546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598714"/>
            <a:ext cx="9601196" cy="1034142"/>
          </a:xfrm>
        </p:spPr>
        <p:txBody>
          <a:bodyPr/>
          <a:lstStyle/>
          <a:p>
            <a:r>
              <a:rPr lang="en-US" dirty="0" smtClean="0"/>
              <a:t>Processing/Underwriting </a:t>
            </a:r>
            <a:r>
              <a:rPr lang="en-US" dirty="0" err="1" smtClean="0"/>
              <a:t>Contin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426029"/>
            <a:ext cx="4718304" cy="631371"/>
          </a:xfrm>
        </p:spPr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Underwriting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438400"/>
            <a:ext cx="5399314" cy="3437467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/>
              <a:t>The sooner we can meet with the customer the better</a:t>
            </a:r>
          </a:p>
          <a:p>
            <a:r>
              <a:rPr lang="en-US" sz="2900" dirty="0" smtClean="0"/>
              <a:t>Run loan through Rural Development’s underwriting system, GUS. Must receive “approve/eligible” result otherwise additional documentation supporting that the borrower is credit-worthy and mortgage-ready will be required to be presented to MBOH for risk assessment</a:t>
            </a:r>
          </a:p>
          <a:p>
            <a:r>
              <a:rPr lang="en-US" sz="2900" dirty="0" smtClean="0"/>
              <a:t>No lender fees can be charged to the borrower</a:t>
            </a:r>
          </a:p>
          <a:p>
            <a:r>
              <a:rPr lang="en-US" sz="2900" dirty="0" smtClean="0"/>
              <a:t>Deductible of $1,000 or 1% of dwelling</a:t>
            </a:r>
          </a:p>
          <a:p>
            <a:r>
              <a:rPr lang="en-US" sz="2900" dirty="0" smtClean="0"/>
              <a:t>Taxes and insurance must be held in escrow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3313" y="1524001"/>
            <a:ext cx="3975661" cy="533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60771" y="2438400"/>
            <a:ext cx="3638204" cy="34374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15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Lender balances HUD-1 Settlement Statement with the Title Company</a:t>
            </a:r>
          </a:p>
          <a:p>
            <a:r>
              <a:rPr lang="en-US" dirty="0" smtClean="0"/>
              <a:t>Borrower does not bring money to the table</a:t>
            </a:r>
          </a:p>
          <a:p>
            <a:r>
              <a:rPr lang="en-US" dirty="0" smtClean="0"/>
              <a:t>Closing packet sent to MBOH within 30 days following execution of Note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1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1578</TotalTime>
  <Words>666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Wingdings</vt:lpstr>
      <vt:lpstr>Organic</vt:lpstr>
      <vt:lpstr>Lender Underwriting</vt:lpstr>
      <vt:lpstr>Qualifying</vt:lpstr>
      <vt:lpstr>Loan Terms</vt:lpstr>
      <vt:lpstr>Borrower Eligibility</vt:lpstr>
      <vt:lpstr>Required Items from Borrower</vt:lpstr>
      <vt:lpstr>Processing/Underwriting</vt:lpstr>
      <vt:lpstr>Processing/Underwriting Contin…</vt:lpstr>
      <vt:lpstr>Processing/Underwriting Contin…</vt:lpstr>
      <vt:lpstr>Closing</vt:lpstr>
      <vt:lpstr>First Interstate Mortgage Team</vt:lpstr>
      <vt:lpstr>Q&amp;A</vt:lpstr>
    </vt:vector>
  </TitlesOfParts>
  <Company>First Interstate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Lender Underwriting</dc:title>
  <dc:creator>Brynn Dellwo</dc:creator>
  <cp:lastModifiedBy>Brynn Dellwo</cp:lastModifiedBy>
  <cp:revision>21</cp:revision>
  <dcterms:created xsi:type="dcterms:W3CDTF">2015-04-28T18:45:16Z</dcterms:created>
  <dcterms:modified xsi:type="dcterms:W3CDTF">2015-05-21T20:19:07Z</dcterms:modified>
</cp:coreProperties>
</file>