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4" r:id="rId4"/>
  </p:sldMasterIdLst>
  <p:notesMasterIdLst>
    <p:notesMasterId r:id="rId14"/>
  </p:notesMasterIdLst>
  <p:handoutMasterIdLst>
    <p:handoutMasterId r:id="rId15"/>
  </p:handoutMasterIdLst>
  <p:sldIdLst>
    <p:sldId id="288" r:id="rId5"/>
    <p:sldId id="292" r:id="rId6"/>
    <p:sldId id="289" r:id="rId7"/>
    <p:sldId id="301" r:id="rId8"/>
    <p:sldId id="278" r:id="rId9"/>
    <p:sldId id="281" r:id="rId10"/>
    <p:sldId id="302" r:id="rId11"/>
    <p:sldId id="303" r:id="rId12"/>
    <p:sldId id="276" r:id="rId13"/>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72114" autoAdjust="0"/>
  </p:normalViewPr>
  <p:slideViewPr>
    <p:cSldViewPr>
      <p:cViewPr>
        <p:scale>
          <a:sx n="70" d="100"/>
          <a:sy n="70" d="100"/>
        </p:scale>
        <p:origin x="-1446" y="348"/>
      </p:cViewPr>
      <p:guideLst>
        <p:guide orient="horz" pos="2160"/>
        <p:guide pos="2880"/>
      </p:guideLst>
    </p:cSldViewPr>
  </p:slideViewPr>
  <p:outlineViewPr>
    <p:cViewPr>
      <p:scale>
        <a:sx n="33" d="100"/>
        <a:sy n="33" d="100"/>
      </p:scale>
      <p:origin x="0" y="16518"/>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DF121A-9293-49D3-984A-67CCFBD61DA8}" type="doc">
      <dgm:prSet loTypeId="urn:microsoft.com/office/officeart/2005/8/layout/gear1" loCatId="cycle" qsTypeId="urn:microsoft.com/office/officeart/2005/8/quickstyle/3d1" qsCatId="3D" csTypeId="urn:microsoft.com/office/officeart/2005/8/colors/accent0_3" csCatId="mainScheme" phldr="1"/>
      <dgm:spPr/>
    </dgm:pt>
    <dgm:pt modelId="{0A6AD6ED-CD71-43FD-8837-D1BD2C6CD4EE}">
      <dgm:prSet phldrT="[Text]" custT="1"/>
      <dgm:spPr/>
      <dgm:t>
        <a:bodyPr/>
        <a:lstStyle/>
        <a:p>
          <a:r>
            <a:rPr lang="en-US" sz="2400" b="1" dirty="0" smtClean="0"/>
            <a:t>PHA  Management Capacity</a:t>
          </a:r>
          <a:endParaRPr lang="en-US" sz="2400" dirty="0"/>
        </a:p>
      </dgm:t>
    </dgm:pt>
    <dgm:pt modelId="{0DAC294A-ECC6-411C-9330-23813FAB0DCA}" type="parTrans" cxnId="{D7BC0F5B-6FE2-475C-A6DE-98CCC8E46EA0}">
      <dgm:prSet/>
      <dgm:spPr/>
      <dgm:t>
        <a:bodyPr/>
        <a:lstStyle/>
        <a:p>
          <a:endParaRPr lang="en-US"/>
        </a:p>
      </dgm:t>
    </dgm:pt>
    <dgm:pt modelId="{1AA8F72A-6948-498A-BD05-0122A89337E8}" type="sibTrans" cxnId="{D7BC0F5B-6FE2-475C-A6DE-98CCC8E46EA0}">
      <dgm:prSet/>
      <dgm:spPr/>
      <dgm:t>
        <a:bodyPr/>
        <a:lstStyle/>
        <a:p>
          <a:endParaRPr lang="en-US" sz="2400"/>
        </a:p>
      </dgm:t>
    </dgm:pt>
    <dgm:pt modelId="{74335B7C-265E-4D8C-A96A-AE62DCE916BF}">
      <dgm:prSet phldrT="[Text]" custT="1"/>
      <dgm:spPr/>
      <dgm:t>
        <a:bodyPr/>
        <a:lstStyle/>
        <a:p>
          <a:r>
            <a:rPr lang="en-US" sz="2400" b="1" dirty="0" smtClean="0"/>
            <a:t>Sufficient Applicants with the Ability to Find and Lease Units</a:t>
          </a:r>
          <a:endParaRPr lang="en-US" sz="2400" dirty="0"/>
        </a:p>
      </dgm:t>
    </dgm:pt>
    <dgm:pt modelId="{96264C9B-F34A-4BBB-B009-9C6D40B12389}" type="parTrans" cxnId="{EA980C02-B165-4F06-AA33-504EA8D89E7F}">
      <dgm:prSet/>
      <dgm:spPr/>
      <dgm:t>
        <a:bodyPr/>
        <a:lstStyle/>
        <a:p>
          <a:endParaRPr lang="en-US"/>
        </a:p>
      </dgm:t>
    </dgm:pt>
    <dgm:pt modelId="{1B3D3E65-B46A-4011-9B90-56083C065A0E}" type="sibTrans" cxnId="{EA980C02-B165-4F06-AA33-504EA8D89E7F}">
      <dgm:prSet/>
      <dgm:spPr/>
      <dgm:t>
        <a:bodyPr/>
        <a:lstStyle/>
        <a:p>
          <a:endParaRPr lang="en-US"/>
        </a:p>
      </dgm:t>
    </dgm:pt>
    <dgm:pt modelId="{BDEB8143-E014-420B-87FD-F31D7AEA0A07}">
      <dgm:prSet custT="1"/>
      <dgm:spPr/>
      <dgm:t>
        <a:bodyPr/>
        <a:lstStyle/>
        <a:p>
          <a:r>
            <a:rPr lang="en-US" sz="2400" b="1" dirty="0" smtClean="0"/>
            <a:t>Willing Landlords with Sufficient Units meeting HQS Available at Affordable Rents in Good Locations</a:t>
          </a:r>
          <a:endParaRPr lang="en-US" sz="2400" b="1" dirty="0"/>
        </a:p>
      </dgm:t>
    </dgm:pt>
    <dgm:pt modelId="{FBA1E632-B6BA-4329-B91F-E4B02D15BD41}" type="parTrans" cxnId="{CC2BCA86-A12F-48A8-90E4-06B6B4AC6E18}">
      <dgm:prSet/>
      <dgm:spPr/>
      <dgm:t>
        <a:bodyPr/>
        <a:lstStyle/>
        <a:p>
          <a:endParaRPr lang="en-US"/>
        </a:p>
      </dgm:t>
    </dgm:pt>
    <dgm:pt modelId="{CFE342B6-9CBB-4A67-AB96-7DF3539003BF}" type="sibTrans" cxnId="{CC2BCA86-A12F-48A8-90E4-06B6B4AC6E18}">
      <dgm:prSet/>
      <dgm:spPr/>
      <dgm:t>
        <a:bodyPr/>
        <a:lstStyle/>
        <a:p>
          <a:endParaRPr lang="en-US"/>
        </a:p>
      </dgm:t>
    </dgm:pt>
    <dgm:pt modelId="{7772EE89-4C5C-49C8-9596-71D8D73F8F35}" type="pres">
      <dgm:prSet presAssocID="{CDDF121A-9293-49D3-984A-67CCFBD61DA8}" presName="composite" presStyleCnt="0">
        <dgm:presLayoutVars>
          <dgm:chMax val="3"/>
          <dgm:animLvl val="lvl"/>
          <dgm:resizeHandles val="exact"/>
        </dgm:presLayoutVars>
      </dgm:prSet>
      <dgm:spPr/>
    </dgm:pt>
    <dgm:pt modelId="{5C482240-A55E-4056-A633-0CCFE7B3B9CD}" type="pres">
      <dgm:prSet presAssocID="{0A6AD6ED-CD71-43FD-8837-D1BD2C6CD4EE}" presName="gear1" presStyleLbl="node1" presStyleIdx="0" presStyleCnt="3" custLinFactY="-12033" custLinFactNeighborX="-24848" custLinFactNeighborY="-100000">
        <dgm:presLayoutVars>
          <dgm:chMax val="1"/>
          <dgm:bulletEnabled val="1"/>
        </dgm:presLayoutVars>
      </dgm:prSet>
      <dgm:spPr/>
      <dgm:t>
        <a:bodyPr/>
        <a:lstStyle/>
        <a:p>
          <a:endParaRPr lang="en-US"/>
        </a:p>
      </dgm:t>
    </dgm:pt>
    <dgm:pt modelId="{DECE69C5-25F5-4082-8EAB-2EF127386907}" type="pres">
      <dgm:prSet presAssocID="{0A6AD6ED-CD71-43FD-8837-D1BD2C6CD4EE}" presName="gear1srcNode" presStyleLbl="node1" presStyleIdx="0" presStyleCnt="3"/>
      <dgm:spPr/>
      <dgm:t>
        <a:bodyPr/>
        <a:lstStyle/>
        <a:p>
          <a:endParaRPr lang="en-US"/>
        </a:p>
      </dgm:t>
    </dgm:pt>
    <dgm:pt modelId="{01D40AF6-452E-484D-B0D9-9F25DF5C8912}" type="pres">
      <dgm:prSet presAssocID="{0A6AD6ED-CD71-43FD-8837-D1BD2C6CD4EE}" presName="gear1dstNode" presStyleLbl="node1" presStyleIdx="0" presStyleCnt="3"/>
      <dgm:spPr/>
      <dgm:t>
        <a:bodyPr/>
        <a:lstStyle/>
        <a:p>
          <a:endParaRPr lang="en-US"/>
        </a:p>
      </dgm:t>
    </dgm:pt>
    <dgm:pt modelId="{8305DF6B-8763-48F4-8BC8-C31D5A701185}" type="pres">
      <dgm:prSet presAssocID="{74335B7C-265E-4D8C-A96A-AE62DCE916BF}" presName="gear2" presStyleLbl="node1" presStyleIdx="1" presStyleCnt="3" custScaleX="156388" custScaleY="136945" custLinFactX="64027" custLinFactNeighborX="100000" custLinFactNeighborY="3594">
        <dgm:presLayoutVars>
          <dgm:chMax val="1"/>
          <dgm:bulletEnabled val="1"/>
        </dgm:presLayoutVars>
      </dgm:prSet>
      <dgm:spPr/>
      <dgm:t>
        <a:bodyPr/>
        <a:lstStyle/>
        <a:p>
          <a:endParaRPr lang="en-US"/>
        </a:p>
      </dgm:t>
    </dgm:pt>
    <dgm:pt modelId="{CE0D6215-5E66-4541-85D0-DBAA28D18308}" type="pres">
      <dgm:prSet presAssocID="{74335B7C-265E-4D8C-A96A-AE62DCE916BF}" presName="gear2srcNode" presStyleLbl="node1" presStyleIdx="1" presStyleCnt="3"/>
      <dgm:spPr/>
      <dgm:t>
        <a:bodyPr/>
        <a:lstStyle/>
        <a:p>
          <a:endParaRPr lang="en-US"/>
        </a:p>
      </dgm:t>
    </dgm:pt>
    <dgm:pt modelId="{5E543D93-55A1-4DA0-AE7C-2F58BB51B238}" type="pres">
      <dgm:prSet presAssocID="{74335B7C-265E-4D8C-A96A-AE62DCE916BF}" presName="gear2dstNode" presStyleLbl="node1" presStyleIdx="1" presStyleCnt="3"/>
      <dgm:spPr/>
      <dgm:t>
        <a:bodyPr/>
        <a:lstStyle/>
        <a:p>
          <a:endParaRPr lang="en-US"/>
        </a:p>
      </dgm:t>
    </dgm:pt>
    <dgm:pt modelId="{C3F5E116-581A-4371-8D73-F0D411789855}" type="pres">
      <dgm:prSet presAssocID="{BDEB8143-E014-420B-87FD-F31D7AEA0A07}" presName="gear3" presStyleLbl="node1" presStyleIdx="2" presStyleCnt="3" custAng="57131" custScaleX="178036" custScaleY="171817" custLinFactX="-8316" custLinFactNeighborX="-100000" custLinFactNeighborY="78170"/>
      <dgm:spPr/>
      <dgm:t>
        <a:bodyPr/>
        <a:lstStyle/>
        <a:p>
          <a:endParaRPr lang="en-US"/>
        </a:p>
      </dgm:t>
    </dgm:pt>
    <dgm:pt modelId="{A8C4C773-89AB-413D-8802-EA765AB5D692}" type="pres">
      <dgm:prSet presAssocID="{BDEB8143-E014-420B-87FD-F31D7AEA0A07}" presName="gear3tx" presStyleLbl="node1" presStyleIdx="2" presStyleCnt="3">
        <dgm:presLayoutVars>
          <dgm:chMax val="1"/>
          <dgm:bulletEnabled val="1"/>
        </dgm:presLayoutVars>
      </dgm:prSet>
      <dgm:spPr/>
      <dgm:t>
        <a:bodyPr/>
        <a:lstStyle/>
        <a:p>
          <a:endParaRPr lang="en-US"/>
        </a:p>
      </dgm:t>
    </dgm:pt>
    <dgm:pt modelId="{76666D32-4E25-42FC-BE10-DEF19CC1AC15}" type="pres">
      <dgm:prSet presAssocID="{BDEB8143-E014-420B-87FD-F31D7AEA0A07}" presName="gear3srcNode" presStyleLbl="node1" presStyleIdx="2" presStyleCnt="3"/>
      <dgm:spPr/>
      <dgm:t>
        <a:bodyPr/>
        <a:lstStyle/>
        <a:p>
          <a:endParaRPr lang="en-US"/>
        </a:p>
      </dgm:t>
    </dgm:pt>
    <dgm:pt modelId="{532326A0-53F8-401B-B8E6-0C418B658B8A}" type="pres">
      <dgm:prSet presAssocID="{BDEB8143-E014-420B-87FD-F31D7AEA0A07}" presName="gear3dstNode" presStyleLbl="node1" presStyleIdx="2" presStyleCnt="3"/>
      <dgm:spPr/>
      <dgm:t>
        <a:bodyPr/>
        <a:lstStyle/>
        <a:p>
          <a:endParaRPr lang="en-US"/>
        </a:p>
      </dgm:t>
    </dgm:pt>
    <dgm:pt modelId="{8204F8F7-813A-4B5E-BAF8-5B840EFF286A}" type="pres">
      <dgm:prSet presAssocID="{1AA8F72A-6948-498A-BD05-0122A89337E8}" presName="connector1" presStyleLbl="sibTrans2D1" presStyleIdx="0" presStyleCnt="3" custAng="4699953" custScaleX="69511" custScaleY="64683" custLinFactNeighborX="-80052" custLinFactNeighborY="-6981"/>
      <dgm:spPr/>
      <dgm:t>
        <a:bodyPr/>
        <a:lstStyle/>
        <a:p>
          <a:endParaRPr lang="en-US"/>
        </a:p>
      </dgm:t>
    </dgm:pt>
    <dgm:pt modelId="{A20ECA55-3510-486F-8245-5FBA29EF68BD}" type="pres">
      <dgm:prSet presAssocID="{1B3D3E65-B46A-4011-9B90-56083C065A0E}" presName="connector2" presStyleLbl="sibTrans2D1" presStyleIdx="1" presStyleCnt="3" custAng="6626802" custLinFactNeighborX="74435" custLinFactNeighborY="-65814"/>
      <dgm:spPr/>
      <dgm:t>
        <a:bodyPr/>
        <a:lstStyle/>
        <a:p>
          <a:endParaRPr lang="en-US"/>
        </a:p>
      </dgm:t>
    </dgm:pt>
    <dgm:pt modelId="{E2A77048-F56F-4D4F-8603-8C1DF1E4A7F8}" type="pres">
      <dgm:prSet presAssocID="{CFE342B6-9CBB-4A67-AB96-7DF3539003BF}" presName="connector3" presStyleLbl="sibTrans2D1" presStyleIdx="2" presStyleCnt="3" custAng="14697748" custLinFactX="5301" custLinFactNeighborX="100000" custLinFactNeighborY="64275"/>
      <dgm:spPr/>
      <dgm:t>
        <a:bodyPr/>
        <a:lstStyle/>
        <a:p>
          <a:endParaRPr lang="en-US"/>
        </a:p>
      </dgm:t>
    </dgm:pt>
  </dgm:ptLst>
  <dgm:cxnLst>
    <dgm:cxn modelId="{A60AA6F6-B9D6-4B4D-A2E0-140FD3917AEB}" type="presOf" srcId="{74335B7C-265E-4D8C-A96A-AE62DCE916BF}" destId="{5E543D93-55A1-4DA0-AE7C-2F58BB51B238}" srcOrd="2" destOrd="0" presId="urn:microsoft.com/office/officeart/2005/8/layout/gear1"/>
    <dgm:cxn modelId="{EA980C02-B165-4F06-AA33-504EA8D89E7F}" srcId="{CDDF121A-9293-49D3-984A-67CCFBD61DA8}" destId="{74335B7C-265E-4D8C-A96A-AE62DCE916BF}" srcOrd="1" destOrd="0" parTransId="{96264C9B-F34A-4BBB-B009-9C6D40B12389}" sibTransId="{1B3D3E65-B46A-4011-9B90-56083C065A0E}"/>
    <dgm:cxn modelId="{B18F34DE-B8FA-4A5A-9F06-5474CA9AF33D}" type="presOf" srcId="{0A6AD6ED-CD71-43FD-8837-D1BD2C6CD4EE}" destId="{DECE69C5-25F5-4082-8EAB-2EF127386907}" srcOrd="1" destOrd="0" presId="urn:microsoft.com/office/officeart/2005/8/layout/gear1"/>
    <dgm:cxn modelId="{463B17A5-49D0-43D2-8FD8-6D17D4D7A650}" type="presOf" srcId="{74335B7C-265E-4D8C-A96A-AE62DCE916BF}" destId="{8305DF6B-8763-48F4-8BC8-C31D5A701185}" srcOrd="0" destOrd="0" presId="urn:microsoft.com/office/officeart/2005/8/layout/gear1"/>
    <dgm:cxn modelId="{4764AF64-AD30-441F-A64D-2D9EC3F16E57}" type="presOf" srcId="{BDEB8143-E014-420B-87FD-F31D7AEA0A07}" destId="{532326A0-53F8-401B-B8E6-0C418B658B8A}" srcOrd="3" destOrd="0" presId="urn:microsoft.com/office/officeart/2005/8/layout/gear1"/>
    <dgm:cxn modelId="{07B17F02-395C-4E90-85DE-156336340AD0}" type="presOf" srcId="{BDEB8143-E014-420B-87FD-F31D7AEA0A07}" destId="{A8C4C773-89AB-413D-8802-EA765AB5D692}" srcOrd="1" destOrd="0" presId="urn:microsoft.com/office/officeart/2005/8/layout/gear1"/>
    <dgm:cxn modelId="{F042730A-B84B-4E1C-AC85-2753C5DBA63B}" type="presOf" srcId="{CDDF121A-9293-49D3-984A-67CCFBD61DA8}" destId="{7772EE89-4C5C-49C8-9596-71D8D73F8F35}" srcOrd="0" destOrd="0" presId="urn:microsoft.com/office/officeart/2005/8/layout/gear1"/>
    <dgm:cxn modelId="{FD3CE542-087A-4748-8E08-CB18B6F3147F}" type="presOf" srcId="{0A6AD6ED-CD71-43FD-8837-D1BD2C6CD4EE}" destId="{01D40AF6-452E-484D-B0D9-9F25DF5C8912}" srcOrd="2" destOrd="0" presId="urn:microsoft.com/office/officeart/2005/8/layout/gear1"/>
    <dgm:cxn modelId="{D0586D01-7F1F-43A3-A1DA-D52E08DA9D12}" type="presOf" srcId="{1AA8F72A-6948-498A-BD05-0122A89337E8}" destId="{8204F8F7-813A-4B5E-BAF8-5B840EFF286A}" srcOrd="0" destOrd="0" presId="urn:microsoft.com/office/officeart/2005/8/layout/gear1"/>
    <dgm:cxn modelId="{F3066377-33B6-4137-9E7F-B8DFB793AEED}" type="presOf" srcId="{74335B7C-265E-4D8C-A96A-AE62DCE916BF}" destId="{CE0D6215-5E66-4541-85D0-DBAA28D18308}" srcOrd="1" destOrd="0" presId="urn:microsoft.com/office/officeart/2005/8/layout/gear1"/>
    <dgm:cxn modelId="{CD22A762-4073-4B85-AA2D-C18ABBA24390}" type="presOf" srcId="{CFE342B6-9CBB-4A67-AB96-7DF3539003BF}" destId="{E2A77048-F56F-4D4F-8603-8C1DF1E4A7F8}" srcOrd="0" destOrd="0" presId="urn:microsoft.com/office/officeart/2005/8/layout/gear1"/>
    <dgm:cxn modelId="{7480E4A6-9D59-450A-990C-2D921E1999D3}" type="presOf" srcId="{1B3D3E65-B46A-4011-9B90-56083C065A0E}" destId="{A20ECA55-3510-486F-8245-5FBA29EF68BD}" srcOrd="0" destOrd="0" presId="urn:microsoft.com/office/officeart/2005/8/layout/gear1"/>
    <dgm:cxn modelId="{07DD2B39-0B9C-4C75-AFBD-CD785E13E07F}" type="presOf" srcId="{BDEB8143-E014-420B-87FD-F31D7AEA0A07}" destId="{C3F5E116-581A-4371-8D73-F0D411789855}" srcOrd="0" destOrd="0" presId="urn:microsoft.com/office/officeart/2005/8/layout/gear1"/>
    <dgm:cxn modelId="{CC2BCA86-A12F-48A8-90E4-06B6B4AC6E18}" srcId="{CDDF121A-9293-49D3-984A-67CCFBD61DA8}" destId="{BDEB8143-E014-420B-87FD-F31D7AEA0A07}" srcOrd="2" destOrd="0" parTransId="{FBA1E632-B6BA-4329-B91F-E4B02D15BD41}" sibTransId="{CFE342B6-9CBB-4A67-AB96-7DF3539003BF}"/>
    <dgm:cxn modelId="{D7BC0F5B-6FE2-475C-A6DE-98CCC8E46EA0}" srcId="{CDDF121A-9293-49D3-984A-67CCFBD61DA8}" destId="{0A6AD6ED-CD71-43FD-8837-D1BD2C6CD4EE}" srcOrd="0" destOrd="0" parTransId="{0DAC294A-ECC6-411C-9330-23813FAB0DCA}" sibTransId="{1AA8F72A-6948-498A-BD05-0122A89337E8}"/>
    <dgm:cxn modelId="{A66A2E85-493E-4208-8515-CA86D4902BD7}" type="presOf" srcId="{0A6AD6ED-CD71-43FD-8837-D1BD2C6CD4EE}" destId="{5C482240-A55E-4056-A633-0CCFE7B3B9CD}" srcOrd="0" destOrd="0" presId="urn:microsoft.com/office/officeart/2005/8/layout/gear1"/>
    <dgm:cxn modelId="{853F7710-0F55-46F9-8301-93B92E616F71}" type="presOf" srcId="{BDEB8143-E014-420B-87FD-F31D7AEA0A07}" destId="{76666D32-4E25-42FC-BE10-DEF19CC1AC15}" srcOrd="2" destOrd="0" presId="urn:microsoft.com/office/officeart/2005/8/layout/gear1"/>
    <dgm:cxn modelId="{7417C8B5-14B7-4E59-820D-DFC8D9F440C0}" type="presParOf" srcId="{7772EE89-4C5C-49C8-9596-71D8D73F8F35}" destId="{5C482240-A55E-4056-A633-0CCFE7B3B9CD}" srcOrd="0" destOrd="0" presId="urn:microsoft.com/office/officeart/2005/8/layout/gear1"/>
    <dgm:cxn modelId="{48EE752A-688B-41FA-935D-46C9FCBB8518}" type="presParOf" srcId="{7772EE89-4C5C-49C8-9596-71D8D73F8F35}" destId="{DECE69C5-25F5-4082-8EAB-2EF127386907}" srcOrd="1" destOrd="0" presId="urn:microsoft.com/office/officeart/2005/8/layout/gear1"/>
    <dgm:cxn modelId="{EF9858AA-75AB-4472-9935-1E2EDB67536D}" type="presParOf" srcId="{7772EE89-4C5C-49C8-9596-71D8D73F8F35}" destId="{01D40AF6-452E-484D-B0D9-9F25DF5C8912}" srcOrd="2" destOrd="0" presId="urn:microsoft.com/office/officeart/2005/8/layout/gear1"/>
    <dgm:cxn modelId="{A47309E9-724C-46E2-9046-14C20F763F09}" type="presParOf" srcId="{7772EE89-4C5C-49C8-9596-71D8D73F8F35}" destId="{8305DF6B-8763-48F4-8BC8-C31D5A701185}" srcOrd="3" destOrd="0" presId="urn:microsoft.com/office/officeart/2005/8/layout/gear1"/>
    <dgm:cxn modelId="{D17D3D25-5E0B-4735-AC78-2BF358BBE529}" type="presParOf" srcId="{7772EE89-4C5C-49C8-9596-71D8D73F8F35}" destId="{CE0D6215-5E66-4541-85D0-DBAA28D18308}" srcOrd="4" destOrd="0" presId="urn:microsoft.com/office/officeart/2005/8/layout/gear1"/>
    <dgm:cxn modelId="{EE2FC880-0889-46BE-834F-C7FF5737D7B1}" type="presParOf" srcId="{7772EE89-4C5C-49C8-9596-71D8D73F8F35}" destId="{5E543D93-55A1-4DA0-AE7C-2F58BB51B238}" srcOrd="5" destOrd="0" presId="urn:microsoft.com/office/officeart/2005/8/layout/gear1"/>
    <dgm:cxn modelId="{7E1B2098-8C63-42BC-A713-9E32A7DA3D5B}" type="presParOf" srcId="{7772EE89-4C5C-49C8-9596-71D8D73F8F35}" destId="{C3F5E116-581A-4371-8D73-F0D411789855}" srcOrd="6" destOrd="0" presId="urn:microsoft.com/office/officeart/2005/8/layout/gear1"/>
    <dgm:cxn modelId="{5713DE6F-4521-47AA-B363-F9734E0055D9}" type="presParOf" srcId="{7772EE89-4C5C-49C8-9596-71D8D73F8F35}" destId="{A8C4C773-89AB-413D-8802-EA765AB5D692}" srcOrd="7" destOrd="0" presId="urn:microsoft.com/office/officeart/2005/8/layout/gear1"/>
    <dgm:cxn modelId="{DD3059D7-7DAE-4076-844E-DF5341A2EF9E}" type="presParOf" srcId="{7772EE89-4C5C-49C8-9596-71D8D73F8F35}" destId="{76666D32-4E25-42FC-BE10-DEF19CC1AC15}" srcOrd="8" destOrd="0" presId="urn:microsoft.com/office/officeart/2005/8/layout/gear1"/>
    <dgm:cxn modelId="{5A4CCCB1-F46B-4717-8353-7B626059158E}" type="presParOf" srcId="{7772EE89-4C5C-49C8-9596-71D8D73F8F35}" destId="{532326A0-53F8-401B-B8E6-0C418B658B8A}" srcOrd="9" destOrd="0" presId="urn:microsoft.com/office/officeart/2005/8/layout/gear1"/>
    <dgm:cxn modelId="{50F58AC9-52DE-4034-A4D1-6A54086E3A88}" type="presParOf" srcId="{7772EE89-4C5C-49C8-9596-71D8D73F8F35}" destId="{8204F8F7-813A-4B5E-BAF8-5B840EFF286A}" srcOrd="10" destOrd="0" presId="urn:microsoft.com/office/officeart/2005/8/layout/gear1"/>
    <dgm:cxn modelId="{69823581-F07E-4221-A088-9F85420A6DE1}" type="presParOf" srcId="{7772EE89-4C5C-49C8-9596-71D8D73F8F35}" destId="{A20ECA55-3510-486F-8245-5FBA29EF68BD}" srcOrd="11" destOrd="0" presId="urn:microsoft.com/office/officeart/2005/8/layout/gear1"/>
    <dgm:cxn modelId="{55F3D6F9-3E41-4C9B-A155-FEAA308C2210}" type="presParOf" srcId="{7772EE89-4C5C-49C8-9596-71D8D73F8F35}" destId="{E2A77048-F56F-4D4F-8603-8C1DF1E4A7F8}"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82240-A55E-4056-A633-0CCFE7B3B9CD}">
      <dsp:nvSpPr>
        <dsp:cNvPr id="0" name=""/>
        <dsp:cNvSpPr/>
      </dsp:nvSpPr>
      <dsp:spPr>
        <a:xfrm>
          <a:off x="3352815" y="0"/>
          <a:ext cx="3143250" cy="3143250"/>
        </a:xfrm>
        <a:prstGeom prst="gear9">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PHA  Management Capacity</a:t>
          </a:r>
          <a:endParaRPr lang="en-US" sz="2400" kern="1200" dirty="0"/>
        </a:p>
      </dsp:txBody>
      <dsp:txXfrm>
        <a:off x="3984748" y="736291"/>
        <a:ext cx="1879384" cy="1615696"/>
      </dsp:txXfrm>
    </dsp:sp>
    <dsp:sp modelId="{8305DF6B-8763-48F4-8BC8-C31D5A701185}">
      <dsp:nvSpPr>
        <dsp:cNvPr id="0" name=""/>
        <dsp:cNvSpPr/>
      </dsp:nvSpPr>
      <dsp:spPr>
        <a:xfrm>
          <a:off x="5264170" y="1981198"/>
          <a:ext cx="3575029" cy="3130562"/>
        </a:xfrm>
        <a:prstGeom prst="gear6">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Sufficient Applicants with the Ability to Find and Lease Units</a:t>
          </a:r>
          <a:endParaRPr lang="en-US" sz="2400" kern="1200" dirty="0"/>
        </a:p>
      </dsp:txBody>
      <dsp:txXfrm>
        <a:off x="6116907" y="2774090"/>
        <a:ext cx="1869555" cy="1544778"/>
      </dsp:txXfrm>
    </dsp:sp>
    <dsp:sp modelId="{C3F5E116-581A-4371-8D73-F0D411789855}">
      <dsp:nvSpPr>
        <dsp:cNvPr id="0" name=""/>
        <dsp:cNvSpPr/>
      </dsp:nvSpPr>
      <dsp:spPr>
        <a:xfrm rot="20757131">
          <a:off x="383112" y="1419405"/>
          <a:ext cx="4038659" cy="3797395"/>
        </a:xfrm>
        <a:prstGeom prst="gear6">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Willing Landlords with Sufficient Units meeting HQS Available at Affordable Rents in Good Locations</a:t>
          </a:r>
          <a:endParaRPr lang="en-US" sz="2400" b="1" kern="1200" dirty="0"/>
        </a:p>
      </dsp:txBody>
      <dsp:txXfrm rot="-20700000">
        <a:off x="1283218" y="2237975"/>
        <a:ext cx="2238446" cy="2160255"/>
      </dsp:txXfrm>
    </dsp:sp>
    <dsp:sp modelId="{8204F8F7-813A-4B5E-BAF8-5B840EFF286A}">
      <dsp:nvSpPr>
        <dsp:cNvPr id="0" name=""/>
        <dsp:cNvSpPr/>
      </dsp:nvSpPr>
      <dsp:spPr>
        <a:xfrm rot="4699953">
          <a:off x="1301760" y="3009797"/>
          <a:ext cx="2796677" cy="2602429"/>
        </a:xfrm>
        <a:prstGeom prst="circularArrow">
          <a:avLst>
            <a:gd name="adj1" fmla="val 4687"/>
            <a:gd name="adj2" fmla="val 299029"/>
            <a:gd name="adj3" fmla="val 2543535"/>
            <a:gd name="adj4" fmla="val 15803529"/>
            <a:gd name="adj5" fmla="val 5469"/>
          </a:avLst>
        </a:prstGeom>
        <a:solidFill>
          <a:schemeClr val="dk2">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20ECA55-3510-486F-8245-5FBA29EF68BD}">
      <dsp:nvSpPr>
        <dsp:cNvPr id="0" name=""/>
        <dsp:cNvSpPr/>
      </dsp:nvSpPr>
      <dsp:spPr>
        <a:xfrm rot="6626802">
          <a:off x="4076104" y="-114900"/>
          <a:ext cx="2923222" cy="2923222"/>
        </a:xfrm>
        <a:prstGeom prst="leftCircularArrow">
          <a:avLst>
            <a:gd name="adj1" fmla="val 6452"/>
            <a:gd name="adj2" fmla="val 429999"/>
            <a:gd name="adj3" fmla="val 10489124"/>
            <a:gd name="adj4" fmla="val 14837806"/>
            <a:gd name="adj5" fmla="val 7527"/>
          </a:avLst>
        </a:prstGeom>
        <a:solidFill>
          <a:schemeClr val="dk2">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2A77048-F56F-4D4F-8603-8C1DF1E4A7F8}">
      <dsp:nvSpPr>
        <dsp:cNvPr id="0" name=""/>
        <dsp:cNvSpPr/>
      </dsp:nvSpPr>
      <dsp:spPr>
        <a:xfrm rot="14697748">
          <a:off x="6386251" y="2272918"/>
          <a:ext cx="3151822" cy="3151822"/>
        </a:xfrm>
        <a:prstGeom prst="circularArrow">
          <a:avLst>
            <a:gd name="adj1" fmla="val 5984"/>
            <a:gd name="adj2" fmla="val 394124"/>
            <a:gd name="adj3" fmla="val 13313824"/>
            <a:gd name="adj4" fmla="val 10508221"/>
            <a:gd name="adj5" fmla="val 6981"/>
          </a:avLst>
        </a:prstGeom>
        <a:solidFill>
          <a:schemeClr val="dk2">
            <a:tint val="6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43665" cy="464814"/>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defRPr sz="1200"/>
            </a:lvl1pPr>
          </a:lstStyle>
          <a:p>
            <a:pPr>
              <a:defRPr/>
            </a:pPr>
            <a:endParaRPr lang="en-US"/>
          </a:p>
        </p:txBody>
      </p:sp>
      <p:sp>
        <p:nvSpPr>
          <p:cNvPr id="32771" name="Rectangle 3"/>
          <p:cNvSpPr>
            <a:spLocks noGrp="1" noChangeArrowheads="1"/>
          </p:cNvSpPr>
          <p:nvPr>
            <p:ph type="dt" sz="quarter" idx="1"/>
          </p:nvPr>
        </p:nvSpPr>
        <p:spPr bwMode="auto">
          <a:xfrm>
            <a:off x="3977827" y="0"/>
            <a:ext cx="3043665" cy="464814"/>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ChangeArrowheads="1"/>
          </p:cNvSpPr>
          <p:nvPr>
            <p:ph type="ftr" sz="quarter" idx="2"/>
          </p:nvPr>
        </p:nvSpPr>
        <p:spPr bwMode="auto">
          <a:xfrm>
            <a:off x="0" y="8842684"/>
            <a:ext cx="3043665" cy="464814"/>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defRPr sz="1200"/>
            </a:lvl1pPr>
          </a:lstStyle>
          <a:p>
            <a:pPr>
              <a:defRPr/>
            </a:pPr>
            <a:endParaRPr lang="en-US"/>
          </a:p>
        </p:txBody>
      </p:sp>
      <p:sp>
        <p:nvSpPr>
          <p:cNvPr id="32773" name="Rectangle 5"/>
          <p:cNvSpPr>
            <a:spLocks noGrp="1" noChangeArrowheads="1"/>
          </p:cNvSpPr>
          <p:nvPr>
            <p:ph type="sldNum" sz="quarter" idx="3"/>
          </p:nvPr>
        </p:nvSpPr>
        <p:spPr bwMode="auto">
          <a:xfrm>
            <a:off x="3977827" y="8842684"/>
            <a:ext cx="3043665" cy="464814"/>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a:defRPr sz="1200"/>
            </a:lvl1pPr>
          </a:lstStyle>
          <a:p>
            <a:pPr>
              <a:defRPr/>
            </a:pPr>
            <a:fld id="{3EFFAA8C-697E-4C17-A0F5-869A3C05CBA0}" type="slidenum">
              <a:rPr lang="en-US"/>
              <a:pPr>
                <a:defRPr/>
              </a:pPr>
              <a:t>‹#›</a:t>
            </a:fld>
            <a:endParaRPr lang="en-US"/>
          </a:p>
        </p:txBody>
      </p:sp>
    </p:spTree>
    <p:extLst>
      <p:ext uri="{BB962C8B-B14F-4D97-AF65-F5344CB8AC3E}">
        <p14:creationId xmlns:p14="http://schemas.microsoft.com/office/powerpoint/2010/main" val="240804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65" cy="466417"/>
          </a:xfrm>
          <a:prstGeom prst="rect">
            <a:avLst/>
          </a:prstGeom>
        </p:spPr>
        <p:txBody>
          <a:bodyPr vert="horz" lIns="92446" tIns="46223" rIns="92446" bIns="46223" rtlCol="0"/>
          <a:lstStyle>
            <a:lvl1pPr algn="l">
              <a:defRPr sz="1200"/>
            </a:lvl1pPr>
          </a:lstStyle>
          <a:p>
            <a:pPr>
              <a:defRPr/>
            </a:pPr>
            <a:endParaRPr lang="en-US"/>
          </a:p>
        </p:txBody>
      </p:sp>
      <p:sp>
        <p:nvSpPr>
          <p:cNvPr id="3" name="Date Placeholder 2"/>
          <p:cNvSpPr>
            <a:spLocks noGrp="1"/>
          </p:cNvSpPr>
          <p:nvPr>
            <p:ph type="dt" idx="1"/>
          </p:nvPr>
        </p:nvSpPr>
        <p:spPr>
          <a:xfrm>
            <a:off x="3977827" y="1"/>
            <a:ext cx="3043665" cy="466417"/>
          </a:xfrm>
          <a:prstGeom prst="rect">
            <a:avLst/>
          </a:prstGeom>
        </p:spPr>
        <p:txBody>
          <a:bodyPr vert="horz" lIns="92446" tIns="46223" rIns="92446" bIns="46223" rtlCol="0"/>
          <a:lstStyle>
            <a:lvl1pPr algn="r">
              <a:defRPr sz="1200"/>
            </a:lvl1pPr>
          </a:lstStyle>
          <a:p>
            <a:pPr>
              <a:defRPr/>
            </a:pPr>
            <a:fld id="{ECDE3ED2-F7CB-4947-895E-AB8FC310B562}" type="datetimeFigureOut">
              <a:rPr lang="en-US"/>
              <a:pPr>
                <a:defRPr/>
              </a:pPr>
              <a:t>5/11/2015</a:t>
            </a:fld>
            <a:endParaRPr lang="en-US"/>
          </a:p>
        </p:txBody>
      </p:sp>
      <p:sp>
        <p:nvSpPr>
          <p:cNvPr id="4" name="Slide Image Placeholder 3"/>
          <p:cNvSpPr>
            <a:spLocks noGrp="1" noRot="1" noChangeAspect="1"/>
          </p:cNvSpPr>
          <p:nvPr>
            <p:ph type="sldImg" idx="2"/>
          </p:nvPr>
        </p:nvSpPr>
        <p:spPr>
          <a:xfrm>
            <a:off x="1184275" y="696913"/>
            <a:ext cx="4654550" cy="3490912"/>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Notes Placeholder 4"/>
          <p:cNvSpPr>
            <a:spLocks noGrp="1"/>
          </p:cNvSpPr>
          <p:nvPr>
            <p:ph type="body" sz="quarter" idx="3"/>
          </p:nvPr>
        </p:nvSpPr>
        <p:spPr>
          <a:xfrm>
            <a:off x="702633" y="4422144"/>
            <a:ext cx="5617837" cy="4189736"/>
          </a:xfrm>
          <a:prstGeom prst="rect">
            <a:avLst/>
          </a:prstGeom>
        </p:spPr>
        <p:txBody>
          <a:bodyPr vert="horz" lIns="92446" tIns="46223" rIns="92446" bIns="462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1081"/>
            <a:ext cx="3043665" cy="466417"/>
          </a:xfrm>
          <a:prstGeom prst="rect">
            <a:avLst/>
          </a:prstGeom>
        </p:spPr>
        <p:txBody>
          <a:bodyPr vert="horz" lIns="92446" tIns="46223" rIns="92446" bIns="46223"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7827" y="8841081"/>
            <a:ext cx="3043665" cy="466417"/>
          </a:xfrm>
          <a:prstGeom prst="rect">
            <a:avLst/>
          </a:prstGeom>
        </p:spPr>
        <p:txBody>
          <a:bodyPr vert="horz" lIns="92446" tIns="46223" rIns="92446" bIns="46223" rtlCol="0" anchor="b"/>
          <a:lstStyle>
            <a:lvl1pPr algn="r">
              <a:defRPr sz="1200"/>
            </a:lvl1pPr>
          </a:lstStyle>
          <a:p>
            <a:pPr>
              <a:defRPr/>
            </a:pPr>
            <a:fld id="{4920EC04-E41C-454D-A417-A070F11279B2}" type="slidenum">
              <a:rPr lang="en-US"/>
              <a:pPr>
                <a:defRPr/>
              </a:pPr>
              <a:t>‹#›</a:t>
            </a:fld>
            <a:endParaRPr lang="en-US"/>
          </a:p>
        </p:txBody>
      </p:sp>
    </p:spTree>
    <p:extLst>
      <p:ext uri="{BB962C8B-B14F-4D97-AF65-F5344CB8AC3E}">
        <p14:creationId xmlns:p14="http://schemas.microsoft.com/office/powerpoint/2010/main" val="11327532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Thank you! First, I want to thank all of you as housing authority EDs and staff for the hard work you do on the ground administering the housing choice voucher program.  We recognize the daily challenges you face as well as the amount of time and effort you put into this program to serve low income individuals and fulfill this need in your communities.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We also recognize the challenges this program presents, especially given the recent budgetary and funding challenges.  The purpose of this presentation is to hopefully provide you with the tools and knowledge to better and more easily manage this program within these constraints.</a:t>
            </a:r>
          </a:p>
          <a:p>
            <a:endParaRPr lang="en-US" dirty="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 a broad overview, today I am going to be covering Housing Choice Voucher Utilization, our abbreviated agenda will include an overview of this HCV utilization initiative as one of HUD’s high priority performance goals, the challenges and keys to HCV utilization success, and interspersed in that, we will be having a live demonstration of the 2-Year HCV Projection Tool using a sample PHA to demonstrate how this tool can assist housing authorities in effectively managing the HCV program to facilitate optimal and stable HCV utilization and assist housing authorities in overcoming these challenges.</a:t>
            </a:r>
          </a:p>
          <a:p>
            <a:endParaRPr lang="en-US" baseline="0" dirty="0" smtClean="0"/>
          </a:p>
          <a:p>
            <a:r>
              <a:rPr lang="en-US" baseline="0" dirty="0" smtClean="0"/>
              <a:t>-I hope for this to be an interactive and informative session, so please feel free to ask questions as we go along if anything is unclear or if you have any lingering questions, especially during the demonstration of the excel tool.  We want your feedback about what is difficult to understand with the tool, what is useful, and what we could do better.</a:t>
            </a:r>
          </a:p>
          <a:p>
            <a:r>
              <a:rPr lang="en-US" baseline="0" dirty="0" smtClean="0"/>
              <a:t>-That said, we do have limited time today.  Therefore, if you have questions specific to your housing authority, we encourage you to contact your PHRS or HCV Utilization lead in the Denver Field Office.</a:t>
            </a:r>
          </a:p>
          <a:p>
            <a:endParaRPr lang="en-US" baseline="0" dirty="0" smtClean="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Char char="-"/>
            </a:pPr>
            <a:r>
              <a:rPr lang="en-US" dirty="0" smtClean="0"/>
              <a:t>HUD is focusing on HCV utilization as a high priority performance goal</a:t>
            </a:r>
            <a:r>
              <a:rPr lang="en-US" baseline="0" dirty="0" smtClean="0"/>
              <a:t> so that we can increase the number of households and families served, by more effectively managing the HCV program and providing tools and resources to housing authorities through the field office staff and monthly monitoring. This is important given the limited funding and tight budgetary conditions that we are all facing.</a:t>
            </a:r>
          </a:p>
          <a:p>
            <a:pPr>
              <a:buFontTx/>
              <a:buChar char="-"/>
            </a:pPr>
            <a:r>
              <a:rPr lang="en-US" baseline="0" dirty="0" smtClean="0"/>
              <a:t>Optimization zone considered as leasing over 95% of unit months available or utilizing over 95% of total funding eligibility, which includes annual budget authority and excess net restricted assets (NRA) offset.  Again, the goal is to serve as many voucher holders as possible within the funding and budget constraints.</a:t>
            </a:r>
          </a:p>
          <a:p>
            <a:pPr>
              <a:buFontTx/>
              <a:buChar char="-"/>
            </a:pPr>
            <a:r>
              <a:rPr lang="en-US" baseline="0" dirty="0" smtClean="0"/>
              <a:t>Stabilization means that there are not these large swings due to </a:t>
            </a:r>
            <a:r>
              <a:rPr lang="en-US" baseline="0" dirty="0" err="1" smtClean="0"/>
              <a:t>underleasing</a:t>
            </a:r>
            <a:r>
              <a:rPr lang="en-US" baseline="0" dirty="0" smtClean="0"/>
              <a:t> one year, and </a:t>
            </a:r>
            <a:r>
              <a:rPr lang="en-US" baseline="0" dirty="0" err="1" smtClean="0"/>
              <a:t>overleasing</a:t>
            </a:r>
            <a:r>
              <a:rPr lang="en-US" baseline="0" dirty="0" smtClean="0"/>
              <a:t> the next year after </a:t>
            </a:r>
            <a:r>
              <a:rPr lang="en-US" baseline="0" dirty="0" err="1" smtClean="0"/>
              <a:t>rebenchmarking</a:t>
            </a:r>
            <a:r>
              <a:rPr lang="en-US" baseline="0" dirty="0" smtClean="0"/>
              <a:t> has occurred.  If the housing authority’s HCV program can remain utilized at that optimal level, this rollercoaster effect can be avoided.</a:t>
            </a:r>
          </a:p>
          <a:p>
            <a:pPr>
              <a:buFontTx/>
              <a:buChar char="-"/>
            </a:pPr>
            <a:r>
              <a:rPr lang="en-US" baseline="0" dirty="0" smtClean="0"/>
              <a:t>In order to assist with this goal, HUD has developed tools and procedures. As you all know, HUD field offices conduct monthly monitoring of HCV utilization.  Field Office staff are using the new 2-year tools, pulling data from VMS and PIC (for attrition rates), and having monthly conversations with PHAs to gather and share this data and knowledge.</a:t>
            </a:r>
          </a:p>
          <a:p>
            <a:pPr>
              <a:buFontTx/>
              <a:buChar char="-"/>
            </a:pPr>
            <a:endParaRPr lang="en-US" dirty="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The top left</a:t>
            </a:r>
            <a:r>
              <a:rPr lang="en-US" baseline="0" dirty="0" smtClean="0"/>
              <a:t> chart demonstrates </a:t>
            </a:r>
            <a:r>
              <a:rPr lang="en-US" sz="1200" dirty="0" smtClean="0"/>
              <a:t>the leasing</a:t>
            </a:r>
            <a:r>
              <a:rPr lang="en-US" sz="1200" baseline="0" dirty="0" smtClean="0"/>
              <a:t> pattern we frequently see at PHAs.  By using tool we hope PHAs can stabilized the peaks and valleys in leasing and have a more steady leasing pattern.</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aseline="0" dirty="0" smtClean="0"/>
              <a:t>-</a:t>
            </a:r>
            <a:r>
              <a:rPr lang="en-US" sz="1200" dirty="0" smtClean="0"/>
              <a:t>This is what we would like to see.  The fact that tool is 2 years helps PHAs better analyze what actions in the current year will have on next year’s leasing.</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-Now we will turn to HCV utilization challenges and keys for success.</a:t>
            </a:r>
          </a:p>
          <a:p>
            <a:r>
              <a:rPr lang="en-US" dirty="0" smtClean="0"/>
              <a:t>-We have found three key factors that are necessary for successful</a:t>
            </a:r>
            <a:r>
              <a:rPr lang="en-US" baseline="0" dirty="0" smtClean="0"/>
              <a:t> leasing.</a:t>
            </a:r>
          </a:p>
          <a:p>
            <a:r>
              <a:rPr lang="en-US" dirty="0" smtClean="0"/>
              <a:t>-Two</a:t>
            </a:r>
            <a:r>
              <a:rPr lang="en-US" baseline="0" dirty="0" smtClean="0"/>
              <a:t> conditions are not directly within the housing authority’s or HUD’s control; we recognize in many parts of ND/SD these factors present major challenges:</a:t>
            </a:r>
          </a:p>
          <a:p>
            <a:r>
              <a:rPr lang="en-US" baseline="0" dirty="0" smtClean="0"/>
              <a:t>	-Supply: willing landlords, renting HQS-standard units, within payment standard (Western ND= difficulty, HUD-set payment standards are not sufficient, close to 0% vacancy)</a:t>
            </a:r>
          </a:p>
          <a:p>
            <a:r>
              <a:rPr lang="en-US" baseline="0" dirty="0" smtClean="0"/>
              <a:t>	-Demand: sufficient applicants, with ability to find and lease units (challenge in rural areas of ND and SD with changing demographics or aging population)</a:t>
            </a:r>
          </a:p>
          <a:p>
            <a:r>
              <a:rPr lang="en-US" baseline="0" dirty="0" smtClean="0"/>
              <a:t>-There are steps housing authorities, and in some cases HUD, can take to influence these two variable through effective management of the HCV program, so we will focus our attention there.</a:t>
            </a:r>
            <a:endParaRPr lang="en-US" dirty="0"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9EA3C6-ACE5-4434-A5E4-472AA024A63D}"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dirty="0" smtClean="0"/>
              <a:t>The</a:t>
            </a:r>
            <a:r>
              <a:rPr lang="en-US" sz="1200" baseline="0" dirty="0" smtClean="0"/>
              <a:t> first key to managing the HCV program is to understand the budgeting process, including annual budget authority, Net Restricted Assets, the new cash management process and program costs. </a:t>
            </a:r>
          </a:p>
          <a:p>
            <a:pPr lvl="0"/>
            <a:r>
              <a:rPr lang="en-US" sz="1200" u="sng" baseline="0" dirty="0" err="1" smtClean="0"/>
              <a:t>Rebenchmarking</a:t>
            </a:r>
            <a:r>
              <a:rPr lang="en-US" sz="1200" u="sng" baseline="0" dirty="0" smtClean="0"/>
              <a:t>:</a:t>
            </a:r>
          </a:p>
          <a:p>
            <a:pPr lvl="0"/>
            <a:r>
              <a:rPr lang="en-US" sz="1200" baseline="0" dirty="0" smtClean="0"/>
              <a:t>-The reason we see a lot of the upswings and downswings is due to </a:t>
            </a:r>
            <a:r>
              <a:rPr lang="en-US" sz="1200" baseline="0" dirty="0" err="1" smtClean="0"/>
              <a:t>rebenchmarking</a:t>
            </a:r>
            <a:r>
              <a:rPr lang="en-US" sz="1200" baseline="0" dirty="0" smtClean="0"/>
              <a:t>.  When a PHA is underutilizing for the whole year and makes a big effort to lease up only in the last quarter, it will be </a:t>
            </a:r>
            <a:r>
              <a:rPr lang="en-US" sz="1200" baseline="0" dirty="0" err="1" smtClean="0"/>
              <a:t>rebenchmarked</a:t>
            </a:r>
            <a:r>
              <a:rPr lang="en-US" sz="1200" baseline="0" dirty="0" smtClean="0"/>
              <a:t> at a lower level.  Then it will be </a:t>
            </a:r>
            <a:r>
              <a:rPr lang="en-US" sz="1200" baseline="0" dirty="0" err="1" smtClean="0"/>
              <a:t>overleased</a:t>
            </a:r>
            <a:r>
              <a:rPr lang="en-US" sz="1200" baseline="0" dirty="0" smtClean="0"/>
              <a:t> at the start of the next year and have to allow for attrition.</a:t>
            </a:r>
          </a:p>
          <a:p>
            <a:pPr lvl="0"/>
            <a:r>
              <a:rPr lang="en-US" sz="1200" baseline="0" dirty="0" smtClean="0"/>
              <a:t>*Show first section of the tool. </a:t>
            </a:r>
            <a:r>
              <a:rPr lang="en-US" sz="1200" baseline="0" dirty="0" smtClean="0">
                <a:solidFill>
                  <a:srgbClr val="FF0000"/>
                </a:solidFill>
              </a:rPr>
              <a:t>Budget Authority (projected budget authority in next two years), NRA, full eligibility. </a:t>
            </a:r>
            <a:br>
              <a:rPr lang="en-US" sz="1200" baseline="0" dirty="0" smtClean="0">
                <a:solidFill>
                  <a:srgbClr val="FF0000"/>
                </a:solidFill>
              </a:rPr>
            </a:br>
            <a:r>
              <a:rPr lang="en-US" sz="1200" baseline="0" dirty="0" smtClean="0">
                <a:solidFill>
                  <a:srgbClr val="FF0000"/>
                </a:solidFill>
              </a:rPr>
              <a:t>-Cash management is the process by which the Financial Management Center controls disbursement of federal funds in such a way </a:t>
            </a:r>
            <a:r>
              <a:rPr lang="en-US" sz="1200" baseline="0" dirty="0" err="1" smtClean="0">
                <a:solidFill>
                  <a:srgbClr val="FF0000"/>
                </a:solidFill>
              </a:rPr>
              <a:t>thtat</a:t>
            </a:r>
            <a:r>
              <a:rPr lang="en-US" sz="1200" baseline="0" dirty="0" smtClean="0">
                <a:solidFill>
                  <a:srgbClr val="FF0000"/>
                </a:solidFill>
              </a:rPr>
              <a:t> PHAs do not receive federal funds before they are needed. This is mandated bye the Treasury and reiterated in 2012 appropriations.</a:t>
            </a:r>
          </a:p>
          <a:p>
            <a:pPr lvl="0"/>
            <a:r>
              <a:rPr lang="en-US" sz="1200" baseline="0" dirty="0" smtClean="0">
                <a:solidFill>
                  <a:srgbClr val="FF0000"/>
                </a:solidFill>
              </a:rPr>
              <a:t>-In FY 2012 appropriations, HUD was required to offset NRA to 8-8.5% of ABA eligibility for housing authorities with over 50 HCV ACC units.</a:t>
            </a:r>
          </a:p>
          <a:p>
            <a:pPr lvl="0"/>
            <a:r>
              <a:rPr lang="en-US" sz="1200" baseline="0" dirty="0" smtClean="0">
                <a:solidFill>
                  <a:srgbClr val="FF0000"/>
                </a:solidFill>
              </a:rPr>
              <a:t>-This means NRA will now be held in Treasury, not with the housing authority.  The process tries to make special</a:t>
            </a:r>
          </a:p>
          <a:p>
            <a:pPr lvl="0"/>
            <a:r>
              <a:rPr lang="en-US" sz="1200" baseline="0" dirty="0" smtClean="0">
                <a:solidFill>
                  <a:srgbClr val="FF0000"/>
                </a:solidFill>
              </a:rPr>
              <a:t>-Critical to this process is accurate and timely data and information, especially as reported in HUD’s Voucher Management System (VMS).</a:t>
            </a:r>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baseline="0" dirty="0" smtClean="0"/>
              <a:t>The second key to managing the program is to have a knowledge of some key variables.  The two year tool allows us to monitor and track actual numbers: such as unit months under lease, participant turnover (or attrition), the success rate, average time to lease a unit, and the per unit costs.  Now I will walk through the tool and show how each of these variables is used and how it impacts and changes the two year projection. </a:t>
            </a:r>
            <a:endParaRPr lang="en-US" sz="2400" dirty="0" smtClean="0"/>
          </a:p>
          <a:p>
            <a:pPr>
              <a:buFontTx/>
              <a:buChar char="-"/>
            </a:pPr>
            <a:r>
              <a:rPr lang="en-US" sz="1200" dirty="0" smtClean="0"/>
              <a:t>Show</a:t>
            </a:r>
            <a:r>
              <a:rPr lang="en-US" sz="1200" baseline="0" dirty="0" smtClean="0"/>
              <a:t> Unit Months Leased/HAP costs on bottom portion (take from VMS, PHA’s own numbers not yet reported)</a:t>
            </a:r>
          </a:p>
          <a:p>
            <a:pPr>
              <a:buFontTx/>
              <a:buChar char="-"/>
            </a:pPr>
            <a:r>
              <a:rPr lang="en-US" sz="1200" baseline="0" dirty="0" smtClean="0"/>
              <a:t>Show attrition box and impact on units lost from program on bottom section. </a:t>
            </a:r>
            <a:r>
              <a:rPr lang="en-US" baseline="0" dirty="0" smtClean="0"/>
              <a:t>HUD</a:t>
            </a:r>
            <a:r>
              <a:rPr lang="en-US" dirty="0" smtClean="0"/>
              <a:t> pulls from PIC End of Participation</a:t>
            </a:r>
            <a:r>
              <a:rPr lang="en-US" baseline="0" dirty="0" smtClean="0"/>
              <a:t> Report </a:t>
            </a:r>
            <a:r>
              <a:rPr lang="en-US" dirty="0" smtClean="0"/>
              <a:t>(50058s over the last 12 months).</a:t>
            </a:r>
            <a:r>
              <a:rPr lang="en-US" baseline="0" dirty="0" smtClean="0"/>
              <a:t> This obviously may vary or not be accurate, especially for small PHAs that have experienced an abnormal number of EOPs in a year. The tool allows you to put in an attrition (EOP/turn-over rate) to see how many voucher participants you can reasonably expect to leave the program, and therefore, how many vouchers you will need to issue.</a:t>
            </a:r>
            <a:endParaRPr lang="en-US" sz="1200" baseline="0" dirty="0" smtClean="0"/>
          </a:p>
          <a:p>
            <a:pPr>
              <a:buFontTx/>
              <a:buChar char="-"/>
            </a:pPr>
            <a:r>
              <a:rPr lang="en-US" sz="1200" baseline="0" dirty="0" smtClean="0"/>
              <a:t>Success Rate/Time to lease a unit: not often known precisely by housing authorities (especially if smaller program).  Demonstrate success rate tab.  Demonstrate how changes in success rate impacts lease up on 2 year tool.</a:t>
            </a:r>
          </a:p>
          <a:p>
            <a:pPr>
              <a:buFontTx/>
              <a:buChar char="-"/>
            </a:pPr>
            <a:r>
              <a:rPr lang="en-US" sz="1200" baseline="0" dirty="0" smtClean="0"/>
              <a:t>Per Unit Costs: show impact and manual override  on 2 Year tool.</a:t>
            </a:r>
          </a:p>
          <a:p>
            <a:r>
              <a:rPr lang="en-US" dirty="0" smtClean="0"/>
              <a:t>-The</a:t>
            </a:r>
            <a:r>
              <a:rPr lang="en-US" baseline="0" dirty="0" smtClean="0"/>
              <a:t> two year tool worksheet has different spreadsheets to assist with the calculation of these variables, such as success rate. </a:t>
            </a:r>
          </a:p>
          <a:p>
            <a:r>
              <a:rPr lang="en-US" baseline="0" dirty="0" smtClean="0"/>
              <a:t>-Success Rate: there is a tab that allows you to calculate how many applicants who are issued vouchers successfully lease up a unit.  Most housing authorities have some general idea but do not track this number precisely. This record is useful to understand options for applying for a higher payment standard (success rate, exception, waiver request, etc)</a:t>
            </a:r>
          </a:p>
          <a:p>
            <a:r>
              <a:rPr lang="en-US" baseline="0" dirty="0" smtClean="0"/>
              <a:t>-Average time from issues to HAP contract is tracked in months and also in the success rate tab.</a:t>
            </a:r>
          </a:p>
          <a:p>
            <a:r>
              <a:rPr lang="en-US" baseline="0" dirty="0" smtClean="0"/>
              <a:t>-These two variables allow the housing authority to understand how quickly and successfully lease up will happen once vouchers are issued.  Therefore, there is better data to use in deciding how many new vouchers should be issued and at what point in time (3 months earlier if longer search time, one month earlier if high success rate and leasing in place)</a:t>
            </a:r>
          </a:p>
          <a:p>
            <a:r>
              <a:rPr lang="en-US" baseline="0" dirty="0" smtClean="0"/>
              <a:t>-Per unit cost is a huge factor in planning to issue vouchers.  For small housing authorities, one or two port-outs that bill can have a tremendous impact.  The 2-year tool allows you to override PUC to show the impact of rent increases.</a:t>
            </a:r>
          </a:p>
          <a:p>
            <a:pPr marL="0" marR="0" lvl="2" indent="0" algn="l" defTabSz="914400" rtl="0" eaLnBrk="0" fontAlgn="base" latinLnBrk="0" hangingPunct="0">
              <a:lnSpc>
                <a:spcPct val="100000"/>
              </a:lnSpc>
              <a:spcBef>
                <a:spcPct val="30000"/>
              </a:spcBef>
              <a:spcAft>
                <a:spcPct val="0"/>
              </a:spcAft>
              <a:buClrTx/>
              <a:buSzTx/>
              <a:buFontTx/>
              <a:buNone/>
              <a:tabLst/>
              <a:defRPr/>
            </a:pPr>
            <a:r>
              <a:rPr lang="en-US" dirty="0" smtClean="0"/>
              <a:t>PUC is impacted by: Payment Standard, Utility Allowance, Participant Income – population served, Rent Reasonableness, Market Conditions, Location options and choices.</a:t>
            </a:r>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Lori to cover this cell.</a:t>
            </a:r>
            <a:endParaRPr lang="en-US" dirty="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Tx/>
              <a:buChar char="-"/>
            </a:pPr>
            <a:r>
              <a:rPr lang="en-US" sz="1200" dirty="0" smtClean="0"/>
              <a:t>Once PHAs have a thorough understanding of these factors and this information,</a:t>
            </a:r>
            <a:r>
              <a:rPr lang="en-US" sz="1200" baseline="0" dirty="0" smtClean="0"/>
              <a:t> it can be used to make program changes to improve lease up. For example, </a:t>
            </a:r>
            <a:r>
              <a:rPr lang="en-US" sz="1200" dirty="0" smtClean="0"/>
              <a:t>increasing payment standard as needed success rate or choosing to issue vouchers at a specific time (two months in advance if it takes time to lease up, more vouchers if low success).</a:t>
            </a:r>
          </a:p>
          <a:p>
            <a:pPr>
              <a:buFontTx/>
              <a:buChar char="-"/>
            </a:pPr>
            <a:r>
              <a:rPr lang="en-US" sz="1200" dirty="0" smtClean="0"/>
              <a:t>Procedures</a:t>
            </a:r>
            <a:r>
              <a:rPr lang="en-US" sz="1200" baseline="0" dirty="0" smtClean="0"/>
              <a:t> may include issuing a certain # of vouchers at a time to combine the entrance conferences, scheduling entrance interviews, providing applicants with sufficient resources to locate housing (list of landlords, etc). </a:t>
            </a:r>
            <a:r>
              <a:rPr lang="en-US" sz="1200" dirty="0" smtClean="0"/>
              <a:t>Quality control checks are used to ensure process is working or is fixed.</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4920EC04-E41C-454D-A417-A070F11279B2}"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446EE974-28B1-44D5-A197-EF1CE19393A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33E0389-9292-41B4-9235-6C04B4B8197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91882118-8860-423F-BF40-25DF08FB5993}"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463D457C-86F1-47ED-A779-B743174E59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2F6E8DE1-521E-4E09-8553-894457CDE678}"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AB2FA197-C130-474C-8DEA-E84ADFA022B4}"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188A10-FFD1-4BFF-84E0-D45CAE9DA084}"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2FAE0C3D-846C-4118-950B-F7E082BFC7F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5207734F-074E-437E-B6A4-CEAD3DDB6CB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C3FBE81D-936B-44D4-B131-88529F75BDF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3E56182-2AF0-4CF2-A4F1-344DB30078B1}"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a:defRPr/>
            </a:pP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defRPr/>
            </a:pPr>
            <a:fld id="{CE8F43B8-9D61-49F4-B763-C8D779F901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9" r:id="rId1"/>
    <p:sldLayoutId id="2147483925" r:id="rId2"/>
    <p:sldLayoutId id="2147483930" r:id="rId3"/>
    <p:sldLayoutId id="2147483931" r:id="rId4"/>
    <p:sldLayoutId id="2147483932" r:id="rId5"/>
    <p:sldLayoutId id="2147483926" r:id="rId6"/>
    <p:sldLayoutId id="2147483933" r:id="rId7"/>
    <p:sldLayoutId id="2147483927" r:id="rId8"/>
    <p:sldLayoutId id="2147483934" r:id="rId9"/>
    <p:sldLayoutId id="2147483928" r:id="rId10"/>
    <p:sldLayoutId id="2147483935" r:id="rId11"/>
  </p:sldLayoutIdLst>
  <p:hf hdr="0" ft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Microsoft_Excel_97-2003_Worksheet2.xls"/><Relationship Id="rId3" Type="http://schemas.openxmlformats.org/officeDocument/2006/relationships/notesSlide" Target="../notesSlides/notesSlide4.xml"/><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oleObject" Target="../embeddings/Microsoft_Excel_97-2003_Worksheet1.xls"/><Relationship Id="rId4" Type="http://schemas.openxmlformats.org/officeDocument/2006/relationships/oleObject" Target="../embeddings/oleObject1.bin"/><Relationship Id="rId9"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676400"/>
            <a:ext cx="7391400" cy="1828800"/>
          </a:xfrm>
        </p:spPr>
        <p:txBody>
          <a:bodyPr/>
          <a:lstStyle/>
          <a:p>
            <a:pPr>
              <a:defRPr/>
            </a:pPr>
            <a:r>
              <a:rPr lang="en-US" dirty="0" smtClean="0"/>
              <a:t>Housing Choice Voucher</a:t>
            </a:r>
            <a:br>
              <a:rPr lang="en-US" dirty="0" smtClean="0"/>
            </a:br>
            <a:r>
              <a:rPr lang="en-US" dirty="0" smtClean="0"/>
              <a:t>Utilization training</a:t>
            </a:r>
            <a:endParaRPr lang="en-US" dirty="0"/>
          </a:p>
        </p:txBody>
      </p:sp>
      <p:sp>
        <p:nvSpPr>
          <p:cNvPr id="5" name="Subtitle 4"/>
          <p:cNvSpPr>
            <a:spLocks noGrp="1"/>
          </p:cNvSpPr>
          <p:nvPr>
            <p:ph type="subTitle" idx="1"/>
          </p:nvPr>
        </p:nvSpPr>
        <p:spPr/>
        <p:txBody>
          <a:bodyPr>
            <a:normAutofit fontScale="77500" lnSpcReduction="20000"/>
          </a:bodyPr>
          <a:lstStyle/>
          <a:p>
            <a:r>
              <a:rPr lang="en-US" dirty="0" smtClean="0"/>
              <a:t>Lori Strange, Financial Analyst</a:t>
            </a:r>
          </a:p>
          <a:p>
            <a:r>
              <a:rPr lang="en-US" dirty="0" smtClean="0"/>
              <a:t>Diane Kiles, </a:t>
            </a:r>
            <a:r>
              <a:rPr lang="en-US" smtClean="0"/>
              <a:t>Financial Analyst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12775" y="228600"/>
            <a:ext cx="8153400" cy="990600"/>
          </a:xfrm>
        </p:spPr>
        <p:txBody>
          <a:bodyPr/>
          <a:lstStyle/>
          <a:p>
            <a:pPr algn="ctr"/>
            <a:r>
              <a:rPr lang="en-US" dirty="0" smtClean="0"/>
              <a:t>Agenda</a:t>
            </a:r>
          </a:p>
        </p:txBody>
      </p:sp>
      <p:sp>
        <p:nvSpPr>
          <p:cNvPr id="10243" name="Content Placeholder 2"/>
          <p:cNvSpPr>
            <a:spLocks noGrp="1"/>
          </p:cNvSpPr>
          <p:nvPr>
            <p:ph sz="quarter" idx="1"/>
          </p:nvPr>
        </p:nvSpPr>
        <p:spPr>
          <a:xfrm>
            <a:off x="612775" y="1524000"/>
            <a:ext cx="8153400" cy="5334000"/>
          </a:xfrm>
        </p:spPr>
        <p:txBody>
          <a:bodyPr/>
          <a:lstStyle/>
          <a:p>
            <a:r>
              <a:rPr lang="en-US" sz="3000" dirty="0" smtClean="0"/>
              <a:t>Overview of Initiative</a:t>
            </a:r>
          </a:p>
          <a:p>
            <a:pPr marL="319088" lvl="1" indent="-319088">
              <a:spcBef>
                <a:spcPts val="700"/>
              </a:spcBef>
              <a:buClr>
                <a:schemeClr val="accent2"/>
              </a:buClr>
              <a:buSzPct val="60000"/>
              <a:buFont typeface="Wingdings" pitchFamily="2" charset="2"/>
              <a:buChar char=""/>
            </a:pPr>
            <a:r>
              <a:rPr lang="en-US" sz="3000" dirty="0" smtClean="0"/>
              <a:t>HCV Utilization Challenges and Keys to Success</a:t>
            </a:r>
          </a:p>
          <a:p>
            <a:pPr marL="319088" lvl="1" indent="-319088">
              <a:spcBef>
                <a:spcPts val="700"/>
              </a:spcBef>
              <a:buClr>
                <a:schemeClr val="accent2"/>
              </a:buClr>
              <a:buSzPct val="60000"/>
              <a:buFont typeface="Wingdings" pitchFamily="2" charset="2"/>
              <a:buChar char=""/>
            </a:pPr>
            <a:r>
              <a:rPr lang="en-US" sz="3000" dirty="0" smtClean="0"/>
              <a:t>Use of the HCV 2 Year Projection Tool</a:t>
            </a:r>
          </a:p>
          <a:p>
            <a:pPr marL="593725" lvl="2" indent="-319088">
              <a:spcBef>
                <a:spcPts val="700"/>
              </a:spcBef>
              <a:buSzPct val="60000"/>
              <a:buFont typeface="Wingdings" pitchFamily="2" charset="2"/>
              <a:buChar char=""/>
            </a:pPr>
            <a:endParaRPr lang="en-US" dirty="0" smtClean="0"/>
          </a:p>
          <a:p>
            <a:pPr marL="593725" lvl="2" indent="-319088">
              <a:spcBef>
                <a:spcPts val="700"/>
              </a:spcBef>
              <a:buSzPct val="60000"/>
              <a:buFont typeface="Wingdings" pitchFamily="2" charset="2"/>
              <a:buChar char=""/>
            </a:pPr>
            <a:endParaRPr lang="en-US" dirty="0" smtClean="0"/>
          </a:p>
          <a:p>
            <a:pPr marL="593725" lvl="2" indent="-319088">
              <a:spcBef>
                <a:spcPts val="700"/>
              </a:spcBef>
              <a:buSzPct val="60000"/>
              <a:buFont typeface="Wingdings" pitchFamily="2" charset="2"/>
              <a:buChar char=""/>
            </a:pPr>
            <a:endParaRPr lang="en-US" dirty="0" smtClean="0"/>
          </a:p>
          <a:p>
            <a:pPr marL="593725" lvl="2" indent="-319088">
              <a:spcBef>
                <a:spcPts val="700"/>
              </a:spcBef>
              <a:buSzPct val="60000"/>
              <a:buFont typeface="Wingdings" pitchFamily="2" charset="2"/>
              <a:buChar char=""/>
            </a:pPr>
            <a:endParaRPr lang="en-US" dirty="0" smtClean="0"/>
          </a:p>
          <a:p>
            <a:pPr marL="593725" lvl="2" indent="-319088">
              <a:spcBef>
                <a:spcPts val="700"/>
              </a:spcBef>
              <a:buSzPct val="60000"/>
              <a:buFont typeface="Wingdings" pitchFamily="2" charset="2"/>
              <a:buChar char=""/>
            </a:pPr>
            <a:endParaRPr lang="en-US" dirty="0" smtClean="0"/>
          </a:p>
          <a:p>
            <a:pPr marL="593725" lvl="2" indent="-319088">
              <a:spcBef>
                <a:spcPts val="700"/>
              </a:spcBef>
              <a:buSzPct val="60000"/>
              <a:buFont typeface="Wingdings" pitchFamily="2" charset="2"/>
              <a:buChar char=""/>
            </a:pPr>
            <a:endParaRPr lang="en-US" dirty="0" smtClean="0"/>
          </a:p>
          <a:p>
            <a:pPr marL="319088" lvl="1" indent="-319088">
              <a:spcBef>
                <a:spcPts val="700"/>
              </a:spcBef>
              <a:buSzPct val="60000"/>
              <a:buFont typeface="Wingdings" pitchFamily="2" charset="2"/>
              <a:buChar char=""/>
            </a:pPr>
            <a:endParaRPr lang="en-US" dirty="0" smtClean="0"/>
          </a:p>
        </p:txBody>
      </p:sp>
      <p:pic>
        <p:nvPicPr>
          <p:cNvPr id="52227" name="Picture 3" descr="C:\Documents and Settings\h56127.DEN\Local Settings\Temporary Internet Files\Content.IE5\AR7RQ629\MC900432593[1].png"/>
          <p:cNvPicPr>
            <a:picLocks noChangeAspect="1" noChangeArrowheads="1"/>
          </p:cNvPicPr>
          <p:nvPr/>
        </p:nvPicPr>
        <p:blipFill>
          <a:blip r:embed="rId3" cstate="print"/>
          <a:srcRect/>
          <a:stretch>
            <a:fillRect/>
          </a:stretch>
        </p:blipFill>
        <p:spPr bwMode="auto">
          <a:xfrm>
            <a:off x="6705600" y="2819400"/>
            <a:ext cx="1619250" cy="1619250"/>
          </a:xfrm>
          <a:prstGeom prst="rect">
            <a:avLst/>
          </a:prstGeom>
          <a:noFill/>
        </p:spPr>
      </p:pic>
      <p:pic>
        <p:nvPicPr>
          <p:cNvPr id="52228" name="Picture 4"/>
          <p:cNvPicPr>
            <a:picLocks noChangeAspect="1" noChangeArrowheads="1"/>
          </p:cNvPicPr>
          <p:nvPr/>
        </p:nvPicPr>
        <p:blipFill>
          <a:blip r:embed="rId4" cstate="print"/>
          <a:srcRect/>
          <a:stretch>
            <a:fillRect/>
          </a:stretch>
        </p:blipFill>
        <p:spPr bwMode="auto">
          <a:xfrm>
            <a:off x="762000" y="3200400"/>
            <a:ext cx="5486400" cy="3438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pPr algn="ctr"/>
            <a:r>
              <a:rPr lang="en-US" sz="4000" dirty="0" smtClean="0"/>
              <a:t>PIH Initiative: Refocusing our Stewardship of the HCV Program</a:t>
            </a:r>
          </a:p>
        </p:txBody>
      </p:sp>
      <p:sp>
        <p:nvSpPr>
          <p:cNvPr id="11267"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z="3600" b="1" dirty="0" smtClean="0"/>
              <a:t>HUD’s Goals:</a:t>
            </a:r>
          </a:p>
          <a:p>
            <a:r>
              <a:rPr lang="en-US" dirty="0" smtClean="0"/>
              <a:t> </a:t>
            </a:r>
            <a:r>
              <a:rPr lang="en-US" b="1" dirty="0" smtClean="0"/>
              <a:t>Optimizing Utilization</a:t>
            </a:r>
            <a:endParaRPr lang="en-US" dirty="0" smtClean="0"/>
          </a:p>
          <a:p>
            <a:pPr lvl="1"/>
            <a:r>
              <a:rPr lang="en-US" dirty="0" smtClean="0"/>
              <a:t> No Shortfalls or (</a:t>
            </a:r>
            <a:r>
              <a:rPr lang="en-US" dirty="0" err="1" smtClean="0"/>
              <a:t>overleasing</a:t>
            </a:r>
            <a:r>
              <a:rPr lang="en-US" dirty="0" smtClean="0"/>
              <a:t>)</a:t>
            </a:r>
          </a:p>
          <a:p>
            <a:pPr lvl="1"/>
            <a:r>
              <a:rPr lang="en-US" dirty="0" smtClean="0"/>
              <a:t> No Leasing Potential (</a:t>
            </a:r>
            <a:r>
              <a:rPr lang="en-US" dirty="0" err="1" smtClean="0"/>
              <a:t>underleasing</a:t>
            </a:r>
            <a:r>
              <a:rPr lang="en-US" dirty="0" smtClean="0"/>
              <a:t>)</a:t>
            </a:r>
          </a:p>
          <a:p>
            <a:r>
              <a:rPr lang="en-US" dirty="0" smtClean="0"/>
              <a:t> </a:t>
            </a:r>
            <a:r>
              <a:rPr lang="en-US" b="1" dirty="0" smtClean="0"/>
              <a:t>Stabilizing HCV Utilization</a:t>
            </a:r>
            <a:endParaRPr lang="en-US" dirty="0" smtClean="0"/>
          </a:p>
          <a:p>
            <a:pPr lvl="1"/>
            <a:r>
              <a:rPr lang="en-US" dirty="0" smtClean="0"/>
              <a:t>Getting to Steady State</a:t>
            </a:r>
          </a:p>
          <a:p>
            <a:pPr lvl="1"/>
            <a:r>
              <a:rPr lang="en-US" dirty="0" smtClean="0"/>
              <a:t>Two Year Approach</a:t>
            </a:r>
          </a:p>
        </p:txBody>
      </p:sp>
      <p:pic>
        <p:nvPicPr>
          <p:cNvPr id="51201" name="Picture 1" descr="C:\Documents and Settings\h56127.DEN\Local Settings\Temporary Internet Files\Content.IE5\GDIZO52R\MC900150157[1].wmf"/>
          <p:cNvPicPr>
            <a:picLocks noChangeAspect="1" noChangeArrowheads="1"/>
          </p:cNvPicPr>
          <p:nvPr/>
        </p:nvPicPr>
        <p:blipFill>
          <a:blip r:embed="rId3" cstate="print"/>
          <a:srcRect/>
          <a:stretch>
            <a:fillRect/>
          </a:stretch>
        </p:blipFill>
        <p:spPr bwMode="auto">
          <a:xfrm>
            <a:off x="4953000" y="4270375"/>
            <a:ext cx="3453375" cy="25876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12775" y="228600"/>
            <a:ext cx="8153400" cy="990600"/>
          </a:xfrm>
        </p:spPr>
        <p:txBody>
          <a:bodyPr/>
          <a:lstStyle/>
          <a:p>
            <a:r>
              <a:rPr lang="en-US" smtClean="0"/>
              <a:t>Seeking Stable Leasing</a:t>
            </a:r>
          </a:p>
        </p:txBody>
      </p:sp>
      <p:graphicFrame>
        <p:nvGraphicFramePr>
          <p:cNvPr id="30724" name="Content Placeholder 4"/>
          <p:cNvGraphicFramePr>
            <a:graphicFrameLocks noGrp="1"/>
          </p:cNvGraphicFramePr>
          <p:nvPr>
            <p:ph sz="quarter" idx="1"/>
          </p:nvPr>
        </p:nvGraphicFramePr>
        <p:xfrm>
          <a:off x="0" y="1600200"/>
          <a:ext cx="4191000" cy="2819400"/>
        </p:xfrm>
        <a:graphic>
          <a:graphicData uri="http://schemas.openxmlformats.org/presentationml/2006/ole">
            <mc:AlternateContent xmlns:mc="http://schemas.openxmlformats.org/markup-compatibility/2006">
              <mc:Choice xmlns:v="urn:schemas-microsoft-com:vml" Requires="v">
                <p:oleObj spid="_x0000_s30726" r:id="rId5" imgW="4194412" imgH="2822693" progId="Excel.Sheet.8">
                  <p:embed/>
                </p:oleObj>
              </mc:Choice>
              <mc:Fallback>
                <p:oleObj r:id="rId5" imgW="4194412" imgH="2822693" progId="Excel.Sheet.8">
                  <p:embed/>
                  <p:pic>
                    <p:nvPicPr>
                      <p:cNvPr id="0" name="Content Placeholder 4"/>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1600200"/>
                        <a:ext cx="4191000" cy="2819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5" name="Content Placeholder 4"/>
          <p:cNvGraphicFramePr>
            <a:graphicFrameLocks/>
          </p:cNvGraphicFramePr>
          <p:nvPr/>
        </p:nvGraphicFramePr>
        <p:xfrm>
          <a:off x="4651375" y="4038600"/>
          <a:ext cx="4492625" cy="2667000"/>
        </p:xfrm>
        <a:graphic>
          <a:graphicData uri="http://schemas.openxmlformats.org/presentationml/2006/ole">
            <mc:AlternateContent xmlns:mc="http://schemas.openxmlformats.org/markup-compatibility/2006">
              <mc:Choice xmlns:v="urn:schemas-microsoft-com:vml" Requires="v">
                <p:oleObj spid="_x0000_s30727" r:id="rId8" imgW="4493141" imgH="2664183" progId="Excel.Sheet.8">
                  <p:embed/>
                </p:oleObj>
              </mc:Choice>
              <mc:Fallback>
                <p:oleObj r:id="rId8" imgW="4493141" imgH="2664183" progId="Excel.Sheet.8">
                  <p:embed/>
                  <p:pic>
                    <p:nvPicPr>
                      <p:cNvPr id="0" name="Picture 5"/>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51375" y="4038600"/>
                        <a:ext cx="4492625" cy="2667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26" name="TextBox 6"/>
          <p:cNvSpPr txBox="1">
            <a:spLocks noChangeArrowheads="1"/>
          </p:cNvSpPr>
          <p:nvPr/>
        </p:nvSpPr>
        <p:spPr bwMode="auto">
          <a:xfrm>
            <a:off x="4343400" y="1447800"/>
            <a:ext cx="4572000" cy="2554288"/>
          </a:xfrm>
          <a:prstGeom prst="rect">
            <a:avLst/>
          </a:prstGeom>
          <a:noFill/>
          <a:ln w="9525">
            <a:noFill/>
            <a:miter lim="800000"/>
            <a:headEnd/>
            <a:tailEnd/>
          </a:ln>
        </p:spPr>
        <p:txBody>
          <a:bodyPr>
            <a:spAutoFit/>
          </a:bodyPr>
          <a:lstStyle/>
          <a:p>
            <a:pPr>
              <a:buFont typeface="Arial" charset="0"/>
              <a:buChar char="•"/>
            </a:pPr>
            <a:r>
              <a:rPr lang="en-US" dirty="0"/>
              <a:t> </a:t>
            </a:r>
            <a:r>
              <a:rPr lang="en-US" sz="2000" dirty="0"/>
              <a:t>Deliberate Choices of Issuance Patterns over  2 year period </a:t>
            </a:r>
          </a:p>
          <a:p>
            <a:pPr>
              <a:buFont typeface="Arial" charset="0"/>
              <a:buChar char="•"/>
            </a:pPr>
            <a:r>
              <a:rPr lang="en-US" sz="2000" dirty="0"/>
              <a:t> Use of Year Two Re-Benchmarking Modeling</a:t>
            </a:r>
          </a:p>
          <a:p>
            <a:pPr>
              <a:buFont typeface="Arial" charset="0"/>
              <a:buChar char="•"/>
            </a:pPr>
            <a:r>
              <a:rPr lang="en-US" sz="2000" dirty="0"/>
              <a:t>Making trade-offs to gain steady state</a:t>
            </a:r>
          </a:p>
          <a:p>
            <a:pPr lvl="1">
              <a:buFont typeface="Arial" charset="0"/>
              <a:buChar char="•"/>
            </a:pPr>
            <a:r>
              <a:rPr lang="en-US" sz="2000" dirty="0"/>
              <a:t>Lower leasing level Year One</a:t>
            </a:r>
          </a:p>
          <a:p>
            <a:pPr lvl="1">
              <a:buFont typeface="Arial" charset="0"/>
              <a:buChar char="•"/>
            </a:pPr>
            <a:r>
              <a:rPr lang="en-US" sz="2000" dirty="0"/>
              <a:t>Possible funding consequences –     PHAs set goals</a:t>
            </a:r>
          </a:p>
        </p:txBody>
      </p:sp>
      <p:sp>
        <p:nvSpPr>
          <p:cNvPr id="30727" name="TextBox 7"/>
          <p:cNvSpPr txBox="1">
            <a:spLocks noChangeArrowheads="1"/>
          </p:cNvSpPr>
          <p:nvPr/>
        </p:nvSpPr>
        <p:spPr bwMode="auto">
          <a:xfrm>
            <a:off x="304800" y="4343400"/>
            <a:ext cx="4267200" cy="2032000"/>
          </a:xfrm>
          <a:prstGeom prst="rect">
            <a:avLst/>
          </a:prstGeom>
          <a:noFill/>
          <a:ln w="9525">
            <a:noFill/>
            <a:miter lim="800000"/>
            <a:headEnd/>
            <a:tailEnd/>
          </a:ln>
        </p:spPr>
        <p:txBody>
          <a:bodyPr>
            <a:spAutoFit/>
          </a:bodyPr>
          <a:lstStyle/>
          <a:p>
            <a:r>
              <a:rPr lang="en-US" dirty="0"/>
              <a:t>ADVANTAGES</a:t>
            </a:r>
          </a:p>
          <a:p>
            <a:endParaRPr lang="en-US" dirty="0"/>
          </a:p>
          <a:p>
            <a:pPr>
              <a:buFont typeface="Arial" charset="0"/>
              <a:buChar char="•"/>
            </a:pPr>
            <a:r>
              <a:rPr lang="en-US" dirty="0"/>
              <a:t>More efficient and economical to administer</a:t>
            </a:r>
          </a:p>
          <a:p>
            <a:pPr>
              <a:buFont typeface="Arial" charset="0"/>
              <a:buChar char="•"/>
            </a:pPr>
            <a:r>
              <a:rPr lang="en-US" dirty="0"/>
              <a:t>Less prone to error and shortfall/</a:t>
            </a:r>
            <a:r>
              <a:rPr lang="en-US" dirty="0" err="1"/>
              <a:t>overleasing</a:t>
            </a:r>
            <a:r>
              <a:rPr lang="en-US" dirty="0"/>
              <a:t> </a:t>
            </a:r>
          </a:p>
          <a:p>
            <a:pPr>
              <a:buFont typeface="Arial" charset="0"/>
              <a:buChar char="•"/>
            </a:pPr>
            <a:r>
              <a:rPr lang="en-US" dirty="0"/>
              <a:t>Better dependability for applicants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0"/>
            <a:ext cx="9144000" cy="914400"/>
          </a:xfrm>
        </p:spPr>
        <p:txBody>
          <a:bodyPr/>
          <a:lstStyle/>
          <a:p>
            <a:pPr eaLnBrk="1" hangingPunct="1"/>
            <a:r>
              <a:rPr lang="en-US" sz="4000" dirty="0" smtClean="0"/>
              <a:t>Necessary Conditions for Successful Leasing</a:t>
            </a:r>
          </a:p>
        </p:txBody>
      </p:sp>
      <p:graphicFrame>
        <p:nvGraphicFramePr>
          <p:cNvPr id="4" name="Diagram 3"/>
          <p:cNvGraphicFramePr/>
          <p:nvPr/>
        </p:nvGraphicFramePr>
        <p:xfrm>
          <a:off x="0" y="914400"/>
          <a:ext cx="88392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idx="4294967295"/>
          </p:nvPr>
        </p:nvSpPr>
        <p:spPr>
          <a:xfrm>
            <a:off x="0" y="152400"/>
            <a:ext cx="9144000" cy="1143000"/>
          </a:xfrm>
        </p:spPr>
        <p:txBody>
          <a:bodyPr/>
          <a:lstStyle/>
          <a:p>
            <a:pPr algn="ctr" eaLnBrk="1" hangingPunct="1"/>
            <a:r>
              <a:rPr lang="en-US" sz="4000" dirty="0" smtClean="0"/>
              <a:t>Effective Management of the HCV Program</a:t>
            </a:r>
          </a:p>
        </p:txBody>
      </p:sp>
      <p:sp>
        <p:nvSpPr>
          <p:cNvPr id="3" name="Content Placeholder 2"/>
          <p:cNvSpPr>
            <a:spLocks noGrp="1"/>
          </p:cNvSpPr>
          <p:nvPr>
            <p:ph sz="quarter" idx="4294967295"/>
          </p:nvPr>
        </p:nvSpPr>
        <p:spPr>
          <a:xfrm>
            <a:off x="228600" y="1600200"/>
            <a:ext cx="8915400" cy="5257800"/>
          </a:xfrm>
        </p:spPr>
        <p:txBody>
          <a:bodyPr>
            <a:normAutofit/>
          </a:bodyPr>
          <a:lstStyle/>
          <a:p>
            <a:pPr marL="320040" indent="-320040" eaLnBrk="1" fontAlgn="auto" hangingPunct="1">
              <a:spcAft>
                <a:spcPts val="0"/>
              </a:spcAft>
              <a:buFont typeface="Wingdings"/>
              <a:buChar char=""/>
              <a:defRPr/>
            </a:pPr>
            <a:r>
              <a:rPr lang="en-US" sz="2800" b="1" dirty="0" smtClean="0"/>
              <a:t>Managing Budget Process – </a:t>
            </a:r>
            <a:r>
              <a:rPr lang="en-US" sz="2800" dirty="0" smtClean="0"/>
              <a:t>Track Annual Budget Authority (ABA), Net Restricted Assets (NRA), total available funds and program costs to fully utilize dollars to issue vouchers. </a:t>
            </a:r>
          </a:p>
          <a:p>
            <a:pPr marL="640715" lvl="1" indent="-320040" eaLnBrk="1" fontAlgn="auto" hangingPunct="1">
              <a:spcAft>
                <a:spcPts val="0"/>
              </a:spcAft>
              <a:buFont typeface="Wingdings"/>
              <a:buChar char=""/>
              <a:defRPr/>
            </a:pPr>
            <a:r>
              <a:rPr lang="en-US" sz="2500" dirty="0" smtClean="0"/>
              <a:t>Understand the impact of </a:t>
            </a:r>
            <a:r>
              <a:rPr lang="en-US" sz="2500" dirty="0" err="1" smtClean="0"/>
              <a:t>rebenchmarking</a:t>
            </a:r>
            <a:r>
              <a:rPr lang="en-US" sz="2500" dirty="0" smtClean="0"/>
              <a:t>.</a:t>
            </a:r>
          </a:p>
          <a:p>
            <a:pPr marL="640715" lvl="1" indent="-320040" eaLnBrk="1" fontAlgn="auto" hangingPunct="1">
              <a:spcAft>
                <a:spcPts val="0"/>
              </a:spcAft>
              <a:buFont typeface="Wingdings"/>
              <a:buChar char=""/>
              <a:defRPr/>
            </a:pPr>
            <a:r>
              <a:rPr lang="en-US" sz="2500" dirty="0" smtClean="0"/>
              <a:t>For FY 2012, funding eligibility includes ABA funding and NRA offset per the cash management notification (PIH 2011-27).</a:t>
            </a:r>
          </a:p>
          <a:p>
            <a:pPr marL="640715" lvl="1" indent="-320040" eaLnBrk="1" fontAlgn="auto" hangingPunct="1">
              <a:spcAft>
                <a:spcPts val="0"/>
              </a:spcAft>
              <a:buFont typeface="Wingdings"/>
              <a:buChar char=""/>
              <a:defRPr/>
            </a:pPr>
            <a:endParaRPr lang="en-US" sz="25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idx="4294967295"/>
          </p:nvPr>
        </p:nvSpPr>
        <p:spPr>
          <a:xfrm>
            <a:off x="0" y="152400"/>
            <a:ext cx="9144000" cy="1143000"/>
          </a:xfrm>
        </p:spPr>
        <p:txBody>
          <a:bodyPr/>
          <a:lstStyle/>
          <a:p>
            <a:pPr algn="ctr" eaLnBrk="1" hangingPunct="1"/>
            <a:r>
              <a:rPr lang="en-US" sz="4000" dirty="0" smtClean="0"/>
              <a:t>Effective Management of the HCV Program</a:t>
            </a:r>
          </a:p>
        </p:txBody>
      </p:sp>
      <p:sp>
        <p:nvSpPr>
          <p:cNvPr id="3" name="Content Placeholder 2"/>
          <p:cNvSpPr>
            <a:spLocks noGrp="1"/>
          </p:cNvSpPr>
          <p:nvPr>
            <p:ph sz="quarter" idx="4294967295"/>
          </p:nvPr>
        </p:nvSpPr>
        <p:spPr>
          <a:xfrm>
            <a:off x="228600" y="1600200"/>
            <a:ext cx="8915400" cy="5257800"/>
          </a:xfrm>
        </p:spPr>
        <p:txBody>
          <a:bodyPr>
            <a:normAutofit/>
          </a:bodyPr>
          <a:lstStyle/>
          <a:p>
            <a:pPr marL="320040" indent="-320040" eaLnBrk="1" fontAlgn="auto" hangingPunct="1">
              <a:spcAft>
                <a:spcPts val="0"/>
              </a:spcAft>
              <a:buFont typeface="Wingdings"/>
              <a:buChar char=""/>
              <a:defRPr/>
            </a:pPr>
            <a:r>
              <a:rPr lang="en-US" sz="2800" b="1" dirty="0" smtClean="0"/>
              <a:t>Managing the Voucher Issuance Process</a:t>
            </a:r>
            <a:r>
              <a:rPr lang="en-US" sz="2800" dirty="0" smtClean="0"/>
              <a:t> - Track: </a:t>
            </a:r>
            <a:r>
              <a:rPr lang="en-US" sz="2800" u="sng" dirty="0" smtClean="0"/>
              <a:t>critical variables </a:t>
            </a:r>
            <a:r>
              <a:rPr lang="en-US" sz="2800" dirty="0" smtClean="0"/>
              <a:t>at least monthly to determine the number of vouchers that must be issued to reach a target number of unit months leased for the year. </a:t>
            </a:r>
          </a:p>
          <a:p>
            <a:pPr eaLnBrk="1" hangingPunct="1"/>
            <a:r>
              <a:rPr lang="en-US" sz="2800" b="1" dirty="0" smtClean="0"/>
              <a:t>Critical Variables:</a:t>
            </a:r>
          </a:p>
          <a:p>
            <a:pPr lvl="1" eaLnBrk="1" hangingPunct="1"/>
            <a:r>
              <a:rPr lang="en-US" dirty="0" smtClean="0"/>
              <a:t>Unit Months Leased and HAP Costs</a:t>
            </a:r>
          </a:p>
          <a:p>
            <a:pPr lvl="1" eaLnBrk="1" hangingPunct="1"/>
            <a:r>
              <a:rPr lang="en-US" dirty="0" smtClean="0"/>
              <a:t>Turn-Over Rate  (Attrition)</a:t>
            </a:r>
          </a:p>
          <a:p>
            <a:pPr lvl="1" eaLnBrk="1" hangingPunct="1"/>
            <a:r>
              <a:rPr lang="en-US" dirty="0" smtClean="0"/>
              <a:t>Success Rate of Issued Vouchers</a:t>
            </a:r>
          </a:p>
          <a:p>
            <a:pPr lvl="1" eaLnBrk="1" hangingPunct="1"/>
            <a:r>
              <a:rPr lang="en-US" dirty="0" smtClean="0"/>
              <a:t>Average time from issuance to HAP Contract</a:t>
            </a:r>
          </a:p>
          <a:p>
            <a:pPr lvl="1" eaLnBrk="1" hangingPunct="1"/>
            <a:r>
              <a:rPr lang="en-US" dirty="0" smtClean="0"/>
              <a:t>Per Unit Costs</a:t>
            </a:r>
            <a:endParaRPr lang="en-US"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52400"/>
            <a:ext cx="7772400" cy="1143000"/>
          </a:xfrm>
        </p:spPr>
        <p:txBody>
          <a:bodyPr>
            <a:normAutofit/>
          </a:bodyPr>
          <a:lstStyle/>
          <a:p>
            <a:pPr algn="ctr" eaLnBrk="1" fontAlgn="auto" hangingPunct="1">
              <a:spcAft>
                <a:spcPts val="0"/>
              </a:spcAft>
              <a:defRPr/>
            </a:pPr>
            <a:r>
              <a:rPr lang="en-US" dirty="0" smtClean="0"/>
              <a:t>Other Considerations</a:t>
            </a:r>
          </a:p>
        </p:txBody>
      </p:sp>
      <p:sp>
        <p:nvSpPr>
          <p:cNvPr id="20483" name="Content Placeholder 2"/>
          <p:cNvSpPr>
            <a:spLocks noGrp="1"/>
          </p:cNvSpPr>
          <p:nvPr>
            <p:ph sz="quarter" idx="1"/>
          </p:nvPr>
        </p:nvSpPr>
        <p:spPr>
          <a:xfrm>
            <a:off x="533400" y="1524000"/>
            <a:ext cx="7772400" cy="5029200"/>
          </a:xfrm>
        </p:spPr>
        <p:txBody>
          <a:bodyPr/>
          <a:lstStyle/>
          <a:p>
            <a:pPr marL="320040" indent="-320040" eaLnBrk="1" fontAlgn="auto" hangingPunct="1">
              <a:spcAft>
                <a:spcPts val="0"/>
              </a:spcAft>
              <a:buNone/>
              <a:defRPr/>
            </a:pPr>
            <a:endParaRPr lang="en-US" sz="3200" dirty="0" smtClean="0"/>
          </a:p>
          <a:p>
            <a:pPr marL="320040" indent="-320040" eaLnBrk="1" fontAlgn="auto" hangingPunct="1">
              <a:spcAft>
                <a:spcPts val="0"/>
              </a:spcAft>
              <a:buFont typeface="Wingdings"/>
              <a:buChar char=""/>
              <a:defRPr/>
            </a:pPr>
            <a:r>
              <a:rPr lang="en-US" sz="3200" dirty="0" smtClean="0"/>
              <a:t>Potential Shortfall:</a:t>
            </a:r>
          </a:p>
          <a:p>
            <a:pPr marL="640715" lvl="1" indent="-320040" eaLnBrk="1" fontAlgn="auto" hangingPunct="1">
              <a:spcAft>
                <a:spcPts val="0"/>
              </a:spcAft>
              <a:buFont typeface="Wingdings"/>
              <a:buChar char=""/>
              <a:defRPr/>
            </a:pPr>
            <a:r>
              <a:rPr lang="en-US" dirty="0" smtClean="0"/>
              <a:t>Look at total funding available (ABA &amp; NRA; cell b15) and just ABA (cell c12) </a:t>
            </a:r>
          </a:p>
          <a:p>
            <a:pPr marL="640715" lvl="1" indent="-320040" eaLnBrk="1" fontAlgn="auto" hangingPunct="1">
              <a:spcAft>
                <a:spcPts val="0"/>
              </a:spcAft>
              <a:buFont typeface="Wingdings"/>
              <a:buChar char=""/>
              <a:defRPr/>
            </a:pPr>
            <a:r>
              <a:rPr lang="en-US" dirty="0" smtClean="0"/>
              <a:t>Compare these amounts to actual and projected HAP expense for whole year (cell k33)</a:t>
            </a:r>
          </a:p>
          <a:p>
            <a:pPr marL="320040" indent="-320040" eaLnBrk="1" fontAlgn="auto" hangingPunct="1">
              <a:spcAft>
                <a:spcPts val="0"/>
              </a:spcAft>
              <a:buFont typeface="Wingdings"/>
              <a:buChar char=""/>
              <a:defRPr/>
            </a:pPr>
            <a:r>
              <a:rPr lang="en-US" dirty="0" smtClean="0"/>
              <a:t>FO typically sends monthly tool updates to ED</a:t>
            </a:r>
          </a:p>
          <a:p>
            <a:pPr marL="320040" indent="-320040" eaLnBrk="1" fontAlgn="auto" hangingPunct="1">
              <a:spcAft>
                <a:spcPts val="0"/>
              </a:spcAft>
              <a:buFont typeface="Wingdings"/>
              <a:buChar char=""/>
              <a:defRPr/>
            </a:pPr>
            <a:r>
              <a:rPr lang="en-US" dirty="0" smtClean="0"/>
              <a:t>Tool can be useful for both Section 8 and Accounting staff to use together</a:t>
            </a:r>
          </a:p>
          <a:p>
            <a:pPr eaLnBrk="1" hangingPunct="1"/>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152400"/>
            <a:ext cx="7772400" cy="1143000"/>
          </a:xfrm>
        </p:spPr>
        <p:txBody>
          <a:bodyPr>
            <a:normAutofit fontScale="90000"/>
          </a:bodyPr>
          <a:lstStyle/>
          <a:p>
            <a:pPr algn="ctr" eaLnBrk="1" fontAlgn="auto" hangingPunct="1">
              <a:spcAft>
                <a:spcPts val="0"/>
              </a:spcAft>
              <a:defRPr/>
            </a:pPr>
            <a:r>
              <a:rPr lang="en-US" dirty="0" smtClean="0"/>
              <a:t>Effective Management and Decision Making</a:t>
            </a:r>
          </a:p>
        </p:txBody>
      </p:sp>
      <p:sp>
        <p:nvSpPr>
          <p:cNvPr id="20483" name="Content Placeholder 2"/>
          <p:cNvSpPr>
            <a:spLocks noGrp="1"/>
          </p:cNvSpPr>
          <p:nvPr>
            <p:ph sz="quarter" idx="1"/>
          </p:nvPr>
        </p:nvSpPr>
        <p:spPr>
          <a:xfrm>
            <a:off x="533400" y="1524000"/>
            <a:ext cx="7772400" cy="5029200"/>
          </a:xfrm>
        </p:spPr>
        <p:txBody>
          <a:bodyPr/>
          <a:lstStyle/>
          <a:p>
            <a:pPr marL="320040" indent="-320040" eaLnBrk="1" fontAlgn="auto" hangingPunct="1">
              <a:spcAft>
                <a:spcPts val="0"/>
              </a:spcAft>
              <a:buFont typeface="Wingdings"/>
              <a:buChar char=""/>
              <a:defRPr/>
            </a:pPr>
            <a:r>
              <a:rPr lang="en-US" sz="3200" b="1" dirty="0" smtClean="0"/>
              <a:t>Managing the Waiting List </a:t>
            </a:r>
            <a:r>
              <a:rPr lang="en-US" sz="3200" dirty="0" smtClean="0"/>
              <a:t>- Maintain sufficient number of eligible applicants to meet needed voucher issuance volume.</a:t>
            </a:r>
          </a:p>
          <a:p>
            <a:pPr marL="320040" indent="-320040" eaLnBrk="1" fontAlgn="auto" hangingPunct="1">
              <a:spcAft>
                <a:spcPts val="0"/>
              </a:spcAft>
              <a:buNone/>
              <a:defRPr/>
            </a:pPr>
            <a:endParaRPr lang="en-US" sz="3200" dirty="0" smtClean="0"/>
          </a:p>
          <a:p>
            <a:pPr marL="320040" indent="-320040" eaLnBrk="1" fontAlgn="auto" hangingPunct="1">
              <a:spcAft>
                <a:spcPts val="0"/>
              </a:spcAft>
              <a:buFont typeface="Wingdings"/>
              <a:buChar char=""/>
              <a:defRPr/>
            </a:pPr>
            <a:r>
              <a:rPr lang="en-US" sz="3200" b="1" dirty="0" smtClean="0"/>
              <a:t>Managing Processes and Procedures</a:t>
            </a:r>
            <a:r>
              <a:rPr lang="en-US" sz="3200" dirty="0" smtClean="0"/>
              <a:t> - Effective procedures are developed covering key leasing and related processes. </a:t>
            </a:r>
          </a:p>
          <a:p>
            <a:pPr eaLnBrk="1" hangingPunct="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402FE5BD718C94594F5365E00B7E780" ma:contentTypeVersion="5" ma:contentTypeDescription="Create a new document." ma:contentTypeScope="" ma:versionID="2a36a961e500d588565e30dfd38761c9">
  <xsd:schema xmlns:xsd="http://www.w3.org/2001/XMLSchema" xmlns:p="http://schemas.microsoft.com/office/2006/metadata/properties" targetNamespace="http://schemas.microsoft.com/office/2006/metadata/properties" ma:root="true" ma:fieldsID="ff2901ac1c12588fb30f139d6301c0ba">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_"/>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BCABC868-7C76-4314-843D-6238827B07B5}">
  <ds:schemaRefs>
    <ds:schemaRef ds:uri="http://schemas.microsoft.com/office/2006/metadata/properties"/>
  </ds:schemaRefs>
</ds:datastoreItem>
</file>

<file path=customXml/itemProps2.xml><?xml version="1.0" encoding="utf-8"?>
<ds:datastoreItem xmlns:ds="http://schemas.openxmlformats.org/officeDocument/2006/customXml" ds:itemID="{D255F949-ADB9-49C7-950A-56C849AE6B07}">
  <ds:schemaRefs>
    <ds:schemaRef ds:uri="http://schemas.microsoft.com/sharepoint/v3/contenttype/forms"/>
  </ds:schemaRefs>
</ds:datastoreItem>
</file>

<file path=customXml/itemProps3.xml><?xml version="1.0" encoding="utf-8"?>
<ds:datastoreItem xmlns:ds="http://schemas.openxmlformats.org/officeDocument/2006/customXml" ds:itemID="{7684F798-C077-4AE6-9E68-5365141B70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Median</Template>
  <TotalTime>3728</TotalTime>
  <Words>1843</Words>
  <Application>Microsoft Office PowerPoint</Application>
  <PresentationFormat>On-screen Show (4:3)</PresentationFormat>
  <Paragraphs>107</Paragraphs>
  <Slides>9</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Median</vt:lpstr>
      <vt:lpstr>Microsoft Excel 97-2003 Worksheet</vt:lpstr>
      <vt:lpstr>Housing Choice Voucher Utilization training</vt:lpstr>
      <vt:lpstr>Agenda</vt:lpstr>
      <vt:lpstr>PIH Initiative: Refocusing our Stewardship of the HCV Program</vt:lpstr>
      <vt:lpstr>Seeking Stable Leasing</vt:lpstr>
      <vt:lpstr>Necessary Conditions for Successful Leasing</vt:lpstr>
      <vt:lpstr>Effective Management of the HCV Program</vt:lpstr>
      <vt:lpstr>Effective Management of the HCV Program</vt:lpstr>
      <vt:lpstr>Other Considerations</vt:lpstr>
      <vt:lpstr>Effective Management and Decision Making</vt:lpstr>
    </vt:vector>
  </TitlesOfParts>
  <Manager/>
  <Company>Housing and Urban Development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Utilization training</dc:title>
  <dc:subject/>
  <dc:creator>h07489</dc:creator>
  <cp:keywords/>
  <dc:description/>
  <cp:lastModifiedBy>H47628</cp:lastModifiedBy>
  <cp:revision>254</cp:revision>
  <cp:lastPrinted>1601-01-01T00:00:00Z</cp:lastPrinted>
  <dcterms:created xsi:type="dcterms:W3CDTF">2008-04-17T18:30:14Z</dcterms:created>
  <dcterms:modified xsi:type="dcterms:W3CDTF">2015-05-11T15:30:35Z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TC010690501033</vt:lpwstr>
  </property>
  <property fmtid="{D5CDD505-2E9C-101B-9397-08002B2CF9AE}" pid="3" name="ContentTypeId">
    <vt:lpwstr>0x0101003402FE5BD718C94594F5365E00B7E780</vt:lpwstr>
  </property>
  <property fmtid="{D5CDD505-2E9C-101B-9397-08002B2CF9AE}" pid="4" name="_AdHocReviewCycleID">
    <vt:i4>-2023241531</vt:i4>
  </property>
  <property fmtid="{D5CDD505-2E9C-101B-9397-08002B2CF9AE}" pid="5" name="_NewReviewCycle">
    <vt:lpwstr/>
  </property>
  <property fmtid="{D5CDD505-2E9C-101B-9397-08002B2CF9AE}" pid="6" name="_EmailSubject">
    <vt:lpwstr>Presentation Attachments and Registration information</vt:lpwstr>
  </property>
  <property fmtid="{D5CDD505-2E9C-101B-9397-08002B2CF9AE}" pid="7" name="_AuthorEmail">
    <vt:lpwstr>Lori.A.Strange@hud.gov</vt:lpwstr>
  </property>
  <property fmtid="{D5CDD505-2E9C-101B-9397-08002B2CF9AE}" pid="8" name="_AuthorEmailDisplayName">
    <vt:lpwstr>Strange, Lori A</vt:lpwstr>
  </property>
  <property fmtid="{D5CDD505-2E9C-101B-9397-08002B2CF9AE}" pid="9" name="_PreviousAdHocReviewCycleID">
    <vt:i4>-333733156</vt:i4>
  </property>
</Properties>
</file>