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88" r:id="rId2"/>
    <p:sldId id="296" r:id="rId3"/>
    <p:sldId id="257" r:id="rId4"/>
    <p:sldId id="275" r:id="rId5"/>
    <p:sldId id="290" r:id="rId6"/>
    <p:sldId id="293" r:id="rId7"/>
    <p:sldId id="271" r:id="rId8"/>
    <p:sldId id="298" r:id="rId9"/>
    <p:sldId id="260" r:id="rId10"/>
    <p:sldId id="272" r:id="rId11"/>
    <p:sldId id="259" r:id="rId12"/>
    <p:sldId id="263" r:id="rId13"/>
    <p:sldId id="266" r:id="rId14"/>
    <p:sldId id="295" r:id="rId15"/>
    <p:sldId id="268" r:id="rId16"/>
    <p:sldId id="270" r:id="rId17"/>
    <p:sldId id="278" r:id="rId18"/>
    <p:sldId id="291" r:id="rId19"/>
    <p:sldId id="281" r:id="rId20"/>
    <p:sldId id="282" r:id="rId21"/>
    <p:sldId id="283" r:id="rId22"/>
    <p:sldId id="289" r:id="rId23"/>
    <p:sldId id="297" r:id="rId24"/>
    <p:sldId id="284" r:id="rId25"/>
    <p:sldId id="264" r:id="rId26"/>
    <p:sldId id="269" r:id="rId27"/>
    <p:sldId id="286" r:id="rId28"/>
    <p:sldId id="27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00"/>
    <a:srgbClr val="005250"/>
    <a:srgbClr val="006600"/>
    <a:srgbClr val="A50021"/>
    <a:srgbClr val="CCECFF"/>
    <a:srgbClr val="99CCFF"/>
    <a:srgbClr val="003399"/>
    <a:srgbClr val="FFFF97"/>
    <a:srgbClr val="C5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autoAdjust="0"/>
    <p:restoredTop sz="71551" autoAdjust="0"/>
  </p:normalViewPr>
  <p:slideViewPr>
    <p:cSldViewPr>
      <p:cViewPr>
        <p:scale>
          <a:sx n="60" d="100"/>
          <a:sy n="60" d="100"/>
        </p:scale>
        <p:origin x="-642" y="-72"/>
      </p:cViewPr>
      <p:guideLst>
        <p:guide orient="horz" pos="2160"/>
        <p:guide pos="2880"/>
      </p:guideLst>
    </p:cSldViewPr>
  </p:slideViewPr>
  <p:outlineViewPr>
    <p:cViewPr>
      <p:scale>
        <a:sx n="33" d="100"/>
        <a:sy n="33" d="100"/>
      </p:scale>
      <p:origin x="0" y="158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AA4EA-5CAD-4B8C-8595-1D2B1DE9C322}" type="doc">
      <dgm:prSet loTypeId="urn:microsoft.com/office/officeart/2005/8/layout/arrow1" loCatId="relationship" qsTypeId="urn:microsoft.com/office/officeart/2005/8/quickstyle/3d9" qsCatId="3D" csTypeId="urn:microsoft.com/office/officeart/2005/8/colors/colorful4" csCatId="colorful" phldr="1"/>
      <dgm:spPr/>
      <dgm:t>
        <a:bodyPr/>
        <a:lstStyle/>
        <a:p>
          <a:endParaRPr lang="en-US"/>
        </a:p>
      </dgm:t>
    </dgm:pt>
    <dgm:pt modelId="{8C3F4D34-F584-4744-8B05-86466769B3D4}">
      <dgm:prSet phldrT="[Text]"/>
      <dgm:spPr/>
      <dgm:t>
        <a:bodyPr/>
        <a:lstStyle/>
        <a:p>
          <a:r>
            <a:rPr lang="en-US" b="1" dirty="0" smtClean="0">
              <a:latin typeface="Arial Black" panose="020B0A04020102020204" pitchFamily="34" charset="0"/>
            </a:rPr>
            <a:t>80%</a:t>
          </a:r>
          <a:endParaRPr lang="en-US" b="1" dirty="0">
            <a:latin typeface="Arial Black" panose="020B0A04020102020204" pitchFamily="34" charset="0"/>
          </a:endParaRPr>
        </a:p>
      </dgm:t>
    </dgm:pt>
    <dgm:pt modelId="{375A7309-1C8B-4091-A5A2-E0708AEF51AE}" type="parTrans" cxnId="{DDDEED19-5588-4BBB-B9CE-83162D0A9EE4}">
      <dgm:prSet/>
      <dgm:spPr/>
      <dgm:t>
        <a:bodyPr/>
        <a:lstStyle/>
        <a:p>
          <a:endParaRPr lang="en-US"/>
        </a:p>
      </dgm:t>
    </dgm:pt>
    <dgm:pt modelId="{4497305B-D30D-4FA5-B500-D3E8706FBEC3}" type="sibTrans" cxnId="{DDDEED19-5588-4BBB-B9CE-83162D0A9EE4}">
      <dgm:prSet/>
      <dgm:spPr/>
      <dgm:t>
        <a:bodyPr/>
        <a:lstStyle/>
        <a:p>
          <a:endParaRPr lang="en-US"/>
        </a:p>
      </dgm:t>
    </dgm:pt>
    <dgm:pt modelId="{62C31D52-BB18-4DFC-A635-6CF49629474B}">
      <dgm:prSet phldrT="[Text]" custT="1"/>
      <dgm:spPr/>
      <dgm:t>
        <a:bodyPr/>
        <a:lstStyle/>
        <a:p>
          <a:r>
            <a:rPr lang="en-US" sz="1400" b="1" dirty="0" smtClean="0">
              <a:latin typeface="Arial Black" panose="020B0A04020102020204" pitchFamily="34" charset="0"/>
            </a:rPr>
            <a:t>100%</a:t>
          </a:r>
          <a:endParaRPr lang="en-US" sz="1400" b="1" dirty="0">
            <a:latin typeface="Arial Black" panose="020B0A04020102020204" pitchFamily="34" charset="0"/>
          </a:endParaRPr>
        </a:p>
      </dgm:t>
    </dgm:pt>
    <dgm:pt modelId="{FA3757D5-C0DF-41AF-80B6-237092661729}" type="parTrans" cxnId="{D08BB13F-51F5-4F83-993B-7B0F5874420B}">
      <dgm:prSet/>
      <dgm:spPr/>
      <dgm:t>
        <a:bodyPr/>
        <a:lstStyle/>
        <a:p>
          <a:endParaRPr lang="en-US"/>
        </a:p>
      </dgm:t>
    </dgm:pt>
    <dgm:pt modelId="{0E9C7E2D-E068-4187-BB8E-A720A344E936}" type="sibTrans" cxnId="{D08BB13F-51F5-4F83-993B-7B0F5874420B}">
      <dgm:prSet/>
      <dgm:spPr/>
      <dgm:t>
        <a:bodyPr/>
        <a:lstStyle/>
        <a:p>
          <a:endParaRPr lang="en-US"/>
        </a:p>
      </dgm:t>
    </dgm:pt>
    <dgm:pt modelId="{5A9BF88A-1AE3-4C05-B723-DE5B58D047DA}">
      <dgm:prSet phldrT="[Text]"/>
      <dgm:spPr/>
      <dgm:t>
        <a:bodyPr/>
        <a:lstStyle/>
        <a:p>
          <a:r>
            <a:rPr lang="en-US" b="1" dirty="0" smtClean="0">
              <a:latin typeface="Arial Black" panose="020B0A04020102020204" pitchFamily="34" charset="0"/>
            </a:rPr>
            <a:t>20%</a:t>
          </a:r>
          <a:endParaRPr lang="en-US" b="1" dirty="0">
            <a:latin typeface="Arial Black" panose="020B0A04020102020204" pitchFamily="34" charset="0"/>
          </a:endParaRPr>
        </a:p>
      </dgm:t>
    </dgm:pt>
    <dgm:pt modelId="{901FCD82-7875-4186-8033-05C4B97726E4}" type="parTrans" cxnId="{5877ECEA-A478-4BB9-AD6C-A21A8BD38BA4}">
      <dgm:prSet/>
      <dgm:spPr/>
      <dgm:t>
        <a:bodyPr/>
        <a:lstStyle/>
        <a:p>
          <a:endParaRPr lang="en-US"/>
        </a:p>
      </dgm:t>
    </dgm:pt>
    <dgm:pt modelId="{AD2917CD-4CDD-4EC6-AA8A-5D0949224ED6}" type="sibTrans" cxnId="{5877ECEA-A478-4BB9-AD6C-A21A8BD38BA4}">
      <dgm:prSet/>
      <dgm:spPr/>
      <dgm:t>
        <a:bodyPr/>
        <a:lstStyle/>
        <a:p>
          <a:endParaRPr lang="en-US"/>
        </a:p>
      </dgm:t>
    </dgm:pt>
    <dgm:pt modelId="{63D1A4CE-B63A-49C4-8BCA-CAE91D813531}" type="pres">
      <dgm:prSet presAssocID="{7A3AA4EA-5CAD-4B8C-8595-1D2B1DE9C322}" presName="cycle" presStyleCnt="0">
        <dgm:presLayoutVars>
          <dgm:dir/>
          <dgm:resizeHandles val="exact"/>
        </dgm:presLayoutVars>
      </dgm:prSet>
      <dgm:spPr/>
      <dgm:t>
        <a:bodyPr/>
        <a:lstStyle/>
        <a:p>
          <a:endParaRPr lang="en-US"/>
        </a:p>
      </dgm:t>
    </dgm:pt>
    <dgm:pt modelId="{0BF476C1-4C06-4997-9D01-25F85D7BCE14}" type="pres">
      <dgm:prSet presAssocID="{8C3F4D34-F584-4744-8B05-86466769B3D4}" presName="arrow" presStyleLbl="node1" presStyleIdx="0" presStyleCnt="3" custRadScaleRad="105391" custRadScaleInc="10171">
        <dgm:presLayoutVars>
          <dgm:bulletEnabled val="1"/>
        </dgm:presLayoutVars>
      </dgm:prSet>
      <dgm:spPr/>
      <dgm:t>
        <a:bodyPr/>
        <a:lstStyle/>
        <a:p>
          <a:endParaRPr lang="en-US"/>
        </a:p>
      </dgm:t>
    </dgm:pt>
    <dgm:pt modelId="{FC33D732-73DD-4027-9478-9D588C782E52}" type="pres">
      <dgm:prSet presAssocID="{62C31D52-BB18-4DFC-A635-6CF49629474B}" presName="arrow" presStyleLbl="node1" presStyleIdx="1" presStyleCnt="3" custRadScaleRad="123612" custRadScaleInc="735">
        <dgm:presLayoutVars>
          <dgm:bulletEnabled val="1"/>
        </dgm:presLayoutVars>
      </dgm:prSet>
      <dgm:spPr/>
      <dgm:t>
        <a:bodyPr/>
        <a:lstStyle/>
        <a:p>
          <a:endParaRPr lang="en-US"/>
        </a:p>
      </dgm:t>
    </dgm:pt>
    <dgm:pt modelId="{5DD7F5CD-56FC-4067-8A2B-28E273241EF2}" type="pres">
      <dgm:prSet presAssocID="{5A9BF88A-1AE3-4C05-B723-DE5B58D047DA}" presName="arrow" presStyleLbl="node1" presStyleIdx="2" presStyleCnt="3">
        <dgm:presLayoutVars>
          <dgm:bulletEnabled val="1"/>
        </dgm:presLayoutVars>
      </dgm:prSet>
      <dgm:spPr/>
      <dgm:t>
        <a:bodyPr/>
        <a:lstStyle/>
        <a:p>
          <a:endParaRPr lang="en-US"/>
        </a:p>
      </dgm:t>
    </dgm:pt>
  </dgm:ptLst>
  <dgm:cxnLst>
    <dgm:cxn modelId="{DDDEED19-5588-4BBB-B9CE-83162D0A9EE4}" srcId="{7A3AA4EA-5CAD-4B8C-8595-1D2B1DE9C322}" destId="{8C3F4D34-F584-4744-8B05-86466769B3D4}" srcOrd="0" destOrd="0" parTransId="{375A7309-1C8B-4091-A5A2-E0708AEF51AE}" sibTransId="{4497305B-D30D-4FA5-B500-D3E8706FBEC3}"/>
    <dgm:cxn modelId="{C442FB05-C868-47D1-85F1-5E5A08E8051A}" type="presOf" srcId="{62C31D52-BB18-4DFC-A635-6CF49629474B}" destId="{FC33D732-73DD-4027-9478-9D588C782E52}" srcOrd="0" destOrd="0" presId="urn:microsoft.com/office/officeart/2005/8/layout/arrow1"/>
    <dgm:cxn modelId="{99489F77-DEBA-496F-9937-DD1AF147AF2A}" type="presOf" srcId="{5A9BF88A-1AE3-4C05-B723-DE5B58D047DA}" destId="{5DD7F5CD-56FC-4067-8A2B-28E273241EF2}" srcOrd="0" destOrd="0" presId="urn:microsoft.com/office/officeart/2005/8/layout/arrow1"/>
    <dgm:cxn modelId="{6D62AF0D-EADE-4D6E-9CC6-10D60B7CCCCF}" type="presOf" srcId="{8C3F4D34-F584-4744-8B05-86466769B3D4}" destId="{0BF476C1-4C06-4997-9D01-25F85D7BCE14}" srcOrd="0" destOrd="0" presId="urn:microsoft.com/office/officeart/2005/8/layout/arrow1"/>
    <dgm:cxn modelId="{D08BB13F-51F5-4F83-993B-7B0F5874420B}" srcId="{7A3AA4EA-5CAD-4B8C-8595-1D2B1DE9C322}" destId="{62C31D52-BB18-4DFC-A635-6CF49629474B}" srcOrd="1" destOrd="0" parTransId="{FA3757D5-C0DF-41AF-80B6-237092661729}" sibTransId="{0E9C7E2D-E068-4187-BB8E-A720A344E936}"/>
    <dgm:cxn modelId="{D28D0A4C-DAF2-4B10-B918-03975D06CB58}" type="presOf" srcId="{7A3AA4EA-5CAD-4B8C-8595-1D2B1DE9C322}" destId="{63D1A4CE-B63A-49C4-8BCA-CAE91D813531}" srcOrd="0" destOrd="0" presId="urn:microsoft.com/office/officeart/2005/8/layout/arrow1"/>
    <dgm:cxn modelId="{5877ECEA-A478-4BB9-AD6C-A21A8BD38BA4}" srcId="{7A3AA4EA-5CAD-4B8C-8595-1D2B1DE9C322}" destId="{5A9BF88A-1AE3-4C05-B723-DE5B58D047DA}" srcOrd="2" destOrd="0" parTransId="{901FCD82-7875-4186-8033-05C4B97726E4}" sibTransId="{AD2917CD-4CDD-4EC6-AA8A-5D0949224ED6}"/>
    <dgm:cxn modelId="{C0A87146-A247-4DAD-A671-82823E1B5234}" type="presParOf" srcId="{63D1A4CE-B63A-49C4-8BCA-CAE91D813531}" destId="{0BF476C1-4C06-4997-9D01-25F85D7BCE14}" srcOrd="0" destOrd="0" presId="urn:microsoft.com/office/officeart/2005/8/layout/arrow1"/>
    <dgm:cxn modelId="{FF982DFA-F89E-4BCA-AA88-7181BB16E3DC}" type="presParOf" srcId="{63D1A4CE-B63A-49C4-8BCA-CAE91D813531}" destId="{FC33D732-73DD-4027-9478-9D588C782E52}" srcOrd="1" destOrd="0" presId="urn:microsoft.com/office/officeart/2005/8/layout/arrow1"/>
    <dgm:cxn modelId="{C515EB8B-BF27-4CC7-BE88-2A297FA7A3CD}" type="presParOf" srcId="{63D1A4CE-B63A-49C4-8BCA-CAE91D813531}" destId="{5DD7F5CD-56FC-4067-8A2B-28E273241EF2}" srcOrd="2"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CABF9C-BCB1-4C91-ABC9-91FDE537056C}" type="datetimeFigureOut">
              <a:rPr lang="en-US" smtClean="0"/>
              <a:pPr/>
              <a:t>6/8/2015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30651A-C220-464B-92EE-A423F06EC419}" type="slidenum">
              <a:rPr lang="en-US" smtClean="0"/>
              <a:pPr/>
              <a:t>‹#›</a:t>
            </a:fld>
            <a:endParaRPr lang="en-US"/>
          </a:p>
        </p:txBody>
      </p:sp>
    </p:spTree>
    <p:extLst>
      <p:ext uri="{BB962C8B-B14F-4D97-AF65-F5344CB8AC3E}">
        <p14:creationId xmlns:p14="http://schemas.microsoft.com/office/powerpoint/2010/main" val="237064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8586C-6EC7-4745-BC49-46E30BA72D44}" type="datetimeFigureOut">
              <a:rPr lang="en-US" smtClean="0"/>
              <a:pPr/>
              <a:t>6/8/2015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AB25C9-0D5D-452E-8A9C-A45A963F4FA7}" type="slidenum">
              <a:rPr lang="en-US" smtClean="0"/>
              <a:pPr/>
              <a:t>‹#›</a:t>
            </a:fld>
            <a:endParaRPr lang="en-US"/>
          </a:p>
        </p:txBody>
      </p:sp>
    </p:spTree>
    <p:extLst>
      <p:ext uri="{BB962C8B-B14F-4D97-AF65-F5344CB8AC3E}">
        <p14:creationId xmlns:p14="http://schemas.microsoft.com/office/powerpoint/2010/main" val="118363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housing.mt.gov/Portals/93/shared/docs/Homebuyers/ProgramDocuments/InfoRegsProcedures/purchaseguide.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ousing.mt.gov/content/SF/docs/incomelimit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1</a:t>
            </a:fld>
            <a:endParaRPr lang="en-US" dirty="0"/>
          </a:p>
        </p:txBody>
      </p:sp>
    </p:spTree>
    <p:extLst>
      <p:ext uri="{BB962C8B-B14F-4D97-AF65-F5344CB8AC3E}">
        <p14:creationId xmlns:p14="http://schemas.microsoft.com/office/powerpoint/2010/main" val="144959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MBOH=2% loan</a:t>
            </a:r>
          </a:p>
          <a:p>
            <a:r>
              <a:rPr lang="en-US" dirty="0" smtClean="0"/>
              <a:t>Habitat=0%</a:t>
            </a:r>
            <a:r>
              <a:rPr lang="en-US" baseline="0" dirty="0" smtClean="0"/>
              <a:t> loan</a:t>
            </a:r>
            <a:endParaRPr lang="en-US" dirty="0" smtClean="0"/>
          </a:p>
          <a:p>
            <a:endParaRPr lang="en-US" dirty="0" smtClean="0"/>
          </a:p>
          <a:p>
            <a:r>
              <a:rPr lang="en-US" baseline="0" dirty="0" smtClean="0"/>
              <a:t>MBOH Purchases at 100%, no lender fees are allowed</a:t>
            </a:r>
          </a:p>
          <a:p>
            <a:endParaRPr lang="en-US" baseline="0" dirty="0" smtClean="0"/>
          </a:p>
          <a:p>
            <a:r>
              <a:rPr lang="en-US" baseline="0" dirty="0" smtClean="0"/>
              <a:t>180 days reservation – limit for new construction</a:t>
            </a:r>
          </a:p>
          <a:p>
            <a:endParaRPr lang="en-US" baseline="0" dirty="0" smtClean="0"/>
          </a:p>
          <a:p>
            <a:r>
              <a:rPr lang="en-US" dirty="0" smtClean="0"/>
              <a:t>Hazard</a:t>
            </a:r>
            <a:r>
              <a:rPr lang="en-US" baseline="0" dirty="0" smtClean="0"/>
              <a:t> Insurance, ALL perils, $1,000 up to 1% of dwelling coverage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AB25C9-0D5D-452E-8A9C-A45A963F4FA7}" type="slidenum">
              <a:rPr lang="en-US" smtClean="0"/>
              <a:pPr/>
              <a:t>11</a:t>
            </a:fld>
            <a:endParaRPr lang="en-US" dirty="0"/>
          </a:p>
        </p:txBody>
      </p:sp>
    </p:spTree>
    <p:extLst>
      <p:ext uri="{BB962C8B-B14F-4D97-AF65-F5344CB8AC3E}">
        <p14:creationId xmlns:p14="http://schemas.microsoft.com/office/powerpoint/2010/main" val="392709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12</a:t>
            </a:fld>
            <a:endParaRPr lang="en-US" dirty="0"/>
          </a:p>
        </p:txBody>
      </p:sp>
    </p:spTree>
    <p:extLst>
      <p:ext uri="{BB962C8B-B14F-4D97-AF65-F5344CB8AC3E}">
        <p14:creationId xmlns:p14="http://schemas.microsoft.com/office/powerpoint/2010/main" val="66789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Loans under the Mortgage Revenue Bond have to meet the profile of a regular MBOH loan, also known as the </a:t>
            </a:r>
            <a:r>
              <a:rPr lang="en-US" sz="1200" b="1" kern="1200" dirty="0" smtClean="0">
                <a:solidFill>
                  <a:schemeClr val="tx1"/>
                </a:solidFill>
                <a:effectLst/>
                <a:latin typeface="+mn-lt"/>
                <a:ea typeface="+mn-ea"/>
                <a:cs typeface="+mn-cs"/>
              </a:rPr>
              <a:t>seven IRS requirements</a:t>
            </a:r>
            <a:r>
              <a:rPr lang="en-US" sz="1200" kern="1200" dirty="0" smtClean="0">
                <a:solidFill>
                  <a:schemeClr val="tx1"/>
                </a:solidFill>
                <a:effectLst/>
                <a:latin typeface="+mn-lt"/>
                <a:ea typeface="+mn-ea"/>
                <a:cs typeface="+mn-cs"/>
              </a:rPr>
              <a:t>: ~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Income limit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Board establishes income limits for each program, based on the Internal Revenue Code of 1986, as amended. Lenders need to refer to each individual program’s documents for Gross Annual Income Limits. </a:t>
            </a:r>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Purchase price limit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Acquisition Cost of each Residence secured by a Mortgage Loan must not exceed the purchase price requirement for the county in which the Residence is located. The Board reserves the right to revise the purchase price requirement from time to time to reflect more recent statistical information or changes in federal “safe harbor” figures.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First-time buyer (three year rule)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Except for Residences located in Targeted Areas and except for Mortgage Loans made to a Qualified Veterans, the Mortgagor and any other adult intending to live in the Residence must have had no present ownership interest in a principal Residence at any time during the three-year period prior to the date on which the Mortgage Loan is executed. In the event that there is more than one Mortgagor with respect to a particular Residence, each of such Mortgagors must meet the three-year requirement.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Residence Requirement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Intent to use residence as principal residence within 60 days after financing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 more than 15% of residence can be used for business use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Residence cannot be used as an investment property or a recreational home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Only land necessary to maintain basic livability of the residence.  If there are multiple lots involved, plat or map must be submitted to show all lots needed for basic livability. </a:t>
            </a: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New mortgage requirement </a:t>
            </a:r>
          </a:p>
          <a:p>
            <a:r>
              <a:rPr lang="en-US" sz="1200" b="0" i="0" u="none" strike="noStrike" kern="1200" baseline="0" dirty="0" smtClean="0">
                <a:solidFill>
                  <a:schemeClr val="tx1"/>
                </a:solidFill>
                <a:latin typeface="+mn-lt"/>
                <a:ea typeface="+mn-ea"/>
                <a:cs typeface="+mn-cs"/>
              </a:rPr>
              <a:t>Mortgage Loan must be made to borrowers who have not had a Mortgage on the Residence at any time prior to the execution of the Mortgage Loan. </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Assumptions </a:t>
            </a:r>
          </a:p>
          <a:p>
            <a:r>
              <a:rPr lang="en-US" sz="1200" b="1"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Present Board Policy is to consent to assumptions when it is satisfied that the Residence requirement, the three-year requirement, the purchase price requirement, and the income requirement are met by the </a:t>
            </a:r>
            <a:r>
              <a:rPr lang="en-US" sz="1200" b="0" i="0" u="none" strike="noStrike" kern="1200" baseline="0" dirty="0" err="1" smtClean="0">
                <a:solidFill>
                  <a:schemeClr val="tx1"/>
                </a:solidFill>
                <a:latin typeface="+mn-lt"/>
                <a:ea typeface="+mn-ea"/>
                <a:cs typeface="+mn-cs"/>
              </a:rPr>
              <a:t>assumptor</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Potential for recapture tax</a:t>
            </a:r>
          </a:p>
          <a:p>
            <a:r>
              <a:rPr lang="en-US" sz="1200" kern="1200" dirty="0" smtClean="0">
                <a:solidFill>
                  <a:schemeClr val="tx1"/>
                </a:solidFill>
                <a:effectLst/>
                <a:latin typeface="+mn-lt"/>
                <a:ea typeface="+mn-ea"/>
                <a:cs typeface="+mn-cs"/>
              </a:rPr>
              <a:t>Does not apply to Habitat loans</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(Section 2.05 of the Guide --- starts on page 11) </a:t>
            </a:r>
            <a:r>
              <a:rPr lang="en-US" sz="1200" u="sng" kern="1200" dirty="0" smtClean="0">
                <a:solidFill>
                  <a:schemeClr val="tx1"/>
                </a:solidFill>
                <a:effectLst/>
                <a:latin typeface="+mn-lt"/>
                <a:ea typeface="+mn-ea"/>
                <a:cs typeface="+mn-cs"/>
                <a:hlinkClick r:id="rId3"/>
              </a:rPr>
              <a:t>http://housing.mt.gov/Portals/93/shared/docs/Homebuyers/ProgramDocuments/InfoRegsProcedures/purchaseguide.pdf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14</a:t>
            </a:fld>
            <a:endParaRPr lang="en-US"/>
          </a:p>
        </p:txBody>
      </p:sp>
    </p:spTree>
    <p:extLst>
      <p:ext uri="{BB962C8B-B14F-4D97-AF65-F5344CB8AC3E}">
        <p14:creationId xmlns:p14="http://schemas.microsoft.com/office/powerpoint/2010/main" val="240454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15</a:t>
            </a:fld>
            <a:endParaRPr lang="en-US"/>
          </a:p>
        </p:txBody>
      </p:sp>
    </p:spTree>
    <p:extLst>
      <p:ext uri="{BB962C8B-B14F-4D97-AF65-F5344CB8AC3E}">
        <p14:creationId xmlns:p14="http://schemas.microsoft.com/office/powerpoint/2010/main" val="56926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16</a:t>
            </a:fld>
            <a:endParaRPr lang="en-US"/>
          </a:p>
        </p:txBody>
      </p:sp>
    </p:spTree>
    <p:extLst>
      <p:ext uri="{BB962C8B-B14F-4D97-AF65-F5344CB8AC3E}">
        <p14:creationId xmlns:p14="http://schemas.microsoft.com/office/powerpoint/2010/main" val="206495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17</a:t>
            </a:fld>
            <a:endParaRPr lang="en-US"/>
          </a:p>
        </p:txBody>
      </p:sp>
    </p:spTree>
    <p:extLst>
      <p:ext uri="{BB962C8B-B14F-4D97-AF65-F5344CB8AC3E}">
        <p14:creationId xmlns:p14="http://schemas.microsoft.com/office/powerpoint/2010/main" val="210725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Borrower</a:t>
            </a:r>
            <a:r>
              <a:rPr lang="en-US" baseline="0" dirty="0" smtClean="0"/>
              <a:t> is pre-</a:t>
            </a:r>
            <a:r>
              <a:rPr lang="en-US" dirty="0" smtClean="0"/>
              <a:t>qualified by Habitat @ 0% for 30 years. The qualified amount is usually the construction</a:t>
            </a:r>
            <a:r>
              <a:rPr lang="en-US" baseline="0" dirty="0" smtClean="0"/>
              <a:t> cost but sometimes smaller at Habitat’s discretion.  </a:t>
            </a:r>
          </a:p>
          <a:p>
            <a:pPr defTabSz="931774">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Amount must be 80% or less of the appraised value.  For our example, 100,000 is 80% of the appraisal amount of 125,000.  </a:t>
            </a:r>
          </a:p>
          <a:p>
            <a:pPr defTabSz="931774">
              <a:defRPr/>
            </a:pPr>
            <a:endParaRPr lang="en-US" baseline="0" dirty="0" smtClean="0"/>
          </a:p>
          <a:p>
            <a:pPr defTabSz="931774">
              <a:defRPr/>
            </a:pPr>
            <a:r>
              <a:rPr lang="en-US" baseline="0" dirty="0" smtClean="0"/>
              <a:t>For this example:</a:t>
            </a:r>
          </a:p>
          <a:p>
            <a:pPr defTabSz="931774">
              <a:defRPr/>
            </a:pPr>
            <a:r>
              <a:rPr lang="en-US" baseline="0" dirty="0" smtClean="0"/>
              <a:t>Borrower qualifies for 100,000</a:t>
            </a:r>
          </a:p>
          <a:p>
            <a:pPr defTabSz="931774">
              <a:defRPr/>
            </a:pPr>
            <a:r>
              <a:rPr lang="en-US" baseline="0" dirty="0" smtClean="0"/>
              <a:t>Appraisal is 125,000 </a:t>
            </a:r>
          </a:p>
          <a:p>
            <a:pPr defTabSz="931774">
              <a:defRPr/>
            </a:pPr>
            <a:endParaRPr lang="en-US" baseline="0" dirty="0" smtClean="0"/>
          </a:p>
          <a:p>
            <a:pPr defTabSz="931774">
              <a:defRPr/>
            </a:pPr>
            <a:r>
              <a:rPr lang="en-US" baseline="0" dirty="0" smtClean="0"/>
              <a:t>100,000 @ 0% for 30 yrs = monthly P&amp;I of 277.78</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FCAB25C9-0D5D-452E-8A9C-A45A963F4FA7}" type="slidenum">
              <a:rPr lang="en-US" smtClean="0"/>
              <a:pPr/>
              <a:t>19</a:t>
            </a:fld>
            <a:endParaRPr lang="en-US" dirty="0"/>
          </a:p>
        </p:txBody>
      </p:sp>
    </p:spTree>
    <p:extLst>
      <p:ext uri="{BB962C8B-B14F-4D97-AF65-F5344CB8AC3E}">
        <p14:creationId xmlns:p14="http://schemas.microsoft.com/office/powerpoint/2010/main" val="202726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MBOH uses monthly P&amp;I payment from pre-qualified loan ($277.78) to calculate the principal amount for the MBOH loan @ 2% for 30 years in first position.</a:t>
            </a:r>
          </a:p>
          <a:p>
            <a:pPr>
              <a:buNone/>
            </a:pPr>
            <a:endParaRPr lang="en-US" dirty="0" smtClean="0"/>
          </a:p>
          <a:p>
            <a:pPr>
              <a:buNone/>
            </a:pPr>
            <a:r>
              <a:rPr lang="en-US" dirty="0" smtClean="0"/>
              <a:t>277.78 @ 2% for 30 years</a:t>
            </a:r>
          </a:p>
          <a:p>
            <a:pPr>
              <a:buNone/>
            </a:pPr>
            <a:endParaRPr lang="en-US" dirty="0" smtClean="0"/>
          </a:p>
          <a:p>
            <a:pPr>
              <a:buNone/>
            </a:pPr>
            <a:r>
              <a:rPr lang="en-US" dirty="0" smtClean="0"/>
              <a:t>1</a:t>
            </a:r>
            <a:r>
              <a:rPr lang="en-US" baseline="30000" dirty="0" smtClean="0"/>
              <a:t>st</a:t>
            </a:r>
            <a:r>
              <a:rPr lang="en-US" dirty="0" smtClean="0"/>
              <a:t> mortgage by MBOH will be 75,153</a:t>
            </a:r>
          </a:p>
        </p:txBody>
      </p:sp>
      <p:sp>
        <p:nvSpPr>
          <p:cNvPr id="4" name="Slide Number Placeholder 3"/>
          <p:cNvSpPr>
            <a:spLocks noGrp="1"/>
          </p:cNvSpPr>
          <p:nvPr>
            <p:ph type="sldNum" sz="quarter" idx="10"/>
          </p:nvPr>
        </p:nvSpPr>
        <p:spPr/>
        <p:txBody>
          <a:bodyPr/>
          <a:lstStyle/>
          <a:p>
            <a:fld id="{FCAB25C9-0D5D-452E-8A9C-A45A963F4FA7}" type="slidenum">
              <a:rPr lang="en-US" smtClean="0"/>
              <a:pPr/>
              <a:t>20</a:t>
            </a:fld>
            <a:endParaRPr lang="en-US"/>
          </a:p>
        </p:txBody>
      </p:sp>
    </p:spTree>
    <p:extLst>
      <p:ext uri="{BB962C8B-B14F-4D97-AF65-F5344CB8AC3E}">
        <p14:creationId xmlns:p14="http://schemas.microsoft.com/office/powerpoint/2010/main" val="303795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MBOH calculates second of two loans, the “Habitat wrap-around loan”, as the difference between the lender qualified loan @ 0% for 30 years </a:t>
            </a:r>
            <a:r>
              <a:rPr lang="en-US" b="1" i="1" dirty="0" smtClean="0"/>
              <a:t>minus</a:t>
            </a:r>
            <a:r>
              <a:rPr lang="en-US" dirty="0" smtClean="0"/>
              <a:t> the principal amount of the MBOH loan using $278.78 payments @ 2% for 30 yrs. </a:t>
            </a:r>
          </a:p>
          <a:p>
            <a:pPr defTabSz="931774">
              <a:defRPr/>
            </a:pPr>
            <a:endParaRPr lang="en-US" dirty="0" smtClean="0"/>
          </a:p>
          <a:p>
            <a:pPr defTabSz="931774">
              <a:defRPr/>
            </a:pPr>
            <a:r>
              <a:rPr lang="en-US" dirty="0" smtClean="0"/>
              <a:t>100,000 - 75,153 = 24,847</a:t>
            </a:r>
          </a:p>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21</a:t>
            </a:fld>
            <a:endParaRPr lang="en-US"/>
          </a:p>
        </p:txBody>
      </p:sp>
    </p:spTree>
    <p:extLst>
      <p:ext uri="{BB962C8B-B14F-4D97-AF65-F5344CB8AC3E}">
        <p14:creationId xmlns:p14="http://schemas.microsoft.com/office/powerpoint/2010/main" val="51124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Habitat silent 3</a:t>
            </a:r>
            <a:r>
              <a:rPr lang="en-US" baseline="30000" dirty="0" smtClean="0"/>
              <a:t>rd</a:t>
            </a:r>
            <a:r>
              <a:rPr lang="en-US" baseline="0" dirty="0" smtClean="0"/>
              <a:t> lien, MBOH 1</a:t>
            </a:r>
            <a:r>
              <a:rPr lang="en-US" baseline="30000" dirty="0" smtClean="0"/>
              <a:t>st</a:t>
            </a:r>
            <a:r>
              <a:rPr lang="en-US" baseline="0" dirty="0" smtClean="0"/>
              <a:t> plus the Habitat 2</a:t>
            </a:r>
            <a:r>
              <a:rPr lang="en-US" baseline="30000" dirty="0" smtClean="0"/>
              <a:t>nd</a:t>
            </a:r>
            <a:r>
              <a:rPr lang="en-US" baseline="0" dirty="0" smtClean="0"/>
              <a:t> is subtracted from the appraisal amount.</a:t>
            </a:r>
          </a:p>
          <a:p>
            <a:endParaRPr lang="en-US" baseline="0" dirty="0" smtClean="0"/>
          </a:p>
          <a:p>
            <a:r>
              <a:rPr lang="en-US" baseline="0" dirty="0" smtClean="0"/>
              <a:t>125,000 – 100,000 = 25,000</a:t>
            </a:r>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22</a:t>
            </a:fld>
            <a:endParaRPr lang="en-US"/>
          </a:p>
        </p:txBody>
      </p:sp>
    </p:spTree>
    <p:extLst>
      <p:ext uri="{BB962C8B-B14F-4D97-AF65-F5344CB8AC3E}">
        <p14:creationId xmlns:p14="http://schemas.microsoft.com/office/powerpoint/2010/main" val="203172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Create affordable housing opportunities for Montanans whose needs are not met by the market.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collaborate with our partners to make sure Montana’s families and communities have attainable, affordable, accessible and sustainable homes.</a:t>
            </a:r>
          </a:p>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2</a:t>
            </a:fld>
            <a:endParaRPr lang="en-US" dirty="0"/>
          </a:p>
        </p:txBody>
      </p:sp>
    </p:spTree>
    <p:extLst>
      <p:ext uri="{BB962C8B-B14F-4D97-AF65-F5344CB8AC3E}">
        <p14:creationId xmlns:p14="http://schemas.microsoft.com/office/powerpoint/2010/main" val="2418865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pull it all together, we add the MBOH 1</a:t>
            </a:r>
            <a:r>
              <a:rPr lang="en-US" baseline="30000" dirty="0" smtClean="0"/>
              <a:t>st</a:t>
            </a:r>
            <a:r>
              <a:rPr lang="en-US" dirty="0" smtClean="0"/>
              <a:t>, Habitat 2</a:t>
            </a:r>
            <a:r>
              <a:rPr lang="en-US" baseline="30000" dirty="0" smtClean="0"/>
              <a:t>nd</a:t>
            </a:r>
            <a:r>
              <a:rPr lang="en-US" dirty="0" smtClean="0"/>
              <a:t> and Habitat 3</a:t>
            </a:r>
            <a:r>
              <a:rPr lang="en-US" baseline="30000" dirty="0" smtClean="0"/>
              <a:t>rd</a:t>
            </a:r>
            <a:r>
              <a:rPr lang="en-US" dirty="0" smtClean="0"/>
              <a:t> Silent lien to total the amount of the appraisal.</a:t>
            </a:r>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23</a:t>
            </a:fld>
            <a:endParaRPr lang="en-US"/>
          </a:p>
        </p:txBody>
      </p:sp>
    </p:spTree>
    <p:extLst>
      <p:ext uri="{BB962C8B-B14F-4D97-AF65-F5344CB8AC3E}">
        <p14:creationId xmlns:p14="http://schemas.microsoft.com/office/powerpoint/2010/main" val="863497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all the calculations from the previous slides, MBOH</a:t>
            </a:r>
            <a:r>
              <a:rPr lang="en-US" baseline="0" dirty="0" smtClean="0"/>
              <a:t> provides an amortization for the lender.  The amortization shows the 3 loans amortizing to a zero amount over 30 years.</a:t>
            </a:r>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24</a:t>
            </a:fld>
            <a:endParaRPr lang="en-US"/>
          </a:p>
        </p:txBody>
      </p:sp>
    </p:spTree>
    <p:extLst>
      <p:ext uri="{BB962C8B-B14F-4D97-AF65-F5344CB8AC3E}">
        <p14:creationId xmlns:p14="http://schemas.microsoft.com/office/powerpoint/2010/main" val="1618842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25</a:t>
            </a:fld>
            <a:endParaRPr lang="en-US"/>
          </a:p>
        </p:txBody>
      </p:sp>
    </p:spTree>
    <p:extLst>
      <p:ext uri="{BB962C8B-B14F-4D97-AF65-F5344CB8AC3E}">
        <p14:creationId xmlns:p14="http://schemas.microsoft.com/office/powerpoint/2010/main" val="216434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C97BFC-FA20-469F-85C2-8B0C2B30BED0}" type="slidenum">
              <a:rPr lang="en-US"/>
              <a:pPr>
                <a:defRPr/>
              </a:pPr>
              <a:t>27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28</a:t>
            </a:fld>
            <a:endParaRPr lang="en-US"/>
          </a:p>
        </p:txBody>
      </p:sp>
    </p:spTree>
    <p:extLst>
      <p:ext uri="{BB962C8B-B14F-4D97-AF65-F5344CB8AC3E}">
        <p14:creationId xmlns:p14="http://schemas.microsoft.com/office/powerpoint/2010/main" val="428188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CAB25C9-0D5D-452E-8A9C-A45A963F4FA7}" type="slidenum">
              <a:rPr lang="en-US" smtClean="0"/>
              <a:pPr/>
              <a:t>3</a:t>
            </a:fld>
            <a:endParaRPr lang="en-US" dirty="0"/>
          </a:p>
        </p:txBody>
      </p:sp>
      <p:sp>
        <p:nvSpPr>
          <p:cNvPr id="5" name="Content Placeholder 4"/>
          <p:cNvSpPr>
            <a:spLocks noGrp="1"/>
          </p:cNvSpPr>
          <p:nvPr>
            <p:ph type="body" idx="1"/>
          </p:nvPr>
        </p:nvSpPr>
        <p:spPr/>
        <p:txBody>
          <a:bodyPr>
            <a:normAutofit/>
          </a:bodyPr>
          <a:lstStyle/>
          <a:p>
            <a:pPr>
              <a:buNone/>
            </a:pPr>
            <a:r>
              <a:rPr lang="en-US" dirty="0" smtClean="0"/>
              <a:t>     MBOH works with Habitat for Humanity in chapters across the state to provide first mortgages for Habitat homeowners who credit-qualify for a loan. </a:t>
            </a:r>
          </a:p>
          <a:p>
            <a:pPr>
              <a:buNone/>
            </a:pPr>
            <a:endParaRPr lang="en-US" dirty="0" smtClean="0"/>
          </a:p>
          <a:p>
            <a:pPr>
              <a:buNone/>
            </a:pPr>
            <a:r>
              <a:rPr lang="en-US" dirty="0" smtClean="0"/>
              <a:t>     By providing financing for these mortgages, MBOH allows Habitat to receive the cash when the family moves in, providing resources to purchase land and materials for another family.</a:t>
            </a:r>
            <a:endParaRPr lang="en-US" dirty="0"/>
          </a:p>
        </p:txBody>
      </p:sp>
    </p:spTree>
    <p:extLst>
      <p:ext uri="{BB962C8B-B14F-4D97-AF65-F5344CB8AC3E}">
        <p14:creationId xmlns:p14="http://schemas.microsoft.com/office/powerpoint/2010/main" val="37229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Habitat borrower qualifies</a:t>
            </a:r>
            <a:r>
              <a:rPr lang="en-US" baseline="0" dirty="0" smtClean="0"/>
              <a:t> for a loan amount at 9% interest to meet Habitat guidelines.</a:t>
            </a:r>
          </a:p>
          <a:p>
            <a:endParaRPr lang="en-US" baseline="0" dirty="0" smtClean="0"/>
          </a:p>
          <a:p>
            <a:r>
              <a:rPr lang="en-US" baseline="0" dirty="0" smtClean="0"/>
              <a:t>MBOH makes loan at 2% to enable Habitat to finance a loan at the highest level of subsidy it can provide.</a:t>
            </a:r>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4</a:t>
            </a:fld>
            <a:endParaRPr lang="en-US" dirty="0"/>
          </a:p>
        </p:txBody>
      </p:sp>
    </p:spTree>
    <p:extLst>
      <p:ext uri="{BB962C8B-B14F-4D97-AF65-F5344CB8AC3E}">
        <p14:creationId xmlns:p14="http://schemas.microsoft.com/office/powerpoint/2010/main" val="317756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1774">
              <a:defRPr/>
            </a:pPr>
            <a:r>
              <a:rPr lang="en-US" sz="1800" b="0" dirty="0" smtClean="0">
                <a:solidFill>
                  <a:schemeClr val="accent2">
                    <a:lumMod val="75000"/>
                  </a:schemeClr>
                </a:solidFill>
              </a:rPr>
              <a:t>The</a:t>
            </a:r>
            <a:r>
              <a:rPr lang="en-US" sz="1800" b="0" baseline="0" dirty="0" smtClean="0">
                <a:solidFill>
                  <a:schemeClr val="accent2">
                    <a:lumMod val="75000"/>
                  </a:schemeClr>
                </a:solidFill>
              </a:rPr>
              <a:t> main</a:t>
            </a:r>
            <a:r>
              <a:rPr lang="en-US" sz="1800" b="0" dirty="0" smtClean="0">
                <a:solidFill>
                  <a:schemeClr val="accent2">
                    <a:lumMod val="75000"/>
                  </a:schemeClr>
                </a:solidFill>
              </a:rPr>
              <a:t> objective to keep in mind is whether a borrower or borrowers are ready for a mortgage and are they credit worthy for a mortgage loan.</a:t>
            </a:r>
            <a:endParaRPr lang="en-US" sz="1800" b="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FCAB25C9-0D5D-452E-8A9C-A45A963F4FA7}" type="slidenum">
              <a:rPr lang="en-US" smtClean="0"/>
              <a:pPr/>
              <a:t>6</a:t>
            </a:fld>
            <a:endParaRPr lang="en-US" dirty="0"/>
          </a:p>
        </p:txBody>
      </p:sp>
    </p:spTree>
    <p:extLst>
      <p:ext uri="{BB962C8B-B14F-4D97-AF65-F5344CB8AC3E}">
        <p14:creationId xmlns:p14="http://schemas.microsoft.com/office/powerpoint/2010/main" val="258153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*Income limits are based on Habitat Criteria</a:t>
            </a:r>
          </a:p>
          <a:p>
            <a:pPr defTabSz="931774">
              <a:defRPr/>
            </a:pPr>
            <a:endParaRPr lang="en-US" dirty="0" smtClean="0"/>
          </a:p>
          <a:p>
            <a:pPr defTabSz="931774">
              <a:defRPr/>
            </a:pPr>
            <a:r>
              <a:rPr lang="en-US" dirty="0" smtClean="0"/>
              <a:t>*First Time Homebuyer can be waived for </a:t>
            </a:r>
            <a:r>
              <a:rPr lang="en-US" dirty="0" smtClean="0">
                <a:hlinkClick r:id="rId3"/>
              </a:rPr>
              <a:t>targeted areas </a:t>
            </a:r>
            <a:r>
              <a:rPr lang="en-US" dirty="0" smtClean="0"/>
              <a:t>depending upon Habitat criteria</a:t>
            </a:r>
            <a:br>
              <a:rPr lang="en-US" dirty="0" smtClean="0"/>
            </a:br>
            <a:endParaRPr lang="en-US" dirty="0" smtClean="0"/>
          </a:p>
          <a:p>
            <a:r>
              <a:rPr lang="en-US" dirty="0" smtClean="0"/>
              <a:t>*Home must be primary residence as long as the loan remains in place</a:t>
            </a:r>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7</a:t>
            </a:fld>
            <a:endParaRPr lang="en-US" dirty="0"/>
          </a:p>
        </p:txBody>
      </p:sp>
    </p:spTree>
    <p:extLst>
      <p:ext uri="{BB962C8B-B14F-4D97-AF65-F5344CB8AC3E}">
        <p14:creationId xmlns:p14="http://schemas.microsoft.com/office/powerpoint/2010/main" val="194503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income</a:t>
            </a:r>
            <a:r>
              <a:rPr lang="en-US" baseline="0" dirty="0" smtClean="0"/>
              <a:t> limits for Gallatin Valley area.</a:t>
            </a:r>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8</a:t>
            </a:fld>
            <a:endParaRPr lang="en-US" dirty="0"/>
          </a:p>
        </p:txBody>
      </p:sp>
    </p:spTree>
    <p:extLst>
      <p:ext uri="{BB962C8B-B14F-4D97-AF65-F5344CB8AC3E}">
        <p14:creationId xmlns:p14="http://schemas.microsoft.com/office/powerpoint/2010/main" val="241809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qualify a borrower for a Habitat loan, the lender should use the RD </a:t>
            </a:r>
            <a:r>
              <a:rPr lang="en-US" dirty="0" smtClean="0"/>
              <a:t>underwriting criteria </a:t>
            </a:r>
            <a:r>
              <a:rPr lang="en-US" dirty="0"/>
              <a:t>and enter the information assuming </a:t>
            </a:r>
            <a:r>
              <a:rPr lang="en-US" b="1" u="sng" dirty="0"/>
              <a:t>100% LTV </a:t>
            </a:r>
            <a:r>
              <a:rPr lang="en-US" dirty="0"/>
              <a:t>with the total value of the property </a:t>
            </a:r>
            <a:r>
              <a:rPr lang="en-US" dirty="0" smtClean="0"/>
              <a:t>equal to </a:t>
            </a:r>
            <a:r>
              <a:rPr lang="en-US" dirty="0"/>
              <a:t>the loan amount, i.e., as if it were 100% financing at the loan amount. MBOH requires </a:t>
            </a:r>
            <a:r>
              <a:rPr lang="en-US" dirty="0" smtClean="0"/>
              <a:t>that the </a:t>
            </a:r>
            <a:r>
              <a:rPr lang="en-US" dirty="0"/>
              <a:t>lender submit a copy of the RD printout in order to validate the qualification of the </a:t>
            </a:r>
            <a:r>
              <a:rPr lang="en-US" dirty="0" smtClean="0"/>
              <a:t>borrower for </a:t>
            </a:r>
            <a:r>
              <a:rPr lang="en-US" dirty="0"/>
              <a:t>the loan.</a:t>
            </a:r>
          </a:p>
        </p:txBody>
      </p:sp>
      <p:sp>
        <p:nvSpPr>
          <p:cNvPr id="4" name="Slide Number Placeholder 3"/>
          <p:cNvSpPr>
            <a:spLocks noGrp="1"/>
          </p:cNvSpPr>
          <p:nvPr>
            <p:ph type="sldNum" sz="quarter" idx="10"/>
          </p:nvPr>
        </p:nvSpPr>
        <p:spPr/>
        <p:txBody>
          <a:bodyPr/>
          <a:lstStyle/>
          <a:p>
            <a:fld id="{FCAB25C9-0D5D-452E-8A9C-A45A963F4FA7}" type="slidenum">
              <a:rPr lang="en-US" smtClean="0"/>
              <a:pPr/>
              <a:t>9</a:t>
            </a:fld>
            <a:endParaRPr lang="en-US" dirty="0"/>
          </a:p>
        </p:txBody>
      </p:sp>
    </p:spTree>
    <p:extLst>
      <p:ext uri="{BB962C8B-B14F-4D97-AF65-F5344CB8AC3E}">
        <p14:creationId xmlns:p14="http://schemas.microsoft.com/office/powerpoint/2010/main" val="7264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after Purchase</a:t>
            </a:r>
            <a:r>
              <a:rPr lang="en-US" baseline="0" dirty="0" smtClean="0"/>
              <a:t> Price Limits</a:t>
            </a:r>
            <a:endParaRPr lang="en-US" dirty="0"/>
          </a:p>
        </p:txBody>
      </p:sp>
      <p:sp>
        <p:nvSpPr>
          <p:cNvPr id="4" name="Slide Number Placeholder 3"/>
          <p:cNvSpPr>
            <a:spLocks noGrp="1"/>
          </p:cNvSpPr>
          <p:nvPr>
            <p:ph type="sldNum" sz="quarter" idx="10"/>
          </p:nvPr>
        </p:nvSpPr>
        <p:spPr/>
        <p:txBody>
          <a:bodyPr/>
          <a:lstStyle/>
          <a:p>
            <a:fld id="{FCAB25C9-0D5D-452E-8A9C-A45A963F4FA7}" type="slidenum">
              <a:rPr lang="en-US" smtClean="0"/>
              <a:pPr/>
              <a:t>10</a:t>
            </a:fld>
            <a:endParaRPr lang="en-US" dirty="0"/>
          </a:p>
        </p:txBody>
      </p:sp>
    </p:spTree>
    <p:extLst>
      <p:ext uri="{BB962C8B-B14F-4D97-AF65-F5344CB8AC3E}">
        <p14:creationId xmlns:p14="http://schemas.microsoft.com/office/powerpoint/2010/main" val="248477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5BBFBD8-F7EE-40C2-9A77-E942DF078003}" type="datetime1">
              <a:rPr lang="en-US" smtClean="0"/>
              <a:t>6/8/2015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1E9A0BB-8D44-452F-B439-C32169438A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75F1D5-1EB3-4EC5-8A63-63754D3DB370}" type="datetime1">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9A0BB-8D44-452F-B439-C32169438A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7BC45C-4694-4EFC-8883-F24BC8A9C7E7}" type="datetime1">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9A0BB-8D44-452F-B439-C32169438A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ACCA8F6-3648-4D3A-86A8-384A276A6573}" type="datetime1">
              <a:rPr lang="en-US" smtClean="0"/>
              <a:t>6/8/2015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1E9A0BB-8D44-452F-B439-C32169438A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8344B1B-3379-434E-86D6-FBD22EBBD525}" type="datetime1">
              <a:rPr lang="en-US" smtClean="0"/>
              <a:t>6/8/2015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1E9A0BB-8D44-452F-B439-C32169438AD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6F74598-4EA6-4046-B017-8AFA5AF11913}" type="datetime1">
              <a:rPr lang="en-US" smtClean="0"/>
              <a:t>6/8/2015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1E9A0BB-8D44-452F-B439-C32169438A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5037321-B101-4654-8C03-361F10974944}" type="datetime1">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1E9A0BB-8D44-452F-B439-C32169438AD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194EE56-4AF5-4A4C-8B05-776055CA4FA8}" type="datetime1">
              <a:rPr lang="en-US" smtClean="0"/>
              <a:t>6/8/2015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9A0BB-8D44-452F-B439-C32169438A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106D7A-8269-444A-A5A1-9D3DABCC7914}" type="datetime1">
              <a:rPr lang="en-US" smtClean="0"/>
              <a:t>6/8/2015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9A0BB-8D44-452F-B439-C32169438A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ACB8E8-BF52-42EB-B3ED-4CDFDA2B66BA}" type="datetime1">
              <a:rPr lang="en-US" smtClean="0"/>
              <a:t>6/8/2015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9A0BB-8D44-452F-B439-C32169438A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152E1FF-020E-43F3-BCCF-60C1775E352F}" type="datetime1">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1E9A0BB-8D44-452F-B439-C32169438AD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F1B7962-422F-4F9D-9786-76182D17EEE1}" type="datetime1">
              <a:rPr lang="en-US" smtClean="0"/>
              <a:t>6/8/2015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1E9A0BB-8D44-452F-B439-C32169438AD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9.jpeg"/><Relationship Id="rId7" Type="http://schemas.openxmlformats.org/officeDocument/2006/relationships/hyperlink" Target="http://housing.mt.gov/HBProgDocs#Information-Regulations-Procedures-18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housing.mt.gov/HBLimits" TargetMode="External"/><Relationship Id="rId4" Type="http://schemas.openxmlformats.org/officeDocument/2006/relationships/image" Target="../media/image20.jpg"/><Relationship Id="rId9"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4.png"/><Relationship Id="rId4" Type="http://schemas.microsoft.com/office/2007/relationships/hdphoto" Target="../media/hdphoto10.wdp"/><Relationship Id="rId9"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housing.mt.gov/Portals/93/shared/docs/Homebuyers/ProgramDocuments/InfoRegsProcedures/purchaseguide.pdf" TargetMode="External"/><Relationship Id="rId5" Type="http://schemas.openxmlformats.org/officeDocument/2006/relationships/image" Target="../media/image4.jpg"/><Relationship Id="rId4" Type="http://schemas.microsoft.com/office/2007/relationships/hdphoto" Target="../media/hdphoto13.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14.wdp"/></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housing.mt.gov/HBHabitat"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hyperlink" Target="http://housing.mt.gov/HBHabita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31.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16.wdp"/><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housing.mt.gov/HBHabita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housing.mt.gov/HBProgDocs" TargetMode="Externa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arkansascivpro.com/2011/12/19/restricted-delivery-certified-mail-llc/&amp;ei=m-VlVZDtBZXVoASl0YCACg&amp;psig=AFQjCNHQJXgN7P26isPEx0uxoDmVU56fzw&amp;ust=1432827599139669"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nleifer@mt.gov" TargetMode="External"/><Relationship Id="rId7" Type="http://schemas.openxmlformats.org/officeDocument/2006/relationships/hyperlink" Target="http://www.housing.mt.gov/"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mailto:jmaas@mt.gov" TargetMode="External"/><Relationship Id="rId5" Type="http://schemas.openxmlformats.org/officeDocument/2006/relationships/hyperlink" Target="mailto:jhope@mt.gov" TargetMode="External"/><Relationship Id="rId4" Type="http://schemas.openxmlformats.org/officeDocument/2006/relationships/hyperlink" Target="mailto:chbrown@mt.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google.com/url?sa=i&amp;rct=j&amp;q=&amp;esrc=s&amp;source=images&amp;cd=&amp;cad=rja&amp;uact=8&amp;ved=0CAcQjRw&amp;url=http://www.forbes.com/talent-strategies/&amp;ei=93lKVfaFDdXioASR54GYDQ&amp;bvm=bv.92291466,d.cGU&amp;psig=AFQjCNEl1YnYx6TIL7eEat1Smp8vDG4rMQ&amp;ust=1431030188997160" TargetMode="External"/><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g"/><Relationship Id="rId5" Type="http://schemas.microsoft.com/office/2007/relationships/hdphoto" Target="../media/hdphoto5.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6.wdp"/><Relationship Id="rId9"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habitatbozeman.org/get-involved/become-homeowner/qualifications-applic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8.jpg"/><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aturation sat="40000"/>
                    </a14:imgEffect>
                  </a14:imgLayer>
                </a14:imgProps>
              </a:ext>
              <a:ext uri="{28A0092B-C50C-407E-A947-70E740481C1C}">
                <a14:useLocalDpi xmlns:a14="http://schemas.microsoft.com/office/drawing/2010/main" val="0"/>
              </a:ext>
            </a:extLst>
          </a:blip>
          <a:stretch>
            <a:fillRect/>
          </a:stretch>
        </p:blipFill>
        <p:spPr>
          <a:xfrm>
            <a:off x="-228600" y="990600"/>
            <a:ext cx="9753600" cy="6172200"/>
          </a:xfrm>
          <a:prstGeom prst="rect">
            <a:avLst/>
          </a:prstGeom>
        </p:spPr>
      </p:pic>
      <p:sp>
        <p:nvSpPr>
          <p:cNvPr id="2" name="Title 1"/>
          <p:cNvSpPr>
            <a:spLocks noGrp="1"/>
          </p:cNvSpPr>
          <p:nvPr>
            <p:ph type="title"/>
          </p:nvPr>
        </p:nvSpPr>
        <p:spPr>
          <a:xfrm>
            <a:off x="304800" y="304800"/>
            <a:ext cx="8458200" cy="977900"/>
          </a:xfrm>
        </p:spPr>
        <p:txBody>
          <a:bodyPr>
            <a:noAutofit/>
          </a:bodyPr>
          <a:lstStyle/>
          <a:p>
            <a:pPr algn="ctr"/>
            <a:r>
              <a:rPr lang="en-US" sz="4400" dirty="0" smtClean="0"/>
              <a:t>MBOH Habitat Loan Essentials</a:t>
            </a:r>
            <a:endParaRPr lang="en-US" sz="4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092106"/>
            <a:ext cx="2680138" cy="893379"/>
          </a:xfrm>
          <a:prstGeom prst="rect">
            <a:avLst/>
          </a:prstGeom>
          <a:ln>
            <a:solidFill>
              <a:srgbClr val="0000CC"/>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4937909"/>
            <a:ext cx="2656818" cy="1047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00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3815">
            <a:off x="6947064" y="4579979"/>
            <a:ext cx="1750518" cy="1234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69043">
            <a:off x="6980381" y="3106583"/>
            <a:ext cx="1632842" cy="11381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idx="1"/>
          </p:nvPr>
        </p:nvSpPr>
        <p:spPr>
          <a:xfrm>
            <a:off x="304800" y="1554162"/>
            <a:ext cx="8686800" cy="3398838"/>
          </a:xfrm>
        </p:spPr>
        <p:txBody>
          <a:bodyPr>
            <a:normAutofit fontScale="25000" lnSpcReduction="20000"/>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lnSpc>
                <a:spcPct val="150000"/>
              </a:lnSpc>
              <a:buClr>
                <a:schemeClr val="accent2">
                  <a:lumMod val="50000"/>
                </a:schemeClr>
              </a:buClr>
              <a:buFont typeface="Sybil Green" panose="02000506030000020003" pitchFamily="2" charset="0"/>
              <a:buChar char="•"/>
            </a:pPr>
            <a:r>
              <a:rPr lang="en-US" sz="9600" dirty="0" smtClean="0">
                <a:hlinkClick r:id="rId5"/>
              </a:rPr>
              <a:t>Purchase Price Limits</a:t>
            </a:r>
            <a:endParaRPr lang="en-US" sz="9600" dirty="0" smtClean="0"/>
          </a:p>
          <a:p>
            <a:pPr>
              <a:lnSpc>
                <a:spcPct val="150000"/>
              </a:lnSpc>
              <a:buClr>
                <a:schemeClr val="accent2">
                  <a:lumMod val="50000"/>
                </a:schemeClr>
              </a:buClr>
              <a:buFont typeface="Sybil Green" panose="02000506030000020003" pitchFamily="2" charset="0"/>
              <a:buChar char="•"/>
            </a:pPr>
            <a:r>
              <a:rPr lang="en-US" sz="9600" dirty="0" smtClean="0"/>
              <a:t>Limit of 15% use of the property for business</a:t>
            </a:r>
          </a:p>
          <a:p>
            <a:pPr>
              <a:lnSpc>
                <a:spcPct val="150000"/>
              </a:lnSpc>
              <a:buClr>
                <a:schemeClr val="accent2">
                  <a:lumMod val="50000"/>
                </a:schemeClr>
              </a:buClr>
              <a:buFont typeface="Sybil Green" panose="02000506030000020003" pitchFamily="2" charset="0"/>
              <a:buChar char="•"/>
            </a:pPr>
            <a:r>
              <a:rPr lang="en-US" sz="9600" dirty="0" smtClean="0"/>
              <a:t>Cannot subdivide property (multiple lots)</a:t>
            </a:r>
          </a:p>
          <a:p>
            <a:pPr>
              <a:lnSpc>
                <a:spcPct val="150000"/>
              </a:lnSpc>
              <a:buClr>
                <a:schemeClr val="accent2">
                  <a:lumMod val="50000"/>
                </a:schemeClr>
              </a:buClr>
              <a:buFont typeface="Sybil Green" panose="02000506030000020003" pitchFamily="2" charset="0"/>
              <a:buChar char="•"/>
            </a:pPr>
            <a:r>
              <a:rPr lang="en-US" sz="9600" dirty="0" smtClean="0"/>
              <a:t>Applicable state &amp; local building laws</a:t>
            </a:r>
            <a:endParaRPr lang="en-US" sz="4500" dirty="0" smtClean="0"/>
          </a:p>
          <a:p>
            <a:pPr>
              <a:lnSpc>
                <a:spcPct val="150000"/>
              </a:lnSpc>
              <a:buClr>
                <a:schemeClr val="accent2">
                  <a:lumMod val="50000"/>
                </a:schemeClr>
              </a:buClr>
              <a:buFont typeface="Sybil Green" panose="02000506030000020003" pitchFamily="2" charset="0"/>
              <a:buChar char="•"/>
            </a:pPr>
            <a:endParaRPr lang="en-US" sz="4500" dirty="0"/>
          </a:p>
          <a:p>
            <a:pPr marL="0" indent="0">
              <a:lnSpc>
                <a:spcPct val="150000"/>
              </a:lnSpc>
              <a:buClr>
                <a:schemeClr val="accent2">
                  <a:lumMod val="50000"/>
                </a:schemeClr>
              </a:buClr>
              <a:buNone/>
            </a:pPr>
            <a:endParaRPr lang="en-US" sz="2000" dirty="0" smtClean="0"/>
          </a:p>
          <a:p>
            <a:pPr marL="0" indent="0">
              <a:lnSpc>
                <a:spcPct val="150000"/>
              </a:lnSpc>
              <a:buClr>
                <a:schemeClr val="accent2">
                  <a:lumMod val="50000"/>
                </a:schemeClr>
              </a:buClr>
              <a:buNone/>
            </a:pPr>
            <a:endParaRPr lang="en-US" sz="2000" dirty="0"/>
          </a:p>
          <a:p>
            <a:pPr marL="0" indent="0">
              <a:lnSpc>
                <a:spcPct val="150000"/>
              </a:lnSpc>
              <a:buClr>
                <a:schemeClr val="accent2">
                  <a:lumMod val="50000"/>
                </a:schemeClr>
              </a:buClr>
              <a:buNone/>
            </a:pPr>
            <a:endParaRPr lang="en-US" sz="2000" dirty="0" smtClean="0"/>
          </a:p>
          <a:p>
            <a:pPr marL="0" indent="0">
              <a:lnSpc>
                <a:spcPct val="150000"/>
              </a:lnSpc>
              <a:buClr>
                <a:schemeClr val="accent2">
                  <a:lumMod val="50000"/>
                </a:schemeClr>
              </a:buClr>
              <a:buNone/>
            </a:pPr>
            <a:endParaRPr lang="en-US" sz="2000" dirty="0"/>
          </a:p>
          <a:p>
            <a:pPr marL="0" indent="0">
              <a:lnSpc>
                <a:spcPct val="150000"/>
              </a:lnSpc>
              <a:buClr>
                <a:schemeClr val="accent2">
                  <a:lumMod val="50000"/>
                </a:schemeClr>
              </a:buClr>
              <a:buNone/>
            </a:pPr>
            <a:endParaRPr lang="en-US" sz="2000" dirty="0" smtClean="0"/>
          </a:p>
          <a:p>
            <a:pPr marL="0" indent="0">
              <a:lnSpc>
                <a:spcPct val="150000"/>
              </a:lnSpc>
              <a:buClr>
                <a:schemeClr val="accent2">
                  <a:lumMod val="50000"/>
                </a:schemeClr>
              </a:buClr>
              <a:buNone/>
            </a:pPr>
            <a:endParaRPr lang="en-US" sz="3500" dirty="0"/>
          </a:p>
          <a:p>
            <a:pPr marL="0" indent="0">
              <a:lnSpc>
                <a:spcPct val="150000"/>
              </a:lnSpc>
              <a:buClr>
                <a:schemeClr val="accent2">
                  <a:lumMod val="50000"/>
                </a:schemeClr>
              </a:buClr>
              <a:buNone/>
            </a:pPr>
            <a:r>
              <a:rPr lang="en-US" sz="3500" dirty="0" smtClean="0"/>
              <a:t/>
            </a:r>
            <a:br>
              <a:rPr lang="en-US" sz="3500" dirty="0" smtClean="0"/>
            </a:br>
            <a:endParaRPr lang="en-US" sz="35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87911">
            <a:off x="6945431" y="1589778"/>
            <a:ext cx="1756933" cy="1331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438807" y="457200"/>
            <a:ext cx="8686800" cy="838200"/>
          </a:xfrm>
        </p:spPr>
        <p:txBody>
          <a:bodyPr>
            <a:normAutofit fontScale="90000"/>
          </a:bodyPr>
          <a:lstStyle/>
          <a:p>
            <a:r>
              <a:rPr lang="en-US" b="1" dirty="0" smtClean="0"/>
              <a:t>Property Criteria:</a:t>
            </a:r>
            <a:r>
              <a:rPr lang="en-US" dirty="0" smtClean="0"/>
              <a:t/>
            </a:r>
            <a:br>
              <a:rPr lang="en-US" dirty="0" smtClean="0"/>
            </a:br>
            <a:endParaRPr lang="en-US" dirty="0"/>
          </a:p>
        </p:txBody>
      </p:sp>
      <p:sp>
        <p:nvSpPr>
          <p:cNvPr id="4" name="TextBox 3"/>
          <p:cNvSpPr txBox="1"/>
          <p:nvPr/>
        </p:nvSpPr>
        <p:spPr>
          <a:xfrm>
            <a:off x="304800" y="6019800"/>
            <a:ext cx="8296731" cy="1283428"/>
          </a:xfrm>
          <a:prstGeom prst="rect">
            <a:avLst/>
          </a:prstGeom>
          <a:noFill/>
        </p:spPr>
        <p:txBody>
          <a:bodyPr wrap="square" rtlCol="0">
            <a:spAutoFit/>
          </a:bodyPr>
          <a:lstStyle/>
          <a:p>
            <a:pPr>
              <a:lnSpc>
                <a:spcPct val="110000"/>
              </a:lnSpc>
              <a:buClr>
                <a:schemeClr val="accent2">
                  <a:lumMod val="50000"/>
                </a:schemeClr>
              </a:buClr>
            </a:pPr>
            <a:r>
              <a:rPr lang="en-US" dirty="0" smtClean="0"/>
              <a:t>MBOH’s Quick </a:t>
            </a:r>
            <a:r>
              <a:rPr lang="en-US" dirty="0"/>
              <a:t>reference Guide can be found </a:t>
            </a:r>
            <a:r>
              <a:rPr lang="en-US" dirty="0" smtClean="0"/>
              <a:t>at:</a:t>
            </a:r>
            <a:endParaRPr lang="en-US" dirty="0"/>
          </a:p>
          <a:p>
            <a:pPr>
              <a:lnSpc>
                <a:spcPct val="110000"/>
              </a:lnSpc>
              <a:buClr>
                <a:schemeClr val="accent2">
                  <a:lumMod val="50000"/>
                </a:schemeClr>
              </a:buClr>
            </a:pPr>
            <a:r>
              <a:rPr lang="en-US" dirty="0">
                <a:hlinkClick r:id="rId7"/>
              </a:rPr>
              <a:t>http://housing.mt.gov/HBProgDocs#Information-Regulations-Procedures-180</a:t>
            </a:r>
            <a:endParaRPr lang="en-US" dirty="0"/>
          </a:p>
          <a:p>
            <a:pPr>
              <a:lnSpc>
                <a:spcPct val="110000"/>
              </a:lnSpc>
              <a:buClr>
                <a:schemeClr val="accent2">
                  <a:lumMod val="50000"/>
                </a:schemeClr>
              </a:buClr>
            </a:pPr>
            <a:r>
              <a:rPr lang="en-US" dirty="0"/>
              <a:t>	</a:t>
            </a:r>
          </a:p>
          <a:p>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1000" y="1479914"/>
            <a:ext cx="3996553"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path" presetSubtype="0" accel="50000" decel="50000" fill="hold" nodeType="afterEffect">
                                  <p:stCondLst>
                                    <p:cond delay="1000"/>
                                  </p:stCondLst>
                                  <p:childTnLst>
                                    <p:animMotion origin="layout" path="M -0.06857 1.48148E-6 L 0.66476 -0.00463 " pathEditMode="relative" rAng="0" ptsTypes="AA">
                                      <p:cBhvr>
                                        <p:cTn id="24" dur="2000" fill="hold"/>
                                        <p:tgtEl>
                                          <p:spTgt spid="6"/>
                                        </p:tgtEl>
                                        <p:attrNameLst>
                                          <p:attrName>ppt_x</p:attrName>
                                          <p:attrName>ppt_y</p:attrName>
                                        </p:attrNameLst>
                                      </p:cBhvr>
                                      <p:rCtr x="36667" y="-231"/>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9144000" cy="5075237"/>
          </a:xfrm>
        </p:spPr>
        <p:txBody>
          <a:bodyPr>
            <a:normAutofit/>
          </a:bodyPr>
          <a:lstStyle/>
          <a:p>
            <a:pPr>
              <a:buClr>
                <a:schemeClr val="accent2">
                  <a:lumMod val="50000"/>
                </a:schemeClr>
              </a:buClr>
              <a:buFont typeface="Sybil Green" panose="02000506030000020003" pitchFamily="2" charset="0"/>
              <a:buChar char="•"/>
            </a:pPr>
            <a:r>
              <a:rPr lang="en-US" sz="2400" dirty="0" smtClean="0"/>
              <a:t>MBOH loan at 2% with Habitat 2</a:t>
            </a:r>
            <a:r>
              <a:rPr lang="en-US" sz="2400" baseline="30000" dirty="0" smtClean="0"/>
              <a:t>nd</a:t>
            </a:r>
            <a:r>
              <a:rPr lang="en-US" sz="2400" dirty="0" smtClean="0"/>
              <a:t> loan at 0%</a:t>
            </a:r>
          </a:p>
          <a:p>
            <a:pPr marL="0" indent="0">
              <a:buClr>
                <a:schemeClr val="accent2">
                  <a:lumMod val="50000"/>
                </a:schemeClr>
              </a:buClr>
              <a:buNone/>
            </a:pPr>
            <a:endParaRPr lang="en-US" sz="2400" dirty="0" smtClean="0"/>
          </a:p>
          <a:p>
            <a:pPr lvl="3">
              <a:buClr>
                <a:schemeClr val="accent2">
                  <a:lumMod val="50000"/>
                </a:schemeClr>
              </a:buClr>
              <a:buFont typeface="Sybil Green" panose="02000506030000020003" pitchFamily="2" charset="0"/>
              <a:buChar char="•"/>
            </a:pPr>
            <a:r>
              <a:rPr lang="en-US" sz="2400" dirty="0"/>
              <a:t>No lender fees </a:t>
            </a:r>
            <a:r>
              <a:rPr lang="en-US" sz="2400" dirty="0" smtClean="0"/>
              <a:t>allowed</a:t>
            </a:r>
          </a:p>
          <a:p>
            <a:pPr>
              <a:buClr>
                <a:schemeClr val="accent2">
                  <a:lumMod val="50000"/>
                </a:schemeClr>
              </a:buClr>
              <a:buFont typeface="Sybil Green" panose="02000506030000020003" pitchFamily="2" charset="0"/>
              <a:buChar char="•"/>
            </a:pPr>
            <a:endParaRPr lang="en-US" sz="2400" dirty="0"/>
          </a:p>
          <a:p>
            <a:pPr lvl="5">
              <a:buClr>
                <a:schemeClr val="accent2">
                  <a:lumMod val="50000"/>
                </a:schemeClr>
              </a:buClr>
              <a:buFont typeface="Sybil Green" panose="02000506030000020003" pitchFamily="2" charset="0"/>
              <a:buChar char="•"/>
            </a:pPr>
            <a:r>
              <a:rPr lang="en-US" sz="2400" dirty="0" smtClean="0"/>
              <a:t>180 days for reservations</a:t>
            </a:r>
            <a:endParaRPr lang="en-US" sz="2400" dirty="0"/>
          </a:p>
          <a:p>
            <a:pPr marL="0" indent="0">
              <a:buClr>
                <a:schemeClr val="accent2">
                  <a:lumMod val="50000"/>
                </a:schemeClr>
              </a:buClr>
              <a:buNone/>
            </a:pPr>
            <a:endParaRPr lang="en-US" sz="2400" dirty="0"/>
          </a:p>
          <a:p>
            <a:pPr lvl="7">
              <a:buClr>
                <a:schemeClr val="accent2">
                  <a:lumMod val="50000"/>
                </a:schemeClr>
              </a:buClr>
              <a:buFont typeface="Sybil Green" panose="02000506030000020003" pitchFamily="2" charset="0"/>
              <a:buChar char="•"/>
            </a:pPr>
            <a:r>
              <a:rPr lang="en-US" sz="2400" dirty="0" smtClean="0"/>
              <a:t>Escrow is required</a:t>
            </a:r>
          </a:p>
          <a:p>
            <a:pPr marL="0" indent="0">
              <a:buClr>
                <a:schemeClr val="accent2">
                  <a:lumMod val="50000"/>
                </a:schemeClr>
              </a:buClr>
              <a:buNone/>
            </a:pPr>
            <a:endParaRPr lang="en-US" sz="2400" dirty="0" smtClean="0"/>
          </a:p>
          <a:p>
            <a:pPr lvl="8">
              <a:buClr>
                <a:schemeClr val="accent2">
                  <a:lumMod val="50000"/>
                </a:schemeClr>
              </a:buClr>
              <a:buFont typeface="Sybil Green" panose="02000506030000020003" pitchFamily="2" charset="0"/>
              <a:buChar char="•"/>
            </a:pPr>
            <a:r>
              <a:rPr lang="en-US" sz="2400" dirty="0"/>
              <a:t>Hazard insurance deductible $1,000 </a:t>
            </a:r>
            <a:r>
              <a:rPr lang="en-US" sz="2400" dirty="0" smtClean="0"/>
              <a:t>	or </a:t>
            </a:r>
            <a:r>
              <a:rPr lang="en-US" sz="2400" dirty="0"/>
              <a:t>1% of dwelling, all perils</a:t>
            </a:r>
          </a:p>
          <a:p>
            <a:pPr>
              <a:buClr>
                <a:schemeClr val="accent2">
                  <a:lumMod val="50000"/>
                </a:schemeClr>
              </a:buClr>
              <a:buFont typeface="Sybil Green" panose="02000506030000020003" pitchFamily="2" charset="0"/>
              <a:buChar char="•"/>
            </a:pPr>
            <a:endParaRPr lang="en-US" sz="2400" dirty="0" smtClean="0"/>
          </a:p>
          <a:p>
            <a:pPr marL="0" indent="0" algn="r">
              <a:buClr>
                <a:schemeClr val="accent2">
                  <a:lumMod val="50000"/>
                </a:schemeClr>
              </a:buClr>
              <a:buNone/>
            </a:pPr>
            <a:endParaRPr lang="en-US" sz="2800" dirty="0"/>
          </a:p>
          <a:p>
            <a:pPr algn="r">
              <a:buClr>
                <a:schemeClr val="accent2">
                  <a:lumMod val="50000"/>
                </a:schemeClr>
              </a:buClr>
              <a:buFont typeface="Sybil Green" panose="02000506030000020003" pitchFamily="2" charset="0"/>
              <a:buChar char="•"/>
            </a:pPr>
            <a:endParaRPr lang="en-US" sz="2800" dirty="0" smtClean="0"/>
          </a:p>
          <a:p>
            <a:pPr algn="r">
              <a:buClr>
                <a:schemeClr val="accent2">
                  <a:lumMod val="50000"/>
                </a:schemeClr>
              </a:buClr>
              <a:buFont typeface="Sybil Green" panose="02000506030000020003" pitchFamily="2" charset="0"/>
              <a:buChar char="•"/>
            </a:pPr>
            <a:endParaRPr lang="en-US" sz="2800" dirty="0" smtClean="0"/>
          </a:p>
          <a:p>
            <a:pPr algn="ctr">
              <a:buClr>
                <a:schemeClr val="accent2">
                  <a:lumMod val="50000"/>
                </a:schemeClr>
              </a:buClr>
              <a:buFont typeface="Sybil Green" panose="02000506030000020003" pitchFamily="2" charset="0"/>
              <a:buChar char="•"/>
            </a:pPr>
            <a:endParaRPr lang="en-US" sz="2800" dirty="0" smtClean="0"/>
          </a:p>
          <a:p>
            <a:pPr>
              <a:buNone/>
            </a:pPr>
            <a:endParaRPr lang="en-US" sz="2800" dirty="0" smtClean="0"/>
          </a:p>
          <a:p>
            <a:endParaRPr lang="en-US" dirty="0"/>
          </a:p>
        </p:txBody>
      </p:sp>
      <p:sp>
        <p:nvSpPr>
          <p:cNvPr id="2" name="Title 1"/>
          <p:cNvSpPr>
            <a:spLocks noGrp="1"/>
          </p:cNvSpPr>
          <p:nvPr>
            <p:ph type="title"/>
          </p:nvPr>
        </p:nvSpPr>
        <p:spPr/>
        <p:txBody>
          <a:bodyPr>
            <a:normAutofit fontScale="90000"/>
          </a:bodyPr>
          <a:lstStyle/>
          <a:p>
            <a:r>
              <a:rPr lang="en-US" b="1" dirty="0" smtClean="0"/>
              <a:t>Loan Criteria:</a:t>
            </a:r>
            <a:r>
              <a:rPr lang="en-US" dirty="0" smtClean="0"/>
              <a:t/>
            </a:r>
            <a:br>
              <a:rPr lang="en-US" dirty="0" smtClean="0"/>
            </a:br>
            <a:endParaRPr lang="en-US" dirty="0"/>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2128" b="89894" l="10000" r="91389"/>
                    </a14:imgEffect>
                  </a14:imgLayer>
                </a14:imgProps>
              </a:ext>
              <a:ext uri="{28A0092B-C50C-407E-A947-70E740481C1C}">
                <a14:useLocalDpi xmlns:a14="http://schemas.microsoft.com/office/drawing/2010/main" val="0"/>
              </a:ext>
            </a:extLst>
          </a:blip>
          <a:stretch>
            <a:fillRect/>
          </a:stretch>
        </p:blipFill>
        <p:spPr>
          <a:xfrm>
            <a:off x="501856" y="3683876"/>
            <a:ext cx="3429000" cy="3581400"/>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2128" b="89894" l="10000" r="91389"/>
                    </a14:imgEffect>
                  </a14:imgLayer>
                </a14:imgProps>
              </a:ext>
              <a:ext uri="{28A0092B-C50C-407E-A947-70E740481C1C}">
                <a14:useLocalDpi xmlns:a14="http://schemas.microsoft.com/office/drawing/2010/main" val="0"/>
              </a:ext>
            </a:extLst>
          </a:blip>
          <a:stretch>
            <a:fillRect/>
          </a:stretch>
        </p:blipFill>
        <p:spPr>
          <a:xfrm>
            <a:off x="0" y="3061210"/>
            <a:ext cx="2233012" cy="2158075"/>
          </a:xfrm>
          <a:prstGeom prst="rect">
            <a:avLst/>
          </a:prstGeom>
        </p:spPr>
      </p:pic>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backgroundRemoval t="2128" b="89894" l="10000" r="91389"/>
                    </a14:imgEffect>
                  </a14:imgLayer>
                </a14:imgProps>
              </a:ext>
              <a:ext uri="{28A0092B-C50C-407E-A947-70E740481C1C}">
                <a14:useLocalDpi xmlns:a14="http://schemas.microsoft.com/office/drawing/2010/main" val="0"/>
              </a:ext>
            </a:extLst>
          </a:blip>
          <a:stretch>
            <a:fillRect/>
          </a:stretch>
        </p:blipFill>
        <p:spPr>
          <a:xfrm>
            <a:off x="20803" y="2354312"/>
            <a:ext cx="1117569" cy="1413797"/>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6939" b="89796" l="2867" r="100000"/>
                    </a14:imgEffect>
                  </a14:imgLayer>
                </a14:imgProps>
              </a:ext>
              <a:ext uri="{28A0092B-C50C-407E-A947-70E740481C1C}">
                <a14:useLocalDpi xmlns:a14="http://schemas.microsoft.com/office/drawing/2010/main" val="0"/>
              </a:ext>
            </a:extLst>
          </a:blip>
          <a:stretch>
            <a:fillRect/>
          </a:stretch>
        </p:blipFill>
        <p:spPr>
          <a:xfrm rot="7521786">
            <a:off x="5825172" y="852047"/>
            <a:ext cx="4046856" cy="1671973"/>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6955"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7448 0.03913 C -0.0835 0.03704 -0.09218 0.03403 -0.10104 0.03218 C -0.10989 0.03033 -0.1276 0.02755 -0.1276 0.02778 C -0.14809 0.01783 -0.12569 0.02732 -0.15746 0.02061 C -0.16562 0.01899 -0.1743 0.01436 -0.18246 0.01158 C -0.19409 0.00325 -0.20746 0.00186 -0.22031 -0.00231 C -0.26319 -0.0162 -0.30868 -0.01828 -0.3526 -0.0206 C -0.38142 -0.0287 -0.41128 -0.03333 -0.44045 -0.03912 C -0.65416 -0.0368 -0.62847 -0.12916 -0.65399 -0.02291 L -0.65399 -0.02268 C -0.6552 -0.0206 -0.65625 -0.01851 -0.65729 -0.0162 C -0.6585 0.00186 -0.6559 0.01135 -0.66545 0.02061 C -0.66944 0.02894 -0.67361 0.03288 -0.67882 0.03913 C -0.68107 0.0419 -0.68316 0.04561 -0.68559 0.04838 C -0.68698 0.05024 -0.69166 0.05093 -0.69045 0.05278 C -0.68871 0.05487 -0.68593 0.05139 -0.68385 0.05047 C -0.6776 0.04815 -0.67187 0.04561 -0.66545 0.04375 C -0.65503 0.03774 -0.64531 0.03218 -0.63402 0.02987 C -0.63073 0.02825 -0.6276 0.02431 -0.62413 0.02292 C -0.62118 0.02176 -0.59878 0.01852 -0.59757 0.01829 C -0.57951 0.01019 -0.55902 0.00625 -0.54305 0.02292 C -0.53854 0.04375 -0.54583 0.01366 -0.53645 0.03681 C -0.53298 0.04491 -0.53159 0.05741 -0.52986 0.06667 C -0.53038 0.07663 -0.52968 0.08681 -0.53159 0.09653 C -0.53229 0.10047 -0.54427 0.11459 -0.54635 0.11713 C -0.55156 0.12338 -0.55416 0.13195 -0.55972 0.13797 C -0.57847 0.15857 -0.56232 0.13774 -0.57448 0.15394 C -0.57725 0.17362 -0.57812 0.16436 -0.56458 0.15625 C -0.56111 0.15394 -0.55677 0.15325 -0.55295 0.15163 C -0.5467 0.14607 -0.54045 0.14283 -0.53298 0.14028 C -0.52708 0.13519 -0.52187 0.12639 -0.5151 0.12408 C -0.51041 0.12246 -0.50173 0.11945 -0.50173 0.11968 C -0.4908 0.10996 -0.47309 0.11019 -0.46041 0.10579 C -0.44705 0.10649 -0.43368 0.10672 -0.42066 0.10811 C -0.40486 0.10973 -0.39722 0.13635 -0.3875 0.14931 C -0.38437 0.16227 -0.37795 0.17315 -0.37413 0.18612 C -0.37309 0.19075 -0.371 0.2 -0.371 0.20024 C -0.37291 0.21528 -0.3743 0.22686 -0.38593 0.23218 C -0.39305 0.24237 -0.40208 0.24931 -0.41059 0.25741 C -0.41232 0.25903 -0.41406 0.26042 -0.41562 0.26204 C -0.41718 0.26366 -0.42066 0.26667 -0.42066 0.2669 C -0.42118 0.26899 -0.42118 0.27176 -0.42222 0.27362 C -0.42517 0.27871 -0.43333 0.28056 -0.42066 0.27593 C -0.4184 0.27362 -0.41632 0.27084 -0.41406 0.26899 C -0.40955 0.26551 -0.40069 0.25973 -0.40069 0.25996 C -0.39566 0.24885 -0.38836 0.24514 -0.38073 0.23913 C -0.37361 0.23334 -0.36875 0.22663 -0.36093 0.22292 C -0.35225 0.21389 -0.34166 0.20487 -0.33125 0.2 C -0.31961 0.18866 -0.33402 0.20163 -0.31961 0.19306 C -0.3177 0.1919 -0.31632 0.18959 -0.31475 0.18843 C -0.30677 0.18357 -0.29774 0.17848 -0.28975 0.17477 C -0.28524 0.17269 -0.28125 0.1676 -0.27691 0.16551 C -0.27187 0.1632 -0.26597 0.16274 -0.26163 0.15857 C -0.25798 0.1551 -0.25451 0.15139 -0.25017 0.14931 C -0.24444 0.1463 -0.24357 0.14838 -0.23854 0.14491 C -0.22708 0.13681 -0.24062 0.14283 -0.22708 0.13797 C -0.21927 0.13079 -0.21024 0.12755 -0.20208 0.12176 C -0.1908 0.11366 -0.2033 0.11968 -0.19201 0.11505 C -0.18003 0.10255 -0.16475 0.09676 -0.15069 0.08959 C -0.13246 0.0801 -0.11527 0.06737 -0.09618 0.06204 C -0.08211 0.05232 -0.09791 0.06204 -0.07795 0.0551 C -0.07048 0.05255 -0.06198 0.04723 -0.05486 0.04375 C -0.05295 0.04283 -0.05156 0.04028 -0.04982 0.03913 C -0.04461 0.03542 -0.03836 0.0338 -0.03316 0.02987 C -0.02639 0.02431 -0.021 0.01505 -0.01336 0.01158 C -0.01128 0.00926 -0.0092 0.00649 -0.00677 0.00463 C 0.00243 -0.00254 -0.00434 0.00602 -3.33333E-6 -4.81481E-6 " pathEditMode="relative" rAng="0" ptsTypes="ffffffffFfffffffffffffffffffffffffffffffffffffffffffffffffffffffffA">
                                      <p:cBhvr>
                                        <p:cTn id="6" dur="5000" fill="hold"/>
                                        <p:tgtEl>
                                          <p:spTgt spid="4"/>
                                        </p:tgtEl>
                                        <p:attrNameLst>
                                          <p:attrName>ppt_x</p:attrName>
                                          <p:attrName>ppt_y</p:attrName>
                                        </p:attrNameLst>
                                      </p:cBhvr>
                                      <p:rCtr x="-27014" y="3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Special Reservation Criteria:</a:t>
            </a:r>
            <a:r>
              <a:rPr lang="en-US" dirty="0" smtClean="0"/>
              <a:t/>
            </a:r>
            <a:br>
              <a:rPr lang="en-US" dirty="0" smtClean="0"/>
            </a:br>
            <a:endParaRPr lang="en-US" dirty="0"/>
          </a:p>
        </p:txBody>
      </p:sp>
      <p:sp>
        <p:nvSpPr>
          <p:cNvPr id="3" name="Content Placeholder 2"/>
          <p:cNvSpPr>
            <a:spLocks noGrp="1"/>
          </p:cNvSpPr>
          <p:nvPr>
            <p:ph idx="1"/>
          </p:nvPr>
        </p:nvSpPr>
        <p:spPr>
          <a:xfrm>
            <a:off x="304800" y="1554162"/>
            <a:ext cx="8686800" cy="4770438"/>
          </a:xfrm>
        </p:spPr>
        <p:txBody>
          <a:bodyPr>
            <a:normAutofit fontScale="70000" lnSpcReduction="20000"/>
          </a:bodyPr>
          <a:lstStyle/>
          <a:p>
            <a:pPr>
              <a:buNone/>
            </a:pPr>
            <a:endParaRPr lang="en-US" dirty="0" smtClean="0"/>
          </a:p>
          <a:p>
            <a:pPr algn="ctr">
              <a:buNone/>
            </a:pPr>
            <a:r>
              <a:rPr lang="en-US" b="1" i="1" dirty="0" smtClean="0"/>
              <a:t>Loan reservation is </a:t>
            </a:r>
            <a:r>
              <a:rPr lang="en-US" b="1" i="1" dirty="0" smtClean="0">
                <a:solidFill>
                  <a:srgbClr val="FF0000"/>
                </a:solidFill>
                <a:latin typeface="Copperplate Gothic Bold" pitchFamily="34" charset="0"/>
              </a:rPr>
              <a:t>NOT</a:t>
            </a:r>
            <a:r>
              <a:rPr lang="en-US" b="1" i="1" dirty="0" smtClean="0"/>
              <a:t> automatic </a:t>
            </a:r>
          </a:p>
          <a:p>
            <a:pPr algn="ctr">
              <a:buNone/>
            </a:pPr>
            <a:endParaRPr lang="en-US" b="1" i="1" dirty="0"/>
          </a:p>
          <a:p>
            <a:pPr algn="ctr">
              <a:buNone/>
            </a:pPr>
            <a:r>
              <a:rPr lang="en-US" sz="3400" i="1" dirty="0" smtClean="0">
                <a:latin typeface="Times New Roman" panose="02020603050405020304" pitchFamily="18" charset="0"/>
                <a:cs typeface="Times New Roman" panose="02020603050405020304" pitchFamily="18" charset="0"/>
              </a:rPr>
              <a:t>Lender must submit confirmation letter from Habitat Chapter and qualified loan amount  (0%) to MBOH </a:t>
            </a:r>
            <a:r>
              <a:rPr lang="en-US" sz="3400" i="1" u="sng" dirty="0" smtClean="0">
                <a:solidFill>
                  <a:srgbClr val="FF0000"/>
                </a:solidFill>
                <a:latin typeface="Times New Roman" panose="02020603050405020304" pitchFamily="18" charset="0"/>
                <a:cs typeface="Times New Roman" panose="02020603050405020304" pitchFamily="18" charset="0"/>
              </a:rPr>
              <a:t>prior</a:t>
            </a:r>
            <a:r>
              <a:rPr lang="en-US" sz="3400" i="1" dirty="0" smtClean="0">
                <a:latin typeface="Times New Roman" panose="02020603050405020304" pitchFamily="18" charset="0"/>
                <a:cs typeface="Times New Roman" panose="02020603050405020304" pitchFamily="18" charset="0"/>
              </a:rPr>
              <a:t> to reservation approval. </a:t>
            </a:r>
          </a:p>
          <a:p>
            <a:pPr algn="ctr">
              <a:buNone/>
            </a:pPr>
            <a:endParaRPr lang="en-US" sz="3400" i="1" dirty="0" smtClean="0">
              <a:latin typeface="Times New Roman" panose="02020603050405020304" pitchFamily="18" charset="0"/>
              <a:cs typeface="Times New Roman" panose="02020603050405020304" pitchFamily="18" charset="0"/>
            </a:endParaRPr>
          </a:p>
          <a:p>
            <a:pPr algn="ctr">
              <a:buNone/>
            </a:pPr>
            <a:endParaRPr lang="en-US" b="1" i="1" dirty="0" smtClean="0">
              <a:latin typeface="Times New Roman" panose="02020603050405020304" pitchFamily="18" charset="0"/>
              <a:cs typeface="Times New Roman" panose="02020603050405020304" pitchFamily="18" charset="0"/>
            </a:endParaRPr>
          </a:p>
          <a:p>
            <a:pPr algn="ctr">
              <a:buNone/>
            </a:pPr>
            <a:endParaRPr lang="en-US" b="1" i="1" dirty="0" smtClean="0"/>
          </a:p>
          <a:p>
            <a:pPr algn="ctr">
              <a:buNone/>
            </a:pPr>
            <a:endParaRPr lang="en-US" b="1" i="1" dirty="0" smtClean="0"/>
          </a:p>
          <a:p>
            <a:pPr algn="ctr">
              <a:buNone/>
            </a:pPr>
            <a:endParaRPr lang="en-US" b="1" i="1" dirty="0" smtClean="0"/>
          </a:p>
          <a:p>
            <a:pPr algn="ctr">
              <a:buNone/>
            </a:pPr>
            <a:endParaRPr lang="en-US" b="1" i="1" dirty="0" smtClean="0"/>
          </a:p>
          <a:p>
            <a:pPr algn="ctr">
              <a:buNone/>
            </a:pPr>
            <a:r>
              <a:rPr lang="en-US" i="1" dirty="0" smtClean="0">
                <a:latin typeface="Times New Roman" panose="02020603050405020304" pitchFamily="18" charset="0"/>
                <a:cs typeface="Times New Roman" panose="02020603050405020304" pitchFamily="18" charset="0"/>
              </a:rPr>
              <a:t>MBOH calculates and sends lender amounts for MBOH’s  first lien and Habitat’s  Wrap-around 2</a:t>
            </a:r>
            <a:r>
              <a:rPr lang="en-US" i="1" baseline="30000" dirty="0" smtClean="0">
                <a:latin typeface="Times New Roman" panose="02020603050405020304" pitchFamily="18" charset="0"/>
                <a:cs typeface="Times New Roman" panose="02020603050405020304" pitchFamily="18" charset="0"/>
              </a:rPr>
              <a:t>nd</a:t>
            </a:r>
            <a:r>
              <a:rPr lang="en-US" i="1" dirty="0" smtClean="0">
                <a:latin typeface="Times New Roman" panose="02020603050405020304" pitchFamily="18" charset="0"/>
                <a:cs typeface="Times New Roman" panose="02020603050405020304" pitchFamily="18" charset="0"/>
              </a:rPr>
              <a:t> lien.</a:t>
            </a:r>
          </a:p>
          <a:p>
            <a:pPr>
              <a:buNone/>
            </a:pPr>
            <a:endParaRPr lang="en-US" dirty="0"/>
          </a:p>
        </p:txBody>
      </p:sp>
      <p:pic>
        <p:nvPicPr>
          <p:cNvPr id="3077" name="Picture 5" descr="C:\Documents and Settings\cc5896\Local Settings\Temporary Internet Files\Content.IE5\F81VAQ20\MC900434750[1].png"/>
          <p:cNvPicPr>
            <a:picLocks noChangeAspect="1" noChangeArrowheads="1"/>
          </p:cNvPicPr>
          <p:nvPr/>
        </p:nvPicPr>
        <p:blipFill>
          <a:blip r:embed="rId3" cstate="print"/>
          <a:srcRect/>
          <a:stretch>
            <a:fillRect/>
          </a:stretch>
        </p:blipFill>
        <p:spPr bwMode="auto">
          <a:xfrm>
            <a:off x="3886200" y="3780630"/>
            <a:ext cx="1390650" cy="1308847"/>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30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486400"/>
          </a:xfrm>
        </p:spPr>
        <p:txBody>
          <a:bodyPr>
            <a:normAutofit fontScale="92500" lnSpcReduction="20000"/>
          </a:bodyPr>
          <a:lstStyle/>
          <a:p>
            <a:pPr marL="0" lvl="1" indent="0" algn="r">
              <a:buNone/>
            </a:pPr>
            <a:r>
              <a:rPr lang="en-US" sz="3200" dirty="0" smtClean="0"/>
              <a:t>MBOH + Wrap-around loan together </a:t>
            </a:r>
          </a:p>
          <a:p>
            <a:pPr marL="0" lvl="1" indent="0" algn="r">
              <a:buNone/>
            </a:pPr>
            <a:r>
              <a:rPr lang="en-US" sz="3200" dirty="0" smtClean="0"/>
              <a:t>are at </a:t>
            </a:r>
            <a:r>
              <a:rPr lang="en-US" sz="3200" b="1" dirty="0" smtClean="0">
                <a:latin typeface="Bodoni MT Black" panose="02070A03080606020203" pitchFamily="18" charset="0"/>
              </a:rPr>
              <a:t>80%</a:t>
            </a:r>
            <a:r>
              <a:rPr lang="en-US" sz="3200" dirty="0" smtClean="0"/>
              <a:t> LTV (or lower) </a:t>
            </a:r>
          </a:p>
          <a:p>
            <a:pPr marL="0" lvl="1" indent="0">
              <a:buNone/>
            </a:pPr>
            <a:endParaRPr lang="en-US" sz="6000" b="1" dirty="0" smtClean="0">
              <a:effectLst>
                <a:outerShdw blurRad="38100" dist="38100" dir="2700000" algn="tl">
                  <a:srgbClr val="000000">
                    <a:alpha val="43137"/>
                  </a:srgbClr>
                </a:outerShdw>
              </a:effectLst>
              <a:latin typeface="Bodoni MT Black" pitchFamily="18" charset="0"/>
            </a:endParaRPr>
          </a:p>
          <a:p>
            <a:pPr marL="0" lvl="1" indent="0" algn="ctr">
              <a:buNone/>
            </a:pPr>
            <a:endParaRPr lang="en-US" sz="6000" b="1" dirty="0" smtClean="0">
              <a:effectLst>
                <a:outerShdw blurRad="38100" dist="38100" dir="2700000" algn="tl">
                  <a:srgbClr val="000000">
                    <a:alpha val="43137"/>
                  </a:srgbClr>
                </a:outerShdw>
              </a:effectLst>
              <a:latin typeface="Bodoni MT Black" pitchFamily="18" charset="0"/>
            </a:endParaRPr>
          </a:p>
          <a:p>
            <a:pPr marL="0" indent="0">
              <a:buNone/>
            </a:pPr>
            <a:endParaRPr lang="en-US" dirty="0" smtClean="0"/>
          </a:p>
          <a:p>
            <a:pPr marL="0" indent="0">
              <a:buNone/>
            </a:pPr>
            <a:endParaRPr lang="en-US" dirty="0" smtClean="0"/>
          </a:p>
          <a:p>
            <a:pPr marL="0" indent="0">
              <a:buNone/>
            </a:pPr>
            <a:r>
              <a:rPr lang="en-US" dirty="0" smtClean="0"/>
              <a:t>Habitat 3</a:t>
            </a:r>
            <a:r>
              <a:rPr lang="en-US" baseline="30000" dirty="0" smtClean="0"/>
              <a:t>rd</a:t>
            </a:r>
            <a:r>
              <a:rPr lang="en-US" dirty="0" smtClean="0"/>
              <a:t> lien loan is at </a:t>
            </a:r>
            <a:r>
              <a:rPr lang="en-US" dirty="0"/>
              <a:t>least </a:t>
            </a:r>
            <a:r>
              <a:rPr lang="en-US" dirty="0" smtClean="0">
                <a:latin typeface="Bodoni MT Black" panose="02070A03080606020203" pitchFamily="18" charset="0"/>
              </a:rPr>
              <a:t>20</a:t>
            </a:r>
            <a:r>
              <a:rPr lang="en-US" dirty="0">
                <a:latin typeface="Bodoni MT Black" panose="02070A03080606020203" pitchFamily="18" charset="0"/>
              </a:rPr>
              <a:t>%</a:t>
            </a:r>
            <a:r>
              <a:rPr lang="en-US" dirty="0"/>
              <a:t> </a:t>
            </a:r>
            <a:endParaRPr lang="en-US" dirty="0" smtClean="0"/>
          </a:p>
          <a:p>
            <a:pPr marL="0" indent="0" algn="r">
              <a:buNone/>
            </a:pPr>
            <a:r>
              <a:rPr lang="en-US" dirty="0" smtClean="0"/>
              <a:t>of the appraised value </a:t>
            </a:r>
            <a:r>
              <a:rPr lang="en-US" sz="2800" dirty="0" smtClean="0">
                <a:latin typeface="Bodoni MT Black" pitchFamily="18" charset="0"/>
              </a:rPr>
              <a:t>= 100%</a:t>
            </a:r>
          </a:p>
          <a:p>
            <a:pPr marL="1200150" lvl="1" indent="-742950" algn="ctr">
              <a:buClr>
                <a:schemeClr val="accent2">
                  <a:lumMod val="50000"/>
                </a:schemeClr>
              </a:buClr>
              <a:buNone/>
            </a:pPr>
            <a:endParaRPr lang="en-US" sz="2400" b="1" i="1" dirty="0" smtClean="0"/>
          </a:p>
          <a:p>
            <a:pPr marL="1200150" lvl="1" indent="-742950" algn="ctr">
              <a:buClr>
                <a:schemeClr val="accent2">
                  <a:lumMod val="50000"/>
                </a:schemeClr>
              </a:buClr>
              <a:buNone/>
            </a:pPr>
            <a:r>
              <a:rPr lang="en-US" sz="2400" b="1" i="1" dirty="0" smtClean="0"/>
              <a:t>(Meets MBOH’s </a:t>
            </a:r>
            <a:r>
              <a:rPr lang="en-US" sz="2400" b="1" i="1" dirty="0"/>
              <a:t>criteria for a loan without mortgage </a:t>
            </a:r>
            <a:r>
              <a:rPr lang="en-US" sz="2400" b="1" i="1" dirty="0" smtClean="0"/>
              <a:t>insurance)</a:t>
            </a:r>
          </a:p>
          <a:p>
            <a:pPr marL="514350" indent="-514350">
              <a:buBlip>
                <a:blip r:embed="rId2"/>
              </a:buBlip>
            </a:pPr>
            <a:endParaRPr lang="en-US" sz="4400" dirty="0"/>
          </a:p>
        </p:txBody>
      </p:sp>
      <p:sp>
        <p:nvSpPr>
          <p:cNvPr id="2" name="Title 1"/>
          <p:cNvSpPr>
            <a:spLocks noGrp="1"/>
          </p:cNvSpPr>
          <p:nvPr>
            <p:ph type="title"/>
          </p:nvPr>
        </p:nvSpPr>
        <p:spPr/>
        <p:txBody>
          <a:bodyPr/>
          <a:lstStyle/>
          <a:p>
            <a:r>
              <a:rPr lang="en-US" dirty="0" smtClean="0"/>
              <a:t>Terms and Conditions:</a:t>
            </a:r>
            <a:endParaRPr lang="en-US" dirty="0"/>
          </a:p>
        </p:txBody>
      </p:sp>
      <p:graphicFrame>
        <p:nvGraphicFramePr>
          <p:cNvPr id="15" name="Diagram 14"/>
          <p:cNvGraphicFramePr/>
          <p:nvPr>
            <p:extLst>
              <p:ext uri="{D42A27DB-BD31-4B8C-83A1-F6EECF244321}">
                <p14:modId xmlns:p14="http://schemas.microsoft.com/office/powerpoint/2010/main" val="952926311"/>
              </p:ext>
            </p:extLst>
          </p:nvPr>
        </p:nvGraphicFramePr>
        <p:xfrm>
          <a:off x="1143000" y="1447800"/>
          <a:ext cx="6172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000" fill="hold"/>
                                        <p:tgtEl>
                                          <p:spTgt spid="15"/>
                                        </p:tgtEl>
                                        <p:attrNameLst>
                                          <p:attrName>ppt_w</p:attrName>
                                        </p:attrNameLst>
                                      </p:cBhvr>
                                      <p:tavLst>
                                        <p:tav tm="0">
                                          <p:val>
                                            <p:fltVal val="0"/>
                                          </p:val>
                                        </p:tav>
                                        <p:tav tm="100000">
                                          <p:val>
                                            <p:strVal val="#ppt_w"/>
                                          </p:val>
                                        </p:tav>
                                      </p:tavLst>
                                    </p:anim>
                                    <p:anim calcmode="lin" valueType="num">
                                      <p:cBhvr>
                                        <p:cTn id="8" dur="3000" fill="hold"/>
                                        <p:tgtEl>
                                          <p:spTgt spid="15"/>
                                        </p:tgtEl>
                                        <p:attrNameLst>
                                          <p:attrName>ppt_h</p:attrName>
                                        </p:attrNameLst>
                                      </p:cBhvr>
                                      <p:tavLst>
                                        <p:tav tm="0">
                                          <p:val>
                                            <p:fltVal val="0"/>
                                          </p:val>
                                        </p:tav>
                                        <p:tav tm="100000">
                                          <p:val>
                                            <p:strVal val="#ppt_h"/>
                                          </p:val>
                                        </p:tav>
                                      </p:tavLst>
                                    </p:anim>
                                    <p:anim calcmode="lin" valueType="num">
                                      <p:cBhvr>
                                        <p:cTn id="9" dur="3000" fill="hold"/>
                                        <p:tgtEl>
                                          <p:spTgt spid="15"/>
                                        </p:tgtEl>
                                        <p:attrNameLst>
                                          <p:attrName>style.rotation</p:attrName>
                                        </p:attrNameLst>
                                      </p:cBhvr>
                                      <p:tavLst>
                                        <p:tav tm="0">
                                          <p:val>
                                            <p:fltVal val="360"/>
                                          </p:val>
                                        </p:tav>
                                        <p:tav tm="100000">
                                          <p:val>
                                            <p:fltVal val="0"/>
                                          </p:val>
                                        </p:tav>
                                      </p:tavLst>
                                    </p:anim>
                                    <p:animEffect transition="in" filter="fade">
                                      <p:cBhvr>
                                        <p:cTn id="10"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556" b="90000" l="9918" r="89946">
                        <a14:foregroundMark x1="50000" y1="8778" x2="50000" y2="8778"/>
                        <a14:foregroundMark x1="60462" y1="82111" x2="60462" y2="82111"/>
                        <a14:backgroundMark x1="50815" y1="81111" x2="50815" y2="81111"/>
                        <a14:backgroundMark x1="50543" y1="79111" x2="50543" y2="79111"/>
                      </a14:backgroundRemoval>
                    </a14:imgEffect>
                  </a14:imgLayer>
                </a14:imgProps>
              </a:ext>
              <a:ext uri="{28A0092B-C50C-407E-A947-70E740481C1C}">
                <a14:useLocalDpi xmlns:a14="http://schemas.microsoft.com/office/drawing/2010/main" val="0"/>
              </a:ext>
            </a:extLst>
          </a:blip>
          <a:stretch>
            <a:fillRect/>
          </a:stretch>
        </p:blipFill>
        <p:spPr>
          <a:xfrm flipH="1">
            <a:off x="5105400" y="1981200"/>
            <a:ext cx="3467258" cy="4239853"/>
          </a:xfrm>
          <a:prstGeom prst="rect">
            <a:avLst/>
          </a:prstGeom>
        </p:spPr>
      </p:pic>
      <p:sp>
        <p:nvSpPr>
          <p:cNvPr id="3" name="Content Placeholder 2"/>
          <p:cNvSpPr>
            <a:spLocks noGrp="1"/>
          </p:cNvSpPr>
          <p:nvPr>
            <p:ph idx="1"/>
          </p:nvPr>
        </p:nvSpPr>
        <p:spPr>
          <a:xfrm>
            <a:off x="381000" y="1524000"/>
            <a:ext cx="8763000" cy="4343400"/>
          </a:xfrm>
        </p:spPr>
        <p:txBody>
          <a:bodyPr>
            <a:normAutofit fontScale="92500" lnSpcReduction="10000"/>
          </a:bodyPr>
          <a:lstStyle/>
          <a:p>
            <a:pPr marL="0" indent="0">
              <a:buNone/>
            </a:pPr>
            <a:r>
              <a:rPr lang="en-US" dirty="0" smtClean="0"/>
              <a:t>Fits Profile of regular MBOH loan:</a:t>
            </a:r>
          </a:p>
          <a:p>
            <a:pPr marL="0" indent="0">
              <a:buNone/>
            </a:pPr>
            <a:endParaRPr lang="en-US" dirty="0" smtClean="0"/>
          </a:p>
          <a:p>
            <a:pPr lvl="1">
              <a:buClr>
                <a:schemeClr val="tx2">
                  <a:lumMod val="75000"/>
                </a:schemeClr>
              </a:buClr>
              <a:buFont typeface="Sybil Green" panose="02000506030000020003" pitchFamily="2" charset="0"/>
              <a:buChar char="•"/>
            </a:pPr>
            <a:r>
              <a:rPr lang="en-US" dirty="0" smtClean="0"/>
              <a:t>Income Limit</a:t>
            </a:r>
          </a:p>
          <a:p>
            <a:pPr lvl="1">
              <a:buClr>
                <a:schemeClr val="tx2">
                  <a:lumMod val="75000"/>
                </a:schemeClr>
              </a:buClr>
              <a:buFont typeface="Sybil Green" panose="02000506030000020003" pitchFamily="2" charset="0"/>
              <a:buChar char="•"/>
            </a:pPr>
            <a:r>
              <a:rPr lang="en-US" dirty="0" smtClean="0"/>
              <a:t>Purchase Price Limit</a:t>
            </a:r>
          </a:p>
          <a:p>
            <a:pPr lvl="1">
              <a:buClr>
                <a:schemeClr val="tx2">
                  <a:lumMod val="75000"/>
                </a:schemeClr>
              </a:buClr>
              <a:buFont typeface="Sybil Green" panose="02000506030000020003" pitchFamily="2" charset="0"/>
              <a:buChar char="•"/>
            </a:pPr>
            <a:r>
              <a:rPr lang="en-US" dirty="0" smtClean="0"/>
              <a:t>First Time Homebuyer</a:t>
            </a:r>
          </a:p>
          <a:p>
            <a:pPr lvl="1">
              <a:buClr>
                <a:schemeClr val="tx2">
                  <a:lumMod val="75000"/>
                </a:schemeClr>
              </a:buClr>
              <a:buFont typeface="Sybil Green" panose="02000506030000020003" pitchFamily="2" charset="0"/>
              <a:buChar char="•"/>
            </a:pPr>
            <a:r>
              <a:rPr lang="en-US" dirty="0" smtClean="0"/>
              <a:t>Residence Requirement</a:t>
            </a:r>
          </a:p>
          <a:p>
            <a:pPr lvl="1">
              <a:buClr>
                <a:schemeClr val="tx2">
                  <a:lumMod val="75000"/>
                </a:schemeClr>
              </a:buClr>
              <a:buFont typeface="Sybil Green" panose="02000506030000020003" pitchFamily="2" charset="0"/>
              <a:buChar char="•"/>
            </a:pPr>
            <a:r>
              <a:rPr lang="en-US" dirty="0" smtClean="0"/>
              <a:t>New Mortgage Requirement</a:t>
            </a:r>
          </a:p>
          <a:p>
            <a:pPr lvl="1">
              <a:buClr>
                <a:schemeClr val="tx2">
                  <a:lumMod val="75000"/>
                </a:schemeClr>
              </a:buClr>
              <a:buFont typeface="Sybil Green" panose="02000506030000020003" pitchFamily="2" charset="0"/>
              <a:buChar char="•"/>
            </a:pPr>
            <a:r>
              <a:rPr lang="en-US" dirty="0" smtClean="0"/>
              <a:t>Assumptions</a:t>
            </a:r>
          </a:p>
          <a:p>
            <a:pPr lvl="1">
              <a:buClr>
                <a:schemeClr val="tx2">
                  <a:lumMod val="75000"/>
                </a:schemeClr>
              </a:buClr>
              <a:buFont typeface="Sybil Green" panose="02000506030000020003" pitchFamily="2" charset="0"/>
              <a:buChar char="•"/>
            </a:pPr>
            <a:r>
              <a:rPr lang="en-US" dirty="0"/>
              <a:t>Recapture Tax does NOT apply to Habitat loans</a:t>
            </a:r>
          </a:p>
          <a:p>
            <a:pPr marL="457200" lvl="1" indent="0">
              <a:buClr>
                <a:schemeClr val="tx2">
                  <a:lumMod val="75000"/>
                </a:schemeClr>
              </a:buClr>
              <a:buNone/>
            </a:pPr>
            <a:endParaRPr lang="en-US" dirty="0"/>
          </a:p>
          <a:p>
            <a:pPr lvl="1"/>
            <a:endParaRPr lang="en-US" dirty="0"/>
          </a:p>
        </p:txBody>
      </p:sp>
      <p:sp>
        <p:nvSpPr>
          <p:cNvPr id="2" name="Title 1"/>
          <p:cNvSpPr>
            <a:spLocks noGrp="1"/>
          </p:cNvSpPr>
          <p:nvPr>
            <p:ph type="title"/>
          </p:nvPr>
        </p:nvSpPr>
        <p:spPr/>
        <p:txBody>
          <a:bodyPr/>
          <a:lstStyle/>
          <a:p>
            <a:r>
              <a:rPr lang="en-US" dirty="0" smtClean="0"/>
              <a:t>Terms &amp; Conditi0ns </a:t>
            </a:r>
            <a:r>
              <a:rPr lang="en-US" sz="2400" dirty="0" smtClean="0">
                <a:latin typeface="Franklin Gothic Demi" panose="020B0703020102020204" pitchFamily="34" charset="0"/>
                <a:cs typeface="Arial" panose="020B0604020202020204" pitchFamily="34" charset="0"/>
              </a:rPr>
              <a:t>CONT</a:t>
            </a:r>
            <a:r>
              <a:rPr lang="en-US" dirty="0" smtClean="0"/>
              <a:t>……</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
        <p:nvSpPr>
          <p:cNvPr id="7" name="TextBox 6"/>
          <p:cNvSpPr txBox="1"/>
          <p:nvPr/>
        </p:nvSpPr>
        <p:spPr>
          <a:xfrm>
            <a:off x="-457200" y="5867400"/>
            <a:ext cx="10058400" cy="769441"/>
          </a:xfrm>
          <a:prstGeom prst="rect">
            <a:avLst/>
          </a:prstGeom>
          <a:noFill/>
        </p:spPr>
        <p:txBody>
          <a:bodyPr wrap="square" rtlCol="0">
            <a:spAutoFit/>
          </a:bodyPr>
          <a:lstStyle/>
          <a:p>
            <a:pPr lvl="1">
              <a:buClr>
                <a:schemeClr val="tx2">
                  <a:lumMod val="75000"/>
                </a:schemeClr>
              </a:buClr>
            </a:pPr>
            <a:r>
              <a:rPr lang="en-US" sz="1400" dirty="0"/>
              <a:t>Mortgage Purchase and Servicing Guide can be found at:</a:t>
            </a:r>
          </a:p>
          <a:p>
            <a:pPr lvl="1">
              <a:buClr>
                <a:schemeClr val="tx2">
                  <a:lumMod val="75000"/>
                </a:schemeClr>
              </a:buClr>
            </a:pPr>
            <a:r>
              <a:rPr lang="en-US" sz="1200" u="sng" dirty="0">
                <a:hlinkClick r:id="rId6"/>
              </a:rPr>
              <a:t>http://housing.mt.gov/Portals/93/shared/docs/Homebuyers/ProgramDocuments/InfoRegsProcedures/purchaseguide.pdf</a:t>
            </a:r>
            <a:endParaRPr lang="en-US" sz="1200" dirty="0"/>
          </a:p>
          <a:p>
            <a:endParaRPr lang="en-US" dirty="0"/>
          </a:p>
        </p:txBody>
      </p:sp>
    </p:spTree>
    <p:extLst>
      <p:ext uri="{BB962C8B-B14F-4D97-AF65-F5344CB8AC3E}">
        <p14:creationId xmlns:p14="http://schemas.microsoft.com/office/powerpoint/2010/main" val="8996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372600" cy="5715000"/>
          </a:xfrm>
        </p:spPr>
        <p:txBody>
          <a:bodyPr>
            <a:normAutofit/>
          </a:bodyPr>
          <a:lstStyle/>
          <a:p>
            <a:endParaRPr lang="en-US" sz="1600" dirty="0"/>
          </a:p>
          <a:p>
            <a:pPr>
              <a:buClr>
                <a:schemeClr val="accent2">
                  <a:lumMod val="50000"/>
                </a:schemeClr>
              </a:buClr>
              <a:buFont typeface="Sybil Green" panose="02000506030000020003" pitchFamily="2" charset="0"/>
              <a:buChar char="•"/>
            </a:pPr>
            <a:endParaRPr lang="en-US" sz="2400" dirty="0" smtClean="0"/>
          </a:p>
          <a:p>
            <a:pPr>
              <a:buClr>
                <a:schemeClr val="accent2">
                  <a:lumMod val="50000"/>
                </a:schemeClr>
              </a:buClr>
              <a:buFont typeface="Sybil Green" panose="02000506030000020003" pitchFamily="2" charset="0"/>
              <a:buChar char="•"/>
            </a:pPr>
            <a:r>
              <a:rPr lang="en-US" sz="2800" dirty="0" smtClean="0"/>
              <a:t>Servicing fee 0.375%</a:t>
            </a:r>
          </a:p>
          <a:p>
            <a:pPr marL="0" indent="0">
              <a:buClr>
                <a:schemeClr val="accent2">
                  <a:lumMod val="50000"/>
                </a:schemeClr>
              </a:buClr>
              <a:buNone/>
            </a:pPr>
            <a:endParaRPr lang="en-US" sz="2800" dirty="0"/>
          </a:p>
          <a:p>
            <a:pPr>
              <a:buClr>
                <a:schemeClr val="accent2">
                  <a:lumMod val="50000"/>
                </a:schemeClr>
              </a:buClr>
              <a:buFont typeface="Sybil Green" panose="02000506030000020003" pitchFamily="2" charset="0"/>
              <a:buChar char="•"/>
            </a:pPr>
            <a:r>
              <a:rPr lang="en-US" sz="2800" dirty="0" smtClean="0"/>
              <a:t>MBOH contacts Habitat affiliates </a:t>
            </a:r>
            <a:r>
              <a:rPr lang="en-US" sz="2800" dirty="0"/>
              <a:t>in case of delinquency. </a:t>
            </a:r>
            <a:endParaRPr lang="en-US" sz="2800" dirty="0" smtClean="0"/>
          </a:p>
          <a:p>
            <a:pPr marL="0" indent="0">
              <a:buClr>
                <a:schemeClr val="accent2">
                  <a:lumMod val="50000"/>
                </a:schemeClr>
              </a:buClr>
              <a:buNone/>
            </a:pPr>
            <a:endParaRPr lang="en-US" sz="2800" dirty="0" smtClean="0"/>
          </a:p>
          <a:p>
            <a:pPr>
              <a:buClr>
                <a:schemeClr val="accent2">
                  <a:lumMod val="50000"/>
                </a:schemeClr>
              </a:buClr>
              <a:buFont typeface="Sybil Green" panose="02000506030000020003" pitchFamily="2" charset="0"/>
              <a:buChar char="•"/>
            </a:pPr>
            <a:r>
              <a:rPr lang="en-US" sz="2800" dirty="0" smtClean="0"/>
              <a:t>Acquisition </a:t>
            </a:r>
            <a:r>
              <a:rPr lang="en-US" sz="2800" dirty="0"/>
              <a:t>cost </a:t>
            </a:r>
            <a:r>
              <a:rPr lang="en-US" sz="2800" dirty="0" smtClean="0"/>
              <a:t>= Cost </a:t>
            </a:r>
            <a:r>
              <a:rPr lang="en-US" sz="2800" dirty="0"/>
              <a:t>of </a:t>
            </a:r>
            <a:r>
              <a:rPr lang="en-US" sz="2800" dirty="0" smtClean="0"/>
              <a:t>completing </a:t>
            </a:r>
            <a:r>
              <a:rPr lang="en-US" sz="2800" dirty="0"/>
              <a:t>the residence </a:t>
            </a:r>
            <a:endParaRPr lang="en-US" sz="2800" dirty="0" smtClean="0"/>
          </a:p>
          <a:p>
            <a:pPr marL="0" indent="0">
              <a:buClr>
                <a:schemeClr val="accent2">
                  <a:lumMod val="50000"/>
                </a:schemeClr>
              </a:buClr>
              <a:buNone/>
            </a:pPr>
            <a:r>
              <a:rPr lang="en-US" sz="2800" dirty="0" smtClean="0"/>
              <a:t>	plus unpaid </a:t>
            </a:r>
            <a:r>
              <a:rPr lang="en-US" sz="2800" dirty="0"/>
              <a:t>SID </a:t>
            </a:r>
            <a:r>
              <a:rPr lang="en-US" sz="2800" dirty="0" smtClean="0"/>
              <a:t>assessments</a:t>
            </a:r>
          </a:p>
          <a:p>
            <a:pPr>
              <a:buNone/>
            </a:pPr>
            <a:r>
              <a:rPr lang="en-US" sz="2800" dirty="0" smtClean="0"/>
              <a:t> </a:t>
            </a:r>
          </a:p>
          <a:p>
            <a:pPr>
              <a:buNone/>
            </a:pPr>
            <a:endParaRPr lang="en-US" sz="2000" dirty="0" smtClean="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916" y1="17949" x2="9916" y2="17949"/>
                        <a14:foregroundMark x1="5741" y1="46154" x2="5741" y2="46154"/>
                        <a14:foregroundMark x1="11900" y1="48718" x2="11900" y2="48718"/>
                        <a14:foregroundMark x1="14092" y1="52308" x2="14092" y2="52308"/>
                        <a14:foregroundMark x1="18998" y1="41026" x2="18998" y2="41026"/>
                        <a14:foregroundMark x1="17850" y1="66667" x2="17850" y2="66667"/>
                        <a14:foregroundMark x1="17850" y1="56410" x2="17850" y2="56410"/>
                        <a14:foregroundMark x1="10125" y1="65641" x2="10125" y2="65641"/>
                        <a14:foregroundMark x1="1566" y1="53846" x2="1566" y2="53846"/>
                        <a14:foregroundMark x1="939" y1="36923" x2="939" y2="36923"/>
                        <a14:foregroundMark x1="9708" y1="32821" x2="9708" y2="32821"/>
                        <a14:foregroundMark x1="2505" y1="45128" x2="2505" y2="45128"/>
                        <a14:foregroundMark x1="3340" y1="69231" x2="3340" y2="69231"/>
                        <a14:foregroundMark x1="24008" y1="46154" x2="24008" y2="46154"/>
                        <a14:foregroundMark x1="21608" y1="60000" x2="21608" y2="60000"/>
                        <a14:foregroundMark x1="23382" y1="69231" x2="23382" y2="69231"/>
                        <a14:foregroundMark x1="4906" y1="20513" x2="4906" y2="20513"/>
                        <a14:foregroundMark x1="522" y1="33333" x2="522" y2="33333"/>
                        <a14:foregroundMark x1="2923" y1="60000" x2="2923" y2="60000"/>
                        <a14:foregroundMark x1="10125" y1="38462" x2="10125" y2="38462"/>
                        <a14:foregroundMark x1="3758" y1="26667" x2="3758" y2="26667"/>
                        <a14:foregroundMark x1="3758" y1="34359" x2="3758" y2="34359"/>
                        <a14:foregroundMark x1="2088" y1="37949" x2="2088" y2="37949"/>
                      </a14:backgroundRemoval>
                    </a14:imgEffect>
                  </a14:imgLayer>
                </a14:imgProps>
              </a:ext>
              <a:ext uri="{28A0092B-C50C-407E-A947-70E740481C1C}">
                <a14:useLocalDpi xmlns:a14="http://schemas.microsoft.com/office/drawing/2010/main" val="0"/>
              </a:ext>
            </a:extLst>
          </a:blip>
          <a:stretch>
            <a:fillRect/>
          </a:stretch>
        </p:blipFill>
        <p:spPr>
          <a:xfrm flipH="1">
            <a:off x="-7391402" y="2590800"/>
            <a:ext cx="7172325" cy="2162174"/>
          </a:xfrm>
          <a:prstGeom prst="rect">
            <a:avLst/>
          </a:prstGeom>
        </p:spPr>
      </p:pic>
      <p:sp>
        <p:nvSpPr>
          <p:cNvPr id="2" name="Title 1"/>
          <p:cNvSpPr>
            <a:spLocks noGrp="1"/>
          </p:cNvSpPr>
          <p:nvPr>
            <p:ph type="title"/>
          </p:nvPr>
        </p:nvSpPr>
        <p:spPr/>
        <p:txBody>
          <a:bodyPr/>
          <a:lstStyle/>
          <a:p>
            <a:r>
              <a:rPr lang="en-US" dirty="0" smtClean="0"/>
              <a:t>Terms and Conditions </a:t>
            </a:r>
            <a:r>
              <a:rPr lang="en-US" sz="2400" dirty="0" smtClean="0"/>
              <a:t>CONT</a:t>
            </a:r>
            <a:r>
              <a:rPr lang="en-US" dirty="0" smtClean="0"/>
              <a:t>..…</a:t>
            </a:r>
            <a:endParaRPr lang="en-US" dirty="0"/>
          </a:p>
        </p:txBody>
      </p:sp>
      <p:sp>
        <p:nvSpPr>
          <p:cNvPr id="7" name="Rectangle 6"/>
          <p:cNvSpPr/>
          <p:nvPr/>
        </p:nvSpPr>
        <p:spPr>
          <a:xfrm>
            <a:off x="-7054367" y="3657600"/>
            <a:ext cx="374653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Clr>
                <a:schemeClr val="accent2">
                  <a:lumMod val="50000"/>
                </a:schemeClr>
              </a:buClr>
            </a:pPr>
            <a:r>
              <a:rPr lang="en-US" b="1" dirty="0">
                <a:solidFill>
                  <a:srgbClr val="C00000"/>
                </a:solidFill>
                <a:latin typeface="Georgia" panose="02040502050405020303" pitchFamily="18" charset="0"/>
              </a:rPr>
              <a:t>Habitat retains the first right  </a:t>
            </a:r>
            <a:endParaRPr lang="en-US" b="1" dirty="0" smtClean="0">
              <a:solidFill>
                <a:srgbClr val="C00000"/>
              </a:solidFill>
              <a:latin typeface="Georgia" panose="02040502050405020303" pitchFamily="18" charset="0"/>
            </a:endParaRPr>
          </a:p>
          <a:p>
            <a:pPr algn="ctr">
              <a:buClr>
                <a:schemeClr val="accent2">
                  <a:lumMod val="50000"/>
                </a:schemeClr>
              </a:buClr>
            </a:pPr>
            <a:r>
              <a:rPr lang="en-US" b="1" dirty="0" smtClean="0">
                <a:solidFill>
                  <a:srgbClr val="C00000"/>
                </a:solidFill>
                <a:latin typeface="Georgia" panose="02040502050405020303" pitchFamily="18" charset="0"/>
              </a:rPr>
              <a:t>of </a:t>
            </a:r>
            <a:r>
              <a:rPr lang="en-US" b="1" dirty="0">
                <a:solidFill>
                  <a:srgbClr val="C00000"/>
                </a:solidFill>
                <a:latin typeface="Georgia" panose="02040502050405020303" pitchFamily="18" charset="0"/>
              </a:rPr>
              <a:t>refusal </a:t>
            </a:r>
            <a:r>
              <a:rPr lang="en-US" b="1" dirty="0" smtClean="0">
                <a:solidFill>
                  <a:srgbClr val="C00000"/>
                </a:solidFill>
                <a:latin typeface="Georgia" panose="02040502050405020303" pitchFamily="18" charset="0"/>
              </a:rPr>
              <a:t>on </a:t>
            </a:r>
            <a:r>
              <a:rPr lang="en-US" b="1" dirty="0">
                <a:solidFill>
                  <a:srgbClr val="C00000"/>
                </a:solidFill>
                <a:latin typeface="Georgia" panose="02040502050405020303" pitchFamily="18" charset="0"/>
              </a:rPr>
              <a:t>foreclosure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9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1400"/>
                            </p:stCondLst>
                            <p:childTnLst>
                              <p:par>
                                <p:cTn id="11" presetID="42" presetClass="path" presetSubtype="0" accel="50000" decel="50000" fill="hold" nodeType="afterEffect">
                                  <p:stCondLst>
                                    <p:cond delay="0"/>
                                  </p:stCondLst>
                                  <p:childTnLst>
                                    <p:animMotion origin="layout" path="M -0.24218 0.13125 L 0.94115 0.12014 " pathEditMode="relative" rAng="0" ptsTypes="AA">
                                      <p:cBhvr>
                                        <p:cTn id="12" dur="3000" fill="hold"/>
                                        <p:tgtEl>
                                          <p:spTgt spid="6"/>
                                        </p:tgtEl>
                                        <p:attrNameLst>
                                          <p:attrName>ppt_x</p:attrName>
                                          <p:attrName>ppt_y</p:attrName>
                                        </p:attrNameLst>
                                      </p:cBhvr>
                                      <p:rCtr x="59167" y="-556"/>
                                    </p:animMotion>
                                  </p:childTnLst>
                                </p:cTn>
                              </p:par>
                              <p:par>
                                <p:cTn id="13" presetID="42" presetClass="path" presetSubtype="0" accel="50000" decel="50000" fill="hold" grpId="0" nodeType="withEffect">
                                  <p:stCondLst>
                                    <p:cond delay="0"/>
                                  </p:stCondLst>
                                  <p:childTnLst>
                                    <p:animMotion origin="layout" path="M -0.14166 0.08635 L 1.05 0.07524 " pathEditMode="relative" rAng="0" ptsTypes="AA">
                                      <p:cBhvr>
                                        <p:cTn id="14" dur="3000" fill="hold"/>
                                        <p:tgtEl>
                                          <p:spTgt spid="7"/>
                                        </p:tgtEl>
                                        <p:attrNameLst>
                                          <p:attrName>ppt_x</p:attrName>
                                          <p:attrName>ppt_y</p:attrName>
                                        </p:attrNameLst>
                                      </p:cBhvr>
                                      <p:rCtr x="59583" y="-556"/>
                                    </p:animMotion>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1+ppt_w/2"/>
                                          </p:val>
                                        </p:tav>
                                      </p:tavLst>
                                    </p:anim>
                                    <p:anim calcmode="lin" valueType="num">
                                      <p:cBhvr additive="base">
                                        <p:cTn id="19" dur="500"/>
                                        <p:tgtEl>
                                          <p:spTgt spid="6"/>
                                        </p:tgtEl>
                                        <p:attrNameLst>
                                          <p:attrName>ppt_y</p:attrName>
                                        </p:attrNameLst>
                                      </p:cBhvr>
                                      <p:tavLst>
                                        <p:tav tm="0">
                                          <p:val>
                                            <p:strVal val="ppt_y"/>
                                          </p:val>
                                        </p:tav>
                                        <p:tav tm="100000">
                                          <p:val>
                                            <p:strVal val="ppt_y"/>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2" fill="hold" grpId="1"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1+ppt_w/2"/>
                                          </p:val>
                                        </p:tav>
                                      </p:tavLst>
                                    </p:anim>
                                    <p:anim calcmode="lin" valueType="num">
                                      <p:cBhvr additive="base">
                                        <p:cTn id="23" dur="500"/>
                                        <p:tgtEl>
                                          <p:spTgt spid="7"/>
                                        </p:tgtEl>
                                        <p:attrNameLst>
                                          <p:attrName>ppt_y</p:attrName>
                                        </p:attrNameLst>
                                      </p:cBhvr>
                                      <p:tavLst>
                                        <p:tav tm="0">
                                          <p:val>
                                            <p:strVal val="ppt_y"/>
                                          </p:val>
                                        </p:tav>
                                        <p:tav tm="100000">
                                          <p:val>
                                            <p:strVal val="ppt_y"/>
                                          </p:val>
                                        </p:tav>
                                      </p:tavLst>
                                    </p:anim>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Terms and Conditions MISC..…</a:t>
            </a:r>
            <a:endParaRPr lang="en-US" dirty="0"/>
          </a:p>
        </p:txBody>
      </p:sp>
      <p:pic>
        <p:nvPicPr>
          <p:cNvPr id="1027" name="Picture 3" descr="C:\Documents and Settings\cc5896\Local Settings\Temporary Internet Files\Content.IE5\KHI2TPNL\MP900411831[1].jpg"/>
          <p:cNvPicPr>
            <a:picLocks noChangeAspect="1" noChangeArrowheads="1"/>
          </p:cNvPicPr>
          <p:nvPr/>
        </p:nvPicPr>
        <p:blipFill rotWithShape="1">
          <a:blip r:embed="rId3" cstate="print"/>
          <a:srcRect b="32935"/>
          <a:stretch/>
        </p:blipFill>
        <p:spPr bwMode="auto">
          <a:xfrm>
            <a:off x="-1447800" y="2667000"/>
            <a:ext cx="16002000" cy="3812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256187" y="1295400"/>
            <a:ext cx="8686800" cy="3962400"/>
          </a:xfrm>
        </p:spPr>
        <p:txBody>
          <a:bodyPr>
            <a:normAutofit fontScale="62500" lnSpcReduction="20000"/>
          </a:bodyPr>
          <a:lstStyle/>
          <a:p>
            <a:pPr algn="ctr">
              <a:buNone/>
            </a:pPr>
            <a:r>
              <a:rPr lang="en-US" sz="2900" dirty="0" smtClean="0"/>
              <a:t>MBOH accepts loan reservations on a loan-by-loan, </a:t>
            </a:r>
          </a:p>
          <a:p>
            <a:pPr algn="ctr">
              <a:buNone/>
            </a:pPr>
            <a:r>
              <a:rPr lang="en-US" sz="2900" dirty="0" smtClean="0"/>
              <a:t>first-come, first-served basis.</a:t>
            </a:r>
          </a:p>
          <a:p>
            <a:pPr algn="ctr">
              <a:buNone/>
            </a:pPr>
            <a:endParaRPr lang="en-US" sz="1600" dirty="0" smtClean="0"/>
          </a:p>
          <a:p>
            <a:pPr algn="ctr">
              <a:buNone/>
            </a:pPr>
            <a:r>
              <a:rPr lang="en-US" sz="2900" dirty="0"/>
              <a:t>Habitat Chapters are responsible for coordinating their applications among themselves for equitable distribution</a:t>
            </a:r>
            <a:endParaRPr lang="en-US" sz="2900" dirty="0" smtClean="0"/>
          </a:p>
          <a:p>
            <a:pPr algn="ctr">
              <a:buNone/>
            </a:pPr>
            <a:endParaRPr lang="en-US" sz="2200" dirty="0" smtClean="0"/>
          </a:p>
          <a:p>
            <a:pPr algn="ctr">
              <a:buNone/>
            </a:pPr>
            <a:r>
              <a:rPr lang="en-US" dirty="0" smtClean="0"/>
              <a:t>  </a:t>
            </a:r>
          </a:p>
          <a:p>
            <a:pPr>
              <a:buNone/>
            </a:pPr>
            <a:endParaRPr lang="en-US" b="1" dirty="0" smtClean="0"/>
          </a:p>
          <a:p>
            <a:pPr>
              <a:buNone/>
            </a:pPr>
            <a:endParaRPr lang="en-US" b="1" dirty="0" smtClean="0"/>
          </a:p>
          <a:p>
            <a:pPr algn="ctr">
              <a:buNone/>
            </a:pPr>
            <a:endParaRPr lang="en-US" sz="2800" dirty="0" smtClean="0"/>
          </a:p>
          <a:p>
            <a:pPr algn="ctr">
              <a:buNone/>
            </a:pPr>
            <a:endParaRPr lang="en-US" sz="2400" dirty="0" smtClean="0"/>
          </a:p>
          <a:p>
            <a:pPr algn="ctr">
              <a:buNone/>
            </a:pPr>
            <a:endParaRPr lang="en-US" sz="2000" dirty="0" smtClean="0"/>
          </a:p>
          <a:p>
            <a:pPr algn="ctr">
              <a:buNone/>
            </a:pPr>
            <a:endParaRPr lang="en-US" sz="2000" dirty="0"/>
          </a:p>
          <a:p>
            <a:pPr algn="ctr">
              <a:buNone/>
            </a:pPr>
            <a:endParaRPr lang="en-US" sz="2000" dirty="0" smtClean="0"/>
          </a:p>
          <a:p>
            <a:pPr algn="ctr">
              <a:buNone/>
            </a:pPr>
            <a:r>
              <a:rPr lang="en-US" sz="2000" dirty="0" smtClean="0"/>
              <a:t> </a:t>
            </a:r>
          </a:p>
          <a:p>
            <a:pPr algn="ctr">
              <a:buNone/>
            </a:pPr>
            <a:endParaRPr lang="en-US" sz="2800" dirty="0" smtClean="0"/>
          </a:p>
          <a:p>
            <a:pPr marL="914400" lvl="1" indent="-514350">
              <a:buClr>
                <a:schemeClr val="accent2">
                  <a:lumMod val="50000"/>
                </a:schemeClr>
              </a:buClr>
              <a:buFont typeface="Wingdings" pitchFamily="2" charset="2"/>
              <a:buChar char="ü"/>
            </a:pPr>
            <a:endParaRPr lang="en-US" dirty="0" smtClean="0"/>
          </a:p>
          <a:p>
            <a:pPr>
              <a:buNone/>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
        <p:nvSpPr>
          <p:cNvPr id="4" name="TextBox 3"/>
          <p:cNvSpPr txBox="1"/>
          <p:nvPr/>
        </p:nvSpPr>
        <p:spPr>
          <a:xfrm>
            <a:off x="152400" y="6479976"/>
            <a:ext cx="9448800" cy="615553"/>
          </a:xfrm>
          <a:prstGeom prst="rect">
            <a:avLst/>
          </a:prstGeom>
          <a:noFill/>
        </p:spPr>
        <p:txBody>
          <a:bodyPr wrap="square" rtlCol="0">
            <a:spAutoFit/>
          </a:bodyPr>
          <a:lstStyle/>
          <a:p>
            <a:pPr algn="ctr"/>
            <a:r>
              <a:rPr lang="en-US" sz="1600" dirty="0" smtClean="0"/>
              <a:t>Terms &amp; Conditions can be found at: </a:t>
            </a:r>
            <a:r>
              <a:rPr lang="en-US" sz="1600" dirty="0" smtClean="0">
                <a:hlinkClick r:id="rId5"/>
              </a:rPr>
              <a:t>http</a:t>
            </a:r>
            <a:r>
              <a:rPr lang="en-US" sz="1600" dirty="0">
                <a:hlinkClick r:id="rId5"/>
              </a:rPr>
              <a:t>://</a:t>
            </a:r>
            <a:r>
              <a:rPr lang="en-US" sz="1600" dirty="0" smtClean="0">
                <a:hlinkClick r:id="rId5"/>
              </a:rPr>
              <a:t>housing.mt.gov/HBHabitat</a:t>
            </a:r>
            <a:endParaRPr lang="en-US" sz="16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0000" decel="30000" fill="hold" nodeType="afterEffect">
                                  <p:stCondLst>
                                    <p:cond delay="500"/>
                                  </p:stCondLst>
                                  <p:childTnLst>
                                    <p:animMotion origin="layout" path="M 0.14166 -3.33333E-6 L -0.56667 0.01111 " pathEditMode="relative" rAng="0" ptsTypes="AA">
                                      <p:cBhvr>
                                        <p:cTn id="6" dur="5000" fill="hold"/>
                                        <p:tgtEl>
                                          <p:spTgt spid="1027"/>
                                        </p:tgtEl>
                                        <p:attrNameLst>
                                          <p:attrName>ppt_x</p:attrName>
                                          <p:attrName>ppt_y</p:attrName>
                                        </p:attrNameLst>
                                      </p:cBhvr>
                                      <p:rCtr x="-3541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5062" y="1468820"/>
            <a:ext cx="8686800" cy="4062651"/>
          </a:xfrm>
          <a:prstGeom prst="rect">
            <a:avLst/>
          </a:prstGeom>
        </p:spPr>
        <p:txBody>
          <a:bodyPr wrap="square">
            <a:spAutoFit/>
          </a:bodyPr>
          <a:lstStyle/>
          <a:p>
            <a:pPr algn="ctr">
              <a:buNone/>
            </a:pPr>
            <a:r>
              <a:rPr lang="en-US" dirty="0" smtClean="0"/>
              <a:t> </a:t>
            </a:r>
          </a:p>
          <a:p>
            <a:pPr marL="1828800" lvl="3" indent="-514350">
              <a:lnSpc>
                <a:spcPct val="150000"/>
              </a:lnSpc>
              <a:buClr>
                <a:schemeClr val="accent2">
                  <a:lumMod val="50000"/>
                </a:schemeClr>
              </a:buClr>
              <a:buFont typeface="Wingdings" pitchFamily="2" charset="2"/>
              <a:buChar char="ü"/>
            </a:pPr>
            <a:r>
              <a:rPr lang="en-US" sz="2000" dirty="0" smtClean="0"/>
              <a:t>Loan Reservation/Confirmation Report (Form 99) </a:t>
            </a:r>
          </a:p>
          <a:p>
            <a:pPr marL="1828800" lvl="3" indent="-514350">
              <a:lnSpc>
                <a:spcPct val="150000"/>
              </a:lnSpc>
              <a:buClr>
                <a:schemeClr val="accent2">
                  <a:lumMod val="50000"/>
                </a:schemeClr>
              </a:buClr>
              <a:buFont typeface="Wingdings" pitchFamily="2" charset="2"/>
              <a:buChar char="ü"/>
            </a:pPr>
            <a:r>
              <a:rPr lang="en-US" sz="2000" dirty="0" smtClean="0"/>
              <a:t>Copy of executed Loan Application</a:t>
            </a:r>
          </a:p>
          <a:p>
            <a:pPr marL="1828800" lvl="3" indent="-514350">
              <a:lnSpc>
                <a:spcPct val="150000"/>
              </a:lnSpc>
              <a:buClr>
                <a:schemeClr val="accent2">
                  <a:lumMod val="50000"/>
                </a:schemeClr>
              </a:buClr>
              <a:buFont typeface="Wingdings" pitchFamily="2" charset="2"/>
              <a:buChar char="ü"/>
            </a:pPr>
            <a:r>
              <a:rPr lang="en-US" sz="2000" dirty="0"/>
              <a:t>Verification of annual household income </a:t>
            </a:r>
          </a:p>
          <a:p>
            <a:pPr marL="1828800" lvl="3" indent="-514350">
              <a:lnSpc>
                <a:spcPct val="150000"/>
              </a:lnSpc>
              <a:buClr>
                <a:schemeClr val="accent2">
                  <a:lumMod val="50000"/>
                </a:schemeClr>
              </a:buClr>
              <a:buFont typeface="Wingdings" pitchFamily="2" charset="2"/>
              <a:buChar char="ü"/>
            </a:pPr>
            <a:r>
              <a:rPr lang="en-US" sz="2000" dirty="0" smtClean="0"/>
              <a:t>Copy of executed Buy/Sell Agreement</a:t>
            </a:r>
          </a:p>
          <a:p>
            <a:pPr marL="1828800" lvl="3" indent="-514350">
              <a:lnSpc>
                <a:spcPct val="150000"/>
              </a:lnSpc>
              <a:buClr>
                <a:schemeClr val="accent2">
                  <a:lumMod val="50000"/>
                </a:schemeClr>
              </a:buClr>
              <a:buFont typeface="Wingdings" pitchFamily="2" charset="2"/>
              <a:buChar char="ü"/>
            </a:pPr>
            <a:r>
              <a:rPr lang="en-US" sz="2000" dirty="0" smtClean="0"/>
              <a:t>Program Acceptance Letter from Habitat</a:t>
            </a:r>
          </a:p>
          <a:p>
            <a:pPr marL="1828800" lvl="3" indent="-514350">
              <a:lnSpc>
                <a:spcPct val="150000"/>
              </a:lnSpc>
              <a:buClr>
                <a:schemeClr val="accent2">
                  <a:lumMod val="50000"/>
                </a:schemeClr>
              </a:buClr>
              <a:buFont typeface="Wingdings" pitchFamily="2" charset="2"/>
              <a:buChar char="ü"/>
            </a:pPr>
            <a:r>
              <a:rPr lang="en-US" sz="2000" dirty="0" smtClean="0"/>
              <a:t>Signed "Release of Financial Information" form </a:t>
            </a:r>
          </a:p>
          <a:p>
            <a:pPr marL="1828800" lvl="3" indent="-514350">
              <a:lnSpc>
                <a:spcPct val="150000"/>
              </a:lnSpc>
              <a:buClr>
                <a:schemeClr val="accent2">
                  <a:lumMod val="50000"/>
                </a:schemeClr>
              </a:buClr>
              <a:buFont typeface="Wingdings" pitchFamily="2" charset="2"/>
              <a:buChar char="ü"/>
            </a:pPr>
            <a:r>
              <a:rPr lang="en-US" sz="2000" dirty="0" smtClean="0"/>
              <a:t>Borrower Stat Sheet</a:t>
            </a:r>
          </a:p>
          <a:p>
            <a:pPr marL="1828800" lvl="3" indent="-514350">
              <a:lnSpc>
                <a:spcPct val="150000"/>
              </a:lnSpc>
              <a:buClr>
                <a:schemeClr val="accent2">
                  <a:lumMod val="50000"/>
                </a:schemeClr>
              </a:buClr>
              <a:buFont typeface="Wingdings" pitchFamily="2" charset="2"/>
              <a:buChar char="ü"/>
            </a:pPr>
            <a:r>
              <a:rPr lang="en-US" sz="2000" dirty="0" smtClean="0"/>
              <a:t>Certificate of Homebuyer Education</a:t>
            </a:r>
          </a:p>
        </p:txBody>
      </p:sp>
      <p:sp>
        <p:nvSpPr>
          <p:cNvPr id="2" name="Title 1"/>
          <p:cNvSpPr>
            <a:spLocks noGrp="1"/>
          </p:cNvSpPr>
          <p:nvPr>
            <p:ph type="title"/>
          </p:nvPr>
        </p:nvSpPr>
        <p:spPr/>
        <p:txBody>
          <a:bodyPr/>
          <a:lstStyle/>
          <a:p>
            <a:r>
              <a:rPr lang="en-US" dirty="0" smtClean="0"/>
              <a:t>Lender Reservation Requirements</a:t>
            </a:r>
            <a:endParaRPr lang="en-US" dirty="0"/>
          </a:p>
        </p:txBody>
      </p:sp>
      <p:sp>
        <p:nvSpPr>
          <p:cNvPr id="4" name="TextBox 3"/>
          <p:cNvSpPr txBox="1"/>
          <p:nvPr/>
        </p:nvSpPr>
        <p:spPr>
          <a:xfrm>
            <a:off x="1195552" y="5788572"/>
            <a:ext cx="6248400" cy="923330"/>
          </a:xfrm>
          <a:prstGeom prst="rect">
            <a:avLst/>
          </a:prstGeom>
          <a:noFill/>
        </p:spPr>
        <p:txBody>
          <a:bodyPr wrap="square" rtlCol="0">
            <a:spAutoFit/>
          </a:bodyPr>
          <a:lstStyle/>
          <a:p>
            <a:pPr algn="ctr"/>
            <a:r>
              <a:rPr lang="en-US" dirty="0" smtClean="0"/>
              <a:t>For program </a:t>
            </a:r>
            <a:r>
              <a:rPr lang="en-US" dirty="0"/>
              <a:t>d</a:t>
            </a:r>
            <a:r>
              <a:rPr lang="en-US" dirty="0" smtClean="0"/>
              <a:t>ocuments, please visit our website at:</a:t>
            </a:r>
          </a:p>
          <a:p>
            <a:pPr algn="ctr"/>
            <a:r>
              <a:rPr lang="en-US" dirty="0">
                <a:hlinkClick r:id="rId3"/>
              </a:rPr>
              <a:t>http://</a:t>
            </a:r>
            <a:r>
              <a:rPr lang="en-US" dirty="0" smtClean="0">
                <a:hlinkClick r:id="rId3"/>
              </a:rPr>
              <a:t>housing.mt.gov/HBHabitat</a:t>
            </a:r>
            <a:endParaRPr lang="en-US" dirty="0" smtClean="0"/>
          </a:p>
          <a:p>
            <a:pPr algn="ct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0417" y1="7500" x2="60417" y2="7500"/>
                        <a14:foregroundMark x1="55833" y1="7500" x2="55833" y2="7500"/>
                        <a14:foregroundMark x1="56875" y1="5000" x2="56875" y2="5000"/>
                        <a14:foregroundMark x1="53125" y1="5417" x2="53125" y2="5417"/>
                        <a14:foregroundMark x1="33542" y1="36667" x2="33542" y2="36667"/>
                        <a14:foregroundMark x1="25208" y1="39583" x2="25208" y2="39583"/>
                        <a14:foregroundMark x1="20417" y1="36458" x2="20417" y2="36458"/>
                      </a14:backgroundRemoval>
                    </a14:imgEffect>
                  </a14:imgLayer>
                </a14:imgProps>
              </a:ext>
              <a:ext uri="{28A0092B-C50C-407E-A947-70E740481C1C}">
                <a14:useLocalDpi xmlns:a14="http://schemas.microsoft.com/office/drawing/2010/main" val="0"/>
              </a:ext>
            </a:extLst>
          </a:blip>
          <a:stretch>
            <a:fillRect/>
          </a:stretch>
        </p:blipFill>
        <p:spPr>
          <a:xfrm>
            <a:off x="5456180" y="1219200"/>
            <a:ext cx="4319752" cy="43197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500"/>
                                        <p:tgtEl>
                                          <p:spTgt spid="5">
                                            <p:txEl>
                                              <p:pRg st="3" end="3"/>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500"/>
                                        <p:tgtEl>
                                          <p:spTgt spid="5">
                                            <p:txEl>
                                              <p:pRg st="4" end="4"/>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dissolve">
                                      <p:cBhvr>
                                        <p:cTn id="23" dur="500"/>
                                        <p:tgtEl>
                                          <p:spTgt spid="5">
                                            <p:txEl>
                                              <p:pRg st="5" end="5"/>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500"/>
                                        <p:tgtEl>
                                          <p:spTgt spid="5">
                                            <p:txEl>
                                              <p:pRg st="6" end="6"/>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dissolve">
                                      <p:cBhvr>
                                        <p:cTn id="31" dur="500"/>
                                        <p:tgtEl>
                                          <p:spTgt spid="5">
                                            <p:txEl>
                                              <p:pRg st="7" end="7"/>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dissolve">
                                      <p:cBhvr>
                                        <p:cTn id="35" dur="500"/>
                                        <p:tgtEl>
                                          <p:spTgt spid="5">
                                            <p:txEl>
                                              <p:pRg st="8" end="8"/>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LOAN CALCULATION </a:t>
            </a:r>
            <a:r>
              <a:rPr lang="en-US" b="1" dirty="0" err="1" smtClean="0"/>
              <a:t>pROCESS</a:t>
            </a:r>
            <a:r>
              <a:rPr lang="en-US" b="1" dirty="0" smtClean="0"/>
              <a: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85219" y="1554163"/>
            <a:ext cx="4525962" cy="45259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extLst>
      <p:ext uri="{BB962C8B-B14F-4D97-AF65-F5344CB8AC3E}">
        <p14:creationId xmlns:p14="http://schemas.microsoft.com/office/powerpoint/2010/main" val="415074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763000" cy="5075238"/>
          </a:xfrm>
        </p:spPr>
        <p:txBody>
          <a:bodyPr>
            <a:normAutofit/>
          </a:bodyPr>
          <a:lstStyle/>
          <a:p>
            <a:pPr>
              <a:buNone/>
            </a:pPr>
            <a:r>
              <a:rPr lang="en-US" sz="2400" dirty="0" smtClean="0"/>
              <a:t>Habitat suggests a qualifying loan amount for borrower based off of the construction cost of the house…</a:t>
            </a:r>
          </a:p>
          <a:p>
            <a:pPr algn="ctr">
              <a:buNone/>
            </a:pPr>
            <a:endParaRPr lang="en-US" sz="1100" dirty="0" smtClean="0">
              <a:solidFill>
                <a:srgbClr val="A50021"/>
              </a:solidFill>
            </a:endParaRPr>
          </a:p>
          <a:p>
            <a:pPr algn="ctr">
              <a:buNone/>
            </a:pPr>
            <a:r>
              <a:rPr lang="en-US" sz="2000" dirty="0" smtClean="0">
                <a:solidFill>
                  <a:srgbClr val="A50021"/>
                </a:solidFill>
              </a:rPr>
              <a:t>Example: Borrower qualifies for $100,000 </a:t>
            </a:r>
          </a:p>
          <a:p>
            <a:pPr algn="ctr">
              <a:buNone/>
            </a:pPr>
            <a:r>
              <a:rPr lang="en-US" sz="2000" dirty="0" smtClean="0">
                <a:solidFill>
                  <a:srgbClr val="A50021"/>
                </a:solidFill>
              </a:rPr>
              <a:t>		Appraisal amount is $125,000</a:t>
            </a:r>
          </a:p>
          <a:p>
            <a:pPr marL="0" indent="0" algn="ctr">
              <a:buClr>
                <a:srgbClr val="A50021"/>
              </a:buClr>
              <a:buNone/>
            </a:pPr>
            <a:endParaRPr lang="en-US" sz="1200" dirty="0" smtClean="0">
              <a:solidFill>
                <a:srgbClr val="A50021"/>
              </a:solidFill>
            </a:endParaRPr>
          </a:p>
          <a:p>
            <a:pPr marL="0" indent="0" algn="ctr">
              <a:buClr>
                <a:srgbClr val="A50021"/>
              </a:buClr>
              <a:buNone/>
            </a:pPr>
            <a:r>
              <a:rPr lang="en-US" sz="2000" dirty="0" smtClean="0">
                <a:solidFill>
                  <a:srgbClr val="A50021"/>
                </a:solidFill>
              </a:rPr>
              <a:t>$100,000 @ 0% for 30 years payment: </a:t>
            </a:r>
            <a:r>
              <a:rPr lang="en-US" sz="2000" b="1" u="sng" dirty="0" smtClean="0">
                <a:solidFill>
                  <a:srgbClr val="A50021"/>
                </a:solidFill>
              </a:rPr>
              <a:t>$277.78</a:t>
            </a:r>
          </a:p>
        </p:txBody>
      </p:sp>
      <p:sp>
        <p:nvSpPr>
          <p:cNvPr id="2" name="Title 1"/>
          <p:cNvSpPr>
            <a:spLocks noGrp="1"/>
          </p:cNvSpPr>
          <p:nvPr>
            <p:ph type="title"/>
          </p:nvPr>
        </p:nvSpPr>
        <p:spPr/>
        <p:txBody>
          <a:bodyPr/>
          <a:lstStyle/>
          <a:p>
            <a:r>
              <a:rPr lang="en-US" dirty="0" smtClean="0"/>
              <a:t>The process part i:</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221" y="4046483"/>
            <a:ext cx="3953142" cy="2417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MBOH’s Mission:</a:t>
            </a:r>
            <a:endParaRPr lang="en-US" dirty="0"/>
          </a:p>
        </p:txBody>
      </p:sp>
      <p:sp>
        <p:nvSpPr>
          <p:cNvPr id="4" name="Content Placeholder 3"/>
          <p:cNvSpPr>
            <a:spLocks noGrp="1"/>
          </p:cNvSpPr>
          <p:nvPr>
            <p:ph idx="1"/>
          </p:nvPr>
        </p:nvSpPr>
        <p:spPr>
          <a:xfrm>
            <a:off x="914400" y="2667000"/>
            <a:ext cx="7848600" cy="3413125"/>
          </a:xfrm>
        </p:spPr>
        <p:txBody>
          <a:bodyPr/>
          <a:lstStyle/>
          <a:p>
            <a:pPr marL="0" indent="0" algn="ctr">
              <a:buNone/>
            </a:pPr>
            <a:r>
              <a:rPr lang="en-US" sz="2800" dirty="0"/>
              <a:t>C</a:t>
            </a:r>
            <a:r>
              <a:rPr lang="en-US" sz="2800" dirty="0" smtClean="0"/>
              <a:t>reate </a:t>
            </a:r>
            <a:r>
              <a:rPr lang="en-US" sz="2800" dirty="0"/>
              <a:t>affordable housing </a:t>
            </a:r>
            <a:r>
              <a:rPr lang="en-US" sz="2800" dirty="0" smtClean="0"/>
              <a:t>opportunities for Montana’s families and communities whose needs are not met by the market.</a:t>
            </a:r>
            <a:endParaRPr lang="en-US" sz="2800" dirty="0"/>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2174" b="89493" l="0" r="98535">
                        <a14:backgroundMark x1="38083" y1="27536" x2="38083" y2="27536"/>
                        <a14:backgroundMark x1="27830" y1="49275" x2="27830" y2="49275"/>
                      </a14:backgroundRemoval>
                    </a14:imgEffect>
                  </a14:imgLayer>
                </a14:imgProps>
              </a:ext>
              <a:ext uri="{28A0092B-C50C-407E-A947-70E740481C1C}">
                <a14:useLocalDpi xmlns:a14="http://schemas.microsoft.com/office/drawing/2010/main" val="0"/>
              </a:ext>
            </a:extLst>
          </a:blip>
          <a:stretch>
            <a:fillRect/>
          </a:stretch>
        </p:blipFill>
        <p:spPr>
          <a:xfrm>
            <a:off x="1016876" y="4343400"/>
            <a:ext cx="7543800" cy="213969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extLst>
      <p:ext uri="{BB962C8B-B14F-4D97-AF65-F5344CB8AC3E}">
        <p14:creationId xmlns:p14="http://schemas.microsoft.com/office/powerpoint/2010/main" val="389763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part </a:t>
            </a:r>
            <a:r>
              <a:rPr lang="en-US" dirty="0" err="1" smtClean="0"/>
              <a:t>iI</a:t>
            </a:r>
            <a:r>
              <a:rPr lang="en-US" dirty="0" smtClean="0"/>
              <a:t>::</a:t>
            </a:r>
            <a:endParaRPr lang="en-US" dirty="0"/>
          </a:p>
        </p:txBody>
      </p:sp>
      <p:sp>
        <p:nvSpPr>
          <p:cNvPr id="3" name="Content Placeholder 2"/>
          <p:cNvSpPr>
            <a:spLocks noGrp="1"/>
          </p:cNvSpPr>
          <p:nvPr>
            <p:ph idx="1"/>
          </p:nvPr>
        </p:nvSpPr>
        <p:spPr>
          <a:xfrm>
            <a:off x="273125" y="1676400"/>
            <a:ext cx="8610600" cy="5334000"/>
          </a:xfrm>
        </p:spPr>
        <p:txBody>
          <a:bodyPr>
            <a:normAutofit/>
          </a:bodyPr>
          <a:lstStyle/>
          <a:p>
            <a:pPr>
              <a:buNone/>
            </a:pPr>
            <a:r>
              <a:rPr lang="en-US" sz="2400" dirty="0" smtClean="0">
                <a:solidFill>
                  <a:schemeClr val="tx2">
                    <a:lumMod val="75000"/>
                  </a:schemeClr>
                </a:solidFill>
              </a:rPr>
              <a:t>MBOH calculates the 1</a:t>
            </a:r>
            <a:r>
              <a:rPr lang="en-US" sz="2400" baseline="30000" dirty="0" smtClean="0">
                <a:solidFill>
                  <a:schemeClr val="tx2">
                    <a:lumMod val="75000"/>
                  </a:schemeClr>
                </a:solidFill>
              </a:rPr>
              <a:t>st</a:t>
            </a:r>
            <a:r>
              <a:rPr lang="en-US" sz="2400" dirty="0" smtClean="0">
                <a:solidFill>
                  <a:schemeClr val="tx2">
                    <a:lumMod val="75000"/>
                  </a:schemeClr>
                </a:solidFill>
              </a:rPr>
              <a:t> mortgage loan based on the qualified payment amount…</a:t>
            </a:r>
          </a:p>
          <a:p>
            <a:pPr algn="ctr">
              <a:lnSpc>
                <a:spcPct val="150000"/>
              </a:lnSpc>
              <a:buNone/>
            </a:pPr>
            <a:r>
              <a:rPr lang="en-US" sz="2000" dirty="0" smtClean="0">
                <a:solidFill>
                  <a:srgbClr val="A50021"/>
                </a:solidFill>
              </a:rPr>
              <a:t>Payment amount borrower qualifies for is </a:t>
            </a:r>
            <a:r>
              <a:rPr lang="en-US" sz="2000" b="1" u="sng" dirty="0">
                <a:solidFill>
                  <a:srgbClr val="A50021"/>
                </a:solidFill>
              </a:rPr>
              <a:t>$277.78 </a:t>
            </a:r>
            <a:endParaRPr lang="en-US" sz="2000" u="sng" dirty="0" smtClean="0">
              <a:solidFill>
                <a:srgbClr val="A50021"/>
              </a:solidFill>
            </a:endParaRPr>
          </a:p>
          <a:p>
            <a:pPr algn="ctr">
              <a:lnSpc>
                <a:spcPct val="150000"/>
              </a:lnSpc>
              <a:buNone/>
            </a:pPr>
            <a:r>
              <a:rPr lang="en-US" sz="2000" dirty="0" smtClean="0">
                <a:solidFill>
                  <a:srgbClr val="A50021"/>
                </a:solidFill>
              </a:rPr>
              <a:t>$277.78 for 30 years @ 2%</a:t>
            </a:r>
            <a:endParaRPr lang="en-US" sz="2000" b="1" dirty="0" smtClean="0">
              <a:solidFill>
                <a:srgbClr val="A50021"/>
              </a:solidFill>
            </a:endParaRPr>
          </a:p>
          <a:p>
            <a:pPr algn="ctr">
              <a:lnSpc>
                <a:spcPct val="150000"/>
              </a:lnSpc>
              <a:buNone/>
            </a:pPr>
            <a:endParaRPr lang="en-US" sz="2400" b="1" dirty="0">
              <a:solidFill>
                <a:srgbClr val="A50021"/>
              </a:solidFill>
            </a:endParaRPr>
          </a:p>
          <a:p>
            <a:pPr algn="ctr">
              <a:lnSpc>
                <a:spcPct val="150000"/>
              </a:lnSpc>
              <a:buNone/>
            </a:pPr>
            <a:endParaRPr lang="en-US" sz="2400" b="1" dirty="0" smtClean="0">
              <a:solidFill>
                <a:srgbClr val="A50021"/>
              </a:solidFill>
            </a:endParaRPr>
          </a:p>
          <a:p>
            <a:pPr algn="ctr">
              <a:lnSpc>
                <a:spcPct val="150000"/>
              </a:lnSpc>
              <a:buNone/>
            </a:pPr>
            <a:endParaRPr lang="en-US" sz="2400" b="1" dirty="0">
              <a:solidFill>
                <a:srgbClr val="A50021"/>
              </a:solidFill>
            </a:endParaRPr>
          </a:p>
          <a:p>
            <a:pPr algn="ctr">
              <a:lnSpc>
                <a:spcPct val="150000"/>
              </a:lnSpc>
              <a:buNone/>
            </a:pPr>
            <a:endParaRPr lang="en-US" sz="2400" dirty="0" smtClean="0">
              <a:solidFill>
                <a:srgbClr val="A50021"/>
              </a:solidFill>
            </a:endParaRPr>
          </a:p>
          <a:p>
            <a:pPr algn="ctr">
              <a:lnSpc>
                <a:spcPct val="150000"/>
              </a:lnSpc>
              <a:buNone/>
            </a:pPr>
            <a:r>
              <a:rPr lang="en-US" sz="2000" dirty="0" smtClean="0">
                <a:solidFill>
                  <a:srgbClr val="A50021"/>
                </a:solidFill>
              </a:rPr>
              <a:t>MBOH 1</a:t>
            </a:r>
            <a:r>
              <a:rPr lang="en-US" sz="2000" baseline="30000" dirty="0" smtClean="0">
                <a:solidFill>
                  <a:srgbClr val="A50021"/>
                </a:solidFill>
              </a:rPr>
              <a:t>st</a:t>
            </a:r>
            <a:r>
              <a:rPr lang="en-US" sz="2000" dirty="0" smtClean="0">
                <a:solidFill>
                  <a:srgbClr val="A50021"/>
                </a:solidFill>
              </a:rPr>
              <a:t> Lien amount is </a:t>
            </a:r>
            <a:r>
              <a:rPr lang="en-US" sz="2000" b="1" u="sng" dirty="0" smtClean="0">
                <a:solidFill>
                  <a:srgbClr val="A50021"/>
                </a:solidFill>
              </a:rPr>
              <a:t>$75,153.00</a:t>
            </a:r>
            <a:endParaRPr lang="en-US" sz="2000" b="1" u="sng" dirty="0">
              <a:solidFill>
                <a:srgbClr val="A5002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3657600"/>
            <a:ext cx="3097639" cy="1977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part </a:t>
            </a:r>
            <a:r>
              <a:rPr lang="en-US" dirty="0" err="1" smtClean="0"/>
              <a:t>IIi</a:t>
            </a:r>
            <a:r>
              <a:rPr lang="en-US" dirty="0" smtClean="0"/>
              <a:t>::</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a:buNone/>
            </a:pPr>
            <a:r>
              <a:rPr lang="en-US" dirty="0" smtClean="0"/>
              <a:t>Habitat 2</a:t>
            </a:r>
            <a:r>
              <a:rPr lang="en-US" baseline="30000" dirty="0" smtClean="0"/>
              <a:t>nd</a:t>
            </a:r>
            <a:r>
              <a:rPr lang="en-US" dirty="0" smtClean="0"/>
              <a:t> Lien (Wrap-Around Loan) </a:t>
            </a:r>
          </a:p>
          <a:p>
            <a:pPr algn="r">
              <a:buNone/>
            </a:pPr>
            <a:r>
              <a:rPr lang="en-US" dirty="0" smtClean="0"/>
              <a:t>		</a:t>
            </a:r>
          </a:p>
          <a:p>
            <a:pPr>
              <a:buNone/>
            </a:pPr>
            <a:r>
              <a:rPr lang="en-US" dirty="0" smtClean="0">
                <a:solidFill>
                  <a:srgbClr val="A50021"/>
                </a:solidFill>
              </a:rPr>
              <a:t>	</a:t>
            </a:r>
            <a:endParaRPr lang="en-US" dirty="0">
              <a:solidFill>
                <a:srgbClr val="A50021"/>
              </a:solidFill>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5744" y="2183047"/>
            <a:ext cx="8198069" cy="4260813"/>
          </a:xfrm>
          <a:prstGeom prst="rect">
            <a:avLst/>
          </a:prstGeom>
          <a:ln>
            <a:noFill/>
          </a:ln>
          <a:effectLst>
            <a:outerShdw blurRad="190500" algn="tl" rotWithShape="0">
              <a:srgbClr val="000000">
                <a:alpha val="70000"/>
              </a:srgbClr>
            </a:outerShdw>
          </a:effectLst>
        </p:spPr>
      </p:pic>
      <p:sp>
        <p:nvSpPr>
          <p:cNvPr id="4" name="Rectangle 3"/>
          <p:cNvSpPr/>
          <p:nvPr/>
        </p:nvSpPr>
        <p:spPr>
          <a:xfrm>
            <a:off x="1956909" y="3482457"/>
            <a:ext cx="5724644" cy="113877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buNone/>
            </a:pPr>
            <a:r>
              <a:rPr lang="en-US" sz="2800" b="1" spc="150" dirty="0">
                <a:ln w="11430"/>
                <a:solidFill>
                  <a:srgbClr val="F8F8F8"/>
                </a:solidFill>
                <a:effectLst>
                  <a:outerShdw blurRad="25400" algn="tl" rotWithShape="0">
                    <a:srgbClr val="000000">
                      <a:alpha val="43000"/>
                    </a:srgbClr>
                  </a:outerShdw>
                </a:effectLst>
              </a:rPr>
              <a:t>$100,000 - $75,153 = </a:t>
            </a:r>
            <a:r>
              <a:rPr lang="en-US" sz="2800" b="1" u="sng" spc="150" dirty="0">
                <a:ln w="11430"/>
                <a:solidFill>
                  <a:srgbClr val="F8F8F8"/>
                </a:solidFill>
              </a:rPr>
              <a:t>$24,847</a:t>
            </a:r>
          </a:p>
          <a:p>
            <a:pPr>
              <a:buNone/>
            </a:pPr>
            <a:endParaRPr lang="en-US" sz="2000" b="1" spc="150" dirty="0" smtClean="0">
              <a:ln w="11430"/>
              <a:solidFill>
                <a:srgbClr val="F8F8F8"/>
              </a:solidFill>
              <a:effectLst>
                <a:outerShdw blurRad="25400" algn="tl" rotWithShape="0">
                  <a:srgbClr val="000000">
                    <a:alpha val="43000"/>
                  </a:srgbClr>
                </a:outerShdw>
              </a:effectLst>
            </a:endParaRPr>
          </a:p>
          <a:p>
            <a:pPr>
              <a:buNone/>
            </a:pPr>
            <a:r>
              <a:rPr lang="en-US" sz="2000" b="1" spc="150" dirty="0" smtClean="0">
                <a:ln w="11430"/>
                <a:solidFill>
                  <a:srgbClr val="F8F8F8"/>
                </a:solidFill>
                <a:effectLst>
                  <a:outerShdw blurRad="25400" algn="tl" rotWithShape="0">
                    <a:srgbClr val="000000">
                      <a:alpha val="43000"/>
                    </a:srgbClr>
                  </a:outerShdw>
                </a:effectLst>
              </a:rPr>
              <a:t>(</a:t>
            </a:r>
            <a:r>
              <a:rPr lang="en-US" sz="2000" b="1" spc="150" dirty="0">
                <a:ln w="11430"/>
                <a:solidFill>
                  <a:srgbClr val="F8F8F8"/>
                </a:solidFill>
                <a:effectLst>
                  <a:outerShdw blurRad="25400" algn="tl" rotWithShape="0">
                    <a:srgbClr val="000000">
                      <a:alpha val="43000"/>
                    </a:srgbClr>
                  </a:outerShdw>
                </a:effectLst>
              </a:rPr>
              <a:t>Purchase Price – MBOH loan = </a:t>
            </a:r>
            <a:r>
              <a:rPr lang="en-US" sz="2000" b="1" spc="150" dirty="0" smtClean="0">
                <a:ln w="11430"/>
                <a:solidFill>
                  <a:srgbClr val="F8F8F8"/>
                </a:solidFill>
                <a:effectLst>
                  <a:outerShdw blurRad="25400" algn="tl" rotWithShape="0">
                    <a:srgbClr val="000000">
                      <a:alpha val="43000"/>
                    </a:srgbClr>
                  </a:outerShdw>
                </a:effectLst>
              </a:rPr>
              <a:t>2nd Lien)</a:t>
            </a:r>
            <a:r>
              <a:rPr lang="en-US" sz="2000" b="1" spc="150" dirty="0">
                <a:ln w="11430"/>
                <a:solidFill>
                  <a:srgbClr val="F8F8F8"/>
                </a:solidFill>
                <a:effectLst>
                  <a:outerShdw blurRad="25400" algn="tl" rotWithShape="0">
                    <a:srgbClr val="000000">
                      <a:alpha val="43000"/>
                    </a:srgbClr>
                  </a:outerShdw>
                </a:effectLst>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The process part </a:t>
            </a:r>
            <a:r>
              <a:rPr lang="en-US" dirty="0" err="1" smtClean="0"/>
              <a:t>iV</a:t>
            </a:r>
            <a:r>
              <a:rPr lang="en-US" dirty="0" smtClean="0"/>
              <a:t>::</a:t>
            </a:r>
            <a:endParaRPr lang="en-US" dirty="0"/>
          </a:p>
        </p:txBody>
      </p:sp>
      <p:sp>
        <p:nvSpPr>
          <p:cNvPr id="3" name="Content Placeholder 2"/>
          <p:cNvSpPr txBox="1">
            <a:spLocks/>
          </p:cNvSpPr>
          <p:nvPr/>
        </p:nvSpPr>
        <p:spPr>
          <a:xfrm>
            <a:off x="228600" y="1600200"/>
            <a:ext cx="8686800" cy="4525963"/>
          </a:xfrm>
          <a:prstGeom prst="rect">
            <a:avLst/>
          </a:prstGeom>
        </p:spPr>
        <p:txBody>
          <a:bodyPr>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en-US" dirty="0" smtClean="0"/>
              <a:t>Habitat 3</a:t>
            </a:r>
            <a:r>
              <a:rPr lang="en-US" baseline="30000" dirty="0" smtClean="0"/>
              <a:t>rd</a:t>
            </a:r>
            <a:r>
              <a:rPr lang="en-US" dirty="0" smtClean="0"/>
              <a:t> Lien</a:t>
            </a:r>
          </a:p>
          <a:p>
            <a:pPr>
              <a:buFont typeface="Wingdings 2"/>
              <a:buNone/>
            </a:pPr>
            <a:endParaRPr lang="en-US" dirty="0" smtClean="0"/>
          </a:p>
          <a:p>
            <a:pPr algn="r">
              <a:buFont typeface="Wingdings 2"/>
              <a:buNone/>
            </a:pPr>
            <a:r>
              <a:rPr lang="en-US" dirty="0" smtClean="0"/>
              <a:t>		</a:t>
            </a:r>
          </a:p>
          <a:p>
            <a:pPr>
              <a:buFont typeface="Wingdings 2"/>
              <a:buNone/>
            </a:pPr>
            <a:r>
              <a:rPr lang="en-US" dirty="0" smtClean="0">
                <a:solidFill>
                  <a:srgbClr val="A50021"/>
                </a:solidFill>
              </a:rPr>
              <a:t>	</a:t>
            </a:r>
            <a:endParaRPr lang="en-US" dirty="0">
              <a:solidFill>
                <a:srgbClr val="A50021"/>
              </a:solidFill>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00" y="2183047"/>
            <a:ext cx="8198069" cy="4260813"/>
          </a:xfrm>
          <a:prstGeom prst="rect">
            <a:avLst/>
          </a:prstGeom>
          <a:ln>
            <a:noFill/>
          </a:ln>
          <a:effectLst>
            <a:outerShdw blurRad="190500" algn="tl" rotWithShape="0">
              <a:srgbClr val="000000">
                <a:alpha val="70000"/>
              </a:srgbClr>
            </a:outerShdw>
          </a:effectLst>
        </p:spPr>
      </p:pic>
      <p:sp>
        <p:nvSpPr>
          <p:cNvPr id="5" name="Rectangle 4"/>
          <p:cNvSpPr/>
          <p:nvPr/>
        </p:nvSpPr>
        <p:spPr>
          <a:xfrm>
            <a:off x="541982" y="3657600"/>
            <a:ext cx="7571303" cy="113877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buNone/>
            </a:pPr>
            <a:r>
              <a:rPr lang="en-US" sz="2800" b="1" spc="150" dirty="0">
                <a:ln w="11430"/>
                <a:solidFill>
                  <a:srgbClr val="F8F8F8"/>
                </a:solidFill>
                <a:effectLst>
                  <a:outerShdw blurRad="25400" algn="tl" rotWithShape="0">
                    <a:srgbClr val="000000">
                      <a:alpha val="43000"/>
                    </a:srgbClr>
                  </a:outerShdw>
                </a:effectLst>
              </a:rPr>
              <a:t>$</a:t>
            </a:r>
            <a:r>
              <a:rPr lang="en-US" sz="2800" b="1" spc="150" dirty="0" smtClean="0">
                <a:ln w="11430"/>
                <a:solidFill>
                  <a:srgbClr val="F8F8F8"/>
                </a:solidFill>
                <a:effectLst>
                  <a:outerShdw blurRad="25400" algn="tl" rotWithShape="0">
                    <a:srgbClr val="000000">
                      <a:alpha val="43000"/>
                    </a:srgbClr>
                  </a:outerShdw>
                </a:effectLst>
              </a:rPr>
              <a:t>125,000 </a:t>
            </a:r>
            <a:r>
              <a:rPr lang="en-US" sz="2800" b="1" spc="150" dirty="0">
                <a:ln w="11430"/>
                <a:solidFill>
                  <a:srgbClr val="F8F8F8"/>
                </a:solidFill>
                <a:effectLst>
                  <a:outerShdw blurRad="25400" algn="tl" rotWithShape="0">
                    <a:srgbClr val="000000">
                      <a:alpha val="43000"/>
                    </a:srgbClr>
                  </a:outerShdw>
                </a:effectLst>
              </a:rPr>
              <a:t>- </a:t>
            </a:r>
            <a:r>
              <a:rPr lang="en-US" sz="2800" b="1" spc="150" dirty="0" smtClean="0">
                <a:ln w="11430"/>
                <a:solidFill>
                  <a:srgbClr val="F8F8F8"/>
                </a:solidFill>
                <a:effectLst>
                  <a:outerShdw blurRad="25400" algn="tl" rotWithShape="0">
                    <a:srgbClr val="000000">
                      <a:alpha val="43000"/>
                    </a:srgbClr>
                  </a:outerShdw>
                </a:effectLst>
              </a:rPr>
              <a:t>$100,000 </a:t>
            </a:r>
            <a:r>
              <a:rPr lang="en-US" sz="2800" b="1" spc="150" dirty="0">
                <a:ln w="11430"/>
                <a:solidFill>
                  <a:srgbClr val="F8F8F8"/>
                </a:solidFill>
                <a:effectLst>
                  <a:outerShdw blurRad="25400" algn="tl" rotWithShape="0">
                    <a:srgbClr val="000000">
                      <a:alpha val="43000"/>
                    </a:srgbClr>
                  </a:outerShdw>
                </a:effectLst>
              </a:rPr>
              <a:t>= </a:t>
            </a:r>
            <a:r>
              <a:rPr lang="en-US" sz="2800" b="1" u="sng" spc="150" dirty="0">
                <a:ln w="11430"/>
                <a:solidFill>
                  <a:srgbClr val="F8F8F8"/>
                </a:solidFill>
                <a:effectLst>
                  <a:outerShdw blurRad="25400" algn="tl" rotWithShape="0">
                    <a:srgbClr val="000000">
                      <a:alpha val="43000"/>
                    </a:srgbClr>
                  </a:outerShdw>
                </a:effectLst>
              </a:rPr>
              <a:t>$</a:t>
            </a:r>
            <a:r>
              <a:rPr lang="en-US" sz="2800" b="1" u="sng" spc="150" dirty="0" smtClean="0">
                <a:ln w="11430"/>
                <a:solidFill>
                  <a:srgbClr val="F8F8F8"/>
                </a:solidFill>
                <a:effectLst>
                  <a:outerShdw blurRad="25400" algn="tl" rotWithShape="0">
                    <a:srgbClr val="000000">
                      <a:alpha val="43000"/>
                    </a:srgbClr>
                  </a:outerShdw>
                </a:effectLst>
              </a:rPr>
              <a:t>25,000</a:t>
            </a:r>
            <a:endParaRPr lang="en-US" sz="2800" b="1" u="sng" spc="150" dirty="0">
              <a:ln w="11430"/>
              <a:solidFill>
                <a:srgbClr val="F8F8F8"/>
              </a:solidFill>
              <a:effectLst>
                <a:outerShdw blurRad="25400" algn="tl" rotWithShape="0">
                  <a:srgbClr val="000000">
                    <a:alpha val="43000"/>
                  </a:srgbClr>
                </a:outerShdw>
              </a:effectLst>
            </a:endParaRPr>
          </a:p>
          <a:p>
            <a:pPr algn="ctr">
              <a:buNone/>
            </a:pPr>
            <a:endParaRPr lang="en-US" sz="2000" b="1" spc="150" dirty="0" smtClean="0">
              <a:ln w="11430"/>
              <a:solidFill>
                <a:srgbClr val="F8F8F8"/>
              </a:solidFill>
              <a:effectLst>
                <a:outerShdw blurRad="25400" algn="tl" rotWithShape="0">
                  <a:srgbClr val="000000">
                    <a:alpha val="43000"/>
                  </a:srgbClr>
                </a:outerShdw>
              </a:effectLst>
            </a:endParaRPr>
          </a:p>
          <a:p>
            <a:pPr algn="ctr">
              <a:buNone/>
            </a:pPr>
            <a:r>
              <a:rPr lang="en-US" sz="2000" b="1" spc="150" dirty="0" smtClean="0">
                <a:ln w="11430"/>
                <a:solidFill>
                  <a:srgbClr val="F8F8F8"/>
                </a:solidFill>
                <a:effectLst>
                  <a:outerShdw blurRad="25400" algn="tl" rotWithShape="0">
                    <a:srgbClr val="000000">
                      <a:alpha val="43000"/>
                    </a:srgbClr>
                  </a:outerShdw>
                </a:effectLst>
              </a:rPr>
              <a:t>      (</a:t>
            </a:r>
            <a:r>
              <a:rPr lang="en-US" sz="1600" b="1" spc="150" dirty="0" smtClean="0">
                <a:ln w="11430"/>
                <a:solidFill>
                  <a:srgbClr val="F8F8F8"/>
                </a:solidFill>
                <a:effectLst>
                  <a:outerShdw blurRad="25400" algn="tl" rotWithShape="0">
                    <a:srgbClr val="000000">
                      <a:alpha val="43000"/>
                    </a:srgbClr>
                  </a:outerShdw>
                </a:effectLst>
              </a:rPr>
              <a:t>Appraisal Amount – MBOH + Habitat 2nd </a:t>
            </a:r>
            <a:r>
              <a:rPr lang="en-US" sz="1600" b="1" spc="150" dirty="0">
                <a:ln w="11430"/>
                <a:solidFill>
                  <a:srgbClr val="F8F8F8"/>
                </a:solidFill>
                <a:effectLst>
                  <a:outerShdw blurRad="25400" algn="tl" rotWithShape="0">
                    <a:srgbClr val="000000">
                      <a:alpha val="43000"/>
                    </a:srgbClr>
                  </a:outerShdw>
                </a:effectLst>
              </a:rPr>
              <a:t>= </a:t>
            </a:r>
            <a:r>
              <a:rPr lang="en-US" sz="1600" b="1" spc="150" dirty="0" smtClean="0">
                <a:ln w="11430"/>
                <a:solidFill>
                  <a:srgbClr val="F8F8F8"/>
                </a:solidFill>
                <a:effectLst>
                  <a:outerShdw blurRad="25400" algn="tl" rotWithShape="0">
                    <a:srgbClr val="000000">
                      <a:alpha val="43000"/>
                    </a:srgbClr>
                  </a:outerShdw>
                </a:effectLst>
              </a:rPr>
              <a:t>Habitat 3rd Lien</a:t>
            </a:r>
            <a:r>
              <a:rPr lang="en-US" sz="2000" b="1" spc="150" dirty="0" smtClean="0">
                <a:ln w="11430"/>
                <a:solidFill>
                  <a:srgbClr val="F8F8F8"/>
                </a:solidFill>
                <a:effectLst>
                  <a:outerShdw blurRad="25400" algn="tl" rotWithShape="0">
                    <a:srgbClr val="000000">
                      <a:alpha val="43000"/>
                    </a:srgbClr>
                  </a:outerShdw>
                </a:effectLst>
              </a:rPr>
              <a:t>)</a:t>
            </a:r>
            <a:r>
              <a:rPr lang="en-US" sz="2000" b="1" spc="150" dirty="0">
                <a:ln w="11430"/>
                <a:solidFill>
                  <a:srgbClr val="F8F8F8"/>
                </a:solidFill>
                <a:effectLst>
                  <a:outerShdw blurRad="25400" algn="tl" rotWithShape="0">
                    <a:srgbClr val="000000">
                      <a:alpha val="43000"/>
                    </a:srgbClr>
                  </a:outerShdw>
                </a:effectLst>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extLst>
      <p:ext uri="{BB962C8B-B14F-4D97-AF65-F5344CB8AC3E}">
        <p14:creationId xmlns:p14="http://schemas.microsoft.com/office/powerpoint/2010/main" val="34155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1600200"/>
            <a:ext cx="8198069" cy="4260813"/>
          </a:xfrm>
          <a:prstGeom prst="rect">
            <a:avLst/>
          </a:prstGeom>
          <a:ln>
            <a:noFill/>
          </a:ln>
          <a:effectLst>
            <a:outerShdw blurRad="190500" algn="tl" rotWithShape="0">
              <a:srgbClr val="000000">
                <a:alpha val="70000"/>
              </a:srgbClr>
            </a:outerShdw>
          </a:effectLst>
        </p:spPr>
      </p:pic>
      <p:sp>
        <p:nvSpPr>
          <p:cNvPr id="2" name="TextBox 1"/>
          <p:cNvSpPr txBox="1"/>
          <p:nvPr/>
        </p:nvSpPr>
        <p:spPr>
          <a:xfrm>
            <a:off x="1524000" y="2255964"/>
            <a:ext cx="7065908" cy="2523768"/>
          </a:xfrm>
          <a:prstGeom prst="rect">
            <a:avLst/>
          </a:prstGeom>
          <a:noFill/>
        </p:spPr>
        <p:txBody>
          <a:bodyPr wrap="square" rtlCol="0">
            <a:spAutoFit/>
          </a:bodyPr>
          <a:lstStyle/>
          <a:p>
            <a:pPr algn="ctr"/>
            <a:endParaRPr lang="en-US" dirty="0" smtClean="0">
              <a:solidFill>
                <a:schemeClr val="bg1"/>
              </a:solidFill>
            </a:endParaRPr>
          </a:p>
          <a:p>
            <a:r>
              <a:rPr lang="en-US" sz="2000" dirty="0" smtClean="0">
                <a:solidFill>
                  <a:schemeClr val="bg1"/>
                </a:solidFill>
              </a:rPr>
              <a:t>MBOH 1</a:t>
            </a:r>
            <a:r>
              <a:rPr lang="en-US" sz="2000" baseline="30000" dirty="0" smtClean="0">
                <a:solidFill>
                  <a:schemeClr val="bg1"/>
                </a:solidFill>
              </a:rPr>
              <a:t>st</a:t>
            </a:r>
            <a:r>
              <a:rPr lang="en-US" sz="2000" dirty="0" smtClean="0">
                <a:solidFill>
                  <a:schemeClr val="bg1"/>
                </a:solidFill>
              </a:rPr>
              <a:t>  Lien @ 2%    	$75,153      </a:t>
            </a:r>
          </a:p>
          <a:p>
            <a:endParaRPr lang="en-US" sz="2000" dirty="0">
              <a:solidFill>
                <a:schemeClr val="bg1"/>
              </a:solidFill>
            </a:endParaRPr>
          </a:p>
          <a:p>
            <a:r>
              <a:rPr lang="en-US" sz="2000" dirty="0" smtClean="0">
                <a:solidFill>
                  <a:schemeClr val="bg1"/>
                </a:solidFill>
              </a:rPr>
              <a:t>Habitat 2</a:t>
            </a:r>
            <a:r>
              <a:rPr lang="en-US" sz="2000" baseline="30000" dirty="0" smtClean="0">
                <a:solidFill>
                  <a:schemeClr val="bg1"/>
                </a:solidFill>
              </a:rPr>
              <a:t>nd</a:t>
            </a:r>
            <a:r>
              <a:rPr lang="en-US" sz="2000" dirty="0" smtClean="0">
                <a:solidFill>
                  <a:schemeClr val="bg1"/>
                </a:solidFill>
              </a:rPr>
              <a:t> Lien @ 0%   	$24,847</a:t>
            </a:r>
          </a:p>
          <a:p>
            <a:endParaRPr lang="en-US" sz="2000" dirty="0" smtClean="0">
              <a:solidFill>
                <a:schemeClr val="bg1"/>
              </a:solidFill>
            </a:endParaRPr>
          </a:p>
          <a:p>
            <a:r>
              <a:rPr lang="en-US" sz="2000" dirty="0" smtClean="0">
                <a:solidFill>
                  <a:schemeClr val="bg1"/>
                </a:solidFill>
              </a:rPr>
              <a:t>Habitat 3</a:t>
            </a:r>
            <a:r>
              <a:rPr lang="en-US" sz="2000" baseline="30000" dirty="0" smtClean="0">
                <a:solidFill>
                  <a:schemeClr val="bg1"/>
                </a:solidFill>
              </a:rPr>
              <a:t>rd</a:t>
            </a:r>
            <a:r>
              <a:rPr lang="en-US" sz="2000" dirty="0" smtClean="0">
                <a:solidFill>
                  <a:schemeClr val="bg1"/>
                </a:solidFill>
              </a:rPr>
              <a:t> Lien  (Silent) 	</a:t>
            </a:r>
            <a:r>
              <a:rPr lang="en-US" sz="2000" u="sng" dirty="0" smtClean="0">
                <a:solidFill>
                  <a:schemeClr val="bg1"/>
                </a:solidFill>
              </a:rPr>
              <a:t>$25,000</a:t>
            </a:r>
          </a:p>
          <a:p>
            <a:pPr algn="ctr"/>
            <a:endParaRPr lang="en-US" sz="2000" u="sng" dirty="0">
              <a:solidFill>
                <a:schemeClr val="bg1"/>
              </a:solidFill>
            </a:endParaRPr>
          </a:p>
          <a:p>
            <a:pPr algn="ctr"/>
            <a:r>
              <a:rPr lang="en-US" sz="2000" dirty="0" smtClean="0">
                <a:solidFill>
                  <a:schemeClr val="bg1"/>
                </a:solidFill>
              </a:rPr>
              <a:t>		$125,000 </a:t>
            </a:r>
            <a:r>
              <a:rPr lang="en-US" sz="2000" dirty="0" smtClean="0">
                <a:solidFill>
                  <a:schemeClr val="bg1"/>
                </a:solidFill>
                <a:sym typeface="Wingdings" panose="05000000000000000000" pitchFamily="2" charset="2"/>
              </a:rPr>
              <a:t></a:t>
            </a:r>
            <a:r>
              <a:rPr lang="en-US" sz="2000" dirty="0" smtClean="0">
                <a:solidFill>
                  <a:schemeClr val="bg1"/>
                </a:solidFill>
              </a:rPr>
              <a:t> Appraisal amount</a:t>
            </a:r>
            <a:endParaRPr lang="en-US" sz="2000" dirty="0">
              <a:solidFill>
                <a:schemeClr val="bg1"/>
              </a:solidFill>
            </a:endParaRPr>
          </a:p>
        </p:txBody>
      </p:sp>
      <p:sp>
        <p:nvSpPr>
          <p:cNvPr id="5" name="Title 4"/>
          <p:cNvSpPr>
            <a:spLocks noGrp="1"/>
          </p:cNvSpPr>
          <p:nvPr>
            <p:ph type="title"/>
          </p:nvPr>
        </p:nvSpPr>
        <p:spPr/>
        <p:txBody>
          <a:bodyPr/>
          <a:lstStyle/>
          <a:p>
            <a:r>
              <a:rPr lang="en-US" dirty="0" smtClean="0"/>
              <a:t>Pull it all together</a:t>
            </a:r>
            <a:endParaRPr lang="en-US" dirty="0"/>
          </a:p>
        </p:txBody>
      </p:sp>
    </p:spTree>
    <p:extLst>
      <p:ext uri="{BB962C8B-B14F-4D97-AF65-F5344CB8AC3E}">
        <p14:creationId xmlns:p14="http://schemas.microsoft.com/office/powerpoint/2010/main" val="42063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2000"/>
                                        <p:tgtEl>
                                          <p:spTgt spid="2">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left)">
                                      <p:cBhvr>
                                        <p:cTn id="11" dur="2000"/>
                                        <p:tgtEl>
                                          <p:spTgt spid="2">
                                            <p:txEl>
                                              <p:pRg st="3" end="3"/>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left)">
                                      <p:cBhvr>
                                        <p:cTn id="15" dur="2000"/>
                                        <p:tgtEl>
                                          <p:spTgt spid="2">
                                            <p:txEl>
                                              <p:pRg st="5" end="5"/>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left)">
                                      <p:cBhvr>
                                        <p:cTn id="1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calculations:</a:t>
            </a:r>
            <a:endParaRPr lang="en-US" dirty="0"/>
          </a:p>
        </p:txBody>
      </p:sp>
      <p:sp>
        <p:nvSpPr>
          <p:cNvPr id="3" name="Content Placeholder 2"/>
          <p:cNvSpPr>
            <a:spLocks noGrp="1"/>
          </p:cNvSpPr>
          <p:nvPr>
            <p:ph idx="1"/>
          </p:nvPr>
        </p:nvSpPr>
        <p:spPr>
          <a:xfrm>
            <a:off x="292973" y="1500872"/>
            <a:ext cx="8686800" cy="4525963"/>
          </a:xfrm>
        </p:spPr>
        <p:txBody>
          <a:bodyPr>
            <a:normAutofit/>
          </a:bodyPr>
          <a:lstStyle/>
          <a:p>
            <a:pPr algn="ctr">
              <a:buNone/>
            </a:pPr>
            <a:r>
              <a:rPr lang="en-US" sz="2400" dirty="0" smtClean="0"/>
              <a:t>MBOH provides the lender with the amortization schedule for the Habitat wrap-around.</a:t>
            </a:r>
            <a:endParaRPr lang="en-US" sz="2400" dirty="0"/>
          </a:p>
        </p:txBody>
      </p:sp>
      <p:sp>
        <p:nvSpPr>
          <p:cNvPr id="7" name="Folded Corner 6"/>
          <p:cNvSpPr/>
          <p:nvPr/>
        </p:nvSpPr>
        <p:spPr>
          <a:xfrm>
            <a:off x="3048000" y="3172950"/>
            <a:ext cx="2057400" cy="2362201"/>
          </a:xfrm>
          <a:prstGeom prst="foldedCorner">
            <a:avLst/>
          </a:prstGeom>
          <a:blipFill>
            <a:blip r:embed="rId3"/>
            <a:stretch>
              <a:fillRect/>
            </a:stretch>
          </a:blipFill>
          <a:ln>
            <a:solidFill>
              <a:schemeClr val="bg1">
                <a:lumMod val="8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37" b="99378" l="557" r="100000">
                        <a14:foregroundMark x1="10019" y1="31328" x2="10019" y2="31328"/>
                        <a14:foregroundMark x1="10761" y1="39627" x2="10761" y2="39627"/>
                        <a14:foregroundMark x1="14100" y1="45436" x2="14100" y2="45436"/>
                        <a14:foregroundMark x1="14471" y1="54564" x2="14471" y2="54564"/>
                        <a14:foregroundMark x1="76994" y1="29668" x2="76994" y2="29668"/>
                        <a14:foregroundMark x1="83488" y1="68050" x2="83488" y2="68050"/>
                        <a14:foregroundMark x1="78293" y1="69087" x2="78293" y2="69087"/>
                        <a14:foregroundMark x1="40816" y1="76556" x2="40816" y2="76556"/>
                      </a14:backgroundRemoval>
                    </a14:imgEffect>
                  </a14:imgLayer>
                </a14:imgProps>
              </a:ext>
              <a:ext uri="{28A0092B-C50C-407E-A947-70E740481C1C}">
                <a14:useLocalDpi xmlns:a14="http://schemas.microsoft.com/office/drawing/2010/main" val="0"/>
              </a:ext>
            </a:extLst>
          </a:blip>
          <a:stretch>
            <a:fillRect/>
          </a:stretch>
        </p:blipFill>
        <p:spPr>
          <a:xfrm>
            <a:off x="2209800" y="2624676"/>
            <a:ext cx="4710439" cy="421230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25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2500"/>
                            </p:stCondLst>
                            <p:childTnLst>
                              <p:par>
                                <p:cTn id="8" presetID="6" presetClass="emph" presetSubtype="0" fill="hold" grpId="0" nodeType="afterEffect">
                                  <p:stCondLst>
                                    <p:cond delay="0"/>
                                  </p:stCondLst>
                                  <p:childTnLst>
                                    <p:animScale>
                                      <p:cBhvr>
                                        <p:cTn id="9"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1447800"/>
            <a:ext cx="8071965" cy="4525963"/>
          </a:xfrm>
          <a:noFill/>
        </p:spPr>
        <p:txBody>
          <a:bodyPr>
            <a:normAutofit/>
          </a:bodyPr>
          <a:lstStyle/>
          <a:p>
            <a:pPr algn="ctr">
              <a:buNone/>
            </a:pPr>
            <a:r>
              <a:rPr lang="en-US" b="1" i="1" dirty="0" smtClean="0"/>
              <a:t>NOTE:</a:t>
            </a:r>
            <a:r>
              <a:rPr lang="en-US" dirty="0" smtClean="0"/>
              <a:t> Habitat loans require a specific </a:t>
            </a:r>
            <a:r>
              <a:rPr lang="en-US" i="1" u="sng" dirty="0" smtClean="0">
                <a:solidFill>
                  <a:schemeClr val="accent4">
                    <a:lumMod val="50000"/>
                  </a:schemeClr>
                </a:solidFill>
              </a:rPr>
              <a:t>Mortgagor’s Affidavit </a:t>
            </a:r>
            <a:r>
              <a:rPr lang="en-US" dirty="0" smtClean="0"/>
              <a:t>at closing.  </a:t>
            </a:r>
          </a:p>
          <a:p>
            <a:pPr algn="ctr">
              <a:buNone/>
            </a:pPr>
            <a:r>
              <a:rPr lang="en-US" dirty="0" smtClean="0"/>
              <a:t>See Habitat webpage:</a:t>
            </a:r>
          </a:p>
          <a:p>
            <a:pPr algn="ctr">
              <a:buNone/>
            </a:pPr>
            <a:endParaRPr lang="en-US" sz="2400" b="1" dirty="0" smtClean="0">
              <a:solidFill>
                <a:srgbClr val="0000CC"/>
              </a:solidFill>
              <a:hlinkClick r:id="rId3"/>
            </a:endParaRPr>
          </a:p>
          <a:p>
            <a:pPr algn="ctr">
              <a:buNone/>
            </a:pPr>
            <a:endParaRPr lang="en-US" sz="2400" dirty="0" smtClean="0">
              <a:solidFill>
                <a:srgbClr val="A50021"/>
              </a:solidFill>
            </a:endParaRPr>
          </a:p>
          <a:p>
            <a:pPr algn="ctr">
              <a:buNone/>
            </a:pPr>
            <a:endParaRPr lang="en-US" sz="2400" dirty="0" smtClean="0">
              <a:solidFill>
                <a:srgbClr val="A50021"/>
              </a:solidFill>
            </a:endParaRPr>
          </a:p>
          <a:p>
            <a:pPr algn="ctr">
              <a:buNone/>
            </a:pPr>
            <a:r>
              <a:rPr lang="en-US" dirty="0" smtClean="0"/>
              <a:t>Other closing documents for MBOH loans:</a:t>
            </a:r>
          </a:p>
        </p:txBody>
      </p:sp>
      <p:sp>
        <p:nvSpPr>
          <p:cNvPr id="5" name="Rectangle 4"/>
          <p:cNvSpPr/>
          <p:nvPr/>
        </p:nvSpPr>
        <p:spPr>
          <a:xfrm>
            <a:off x="0" y="2971800"/>
            <a:ext cx="94584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http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://housing.mt.gov/HBHabitat</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 </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219200"/>
            <a:ext cx="3776700" cy="5181600"/>
          </a:xfrm>
          <a:prstGeom prst="rect">
            <a:avLst/>
          </a:prstGeom>
        </p:spPr>
      </p:pic>
      <p:sp>
        <p:nvSpPr>
          <p:cNvPr id="2" name="Title 1"/>
          <p:cNvSpPr>
            <a:spLocks noGrp="1"/>
          </p:cNvSpPr>
          <p:nvPr>
            <p:ph type="title"/>
          </p:nvPr>
        </p:nvSpPr>
        <p:spPr/>
        <p:txBody>
          <a:bodyPr>
            <a:normAutofit fontScale="90000"/>
          </a:bodyPr>
          <a:lstStyle/>
          <a:p>
            <a:r>
              <a:rPr lang="en-US" b="1" dirty="0" smtClean="0"/>
              <a:t>Special Closing Documents:</a:t>
            </a:r>
            <a:r>
              <a:rPr lang="en-US" dirty="0" smtClean="0"/>
              <a:t/>
            </a:r>
            <a:br>
              <a:rPr lang="en-US" dirty="0" smtClean="0"/>
            </a:br>
            <a:endParaRPr lang="en-US" dirty="0"/>
          </a:p>
        </p:txBody>
      </p:sp>
      <p:sp>
        <p:nvSpPr>
          <p:cNvPr id="6" name="Rectangle 5"/>
          <p:cNvSpPr/>
          <p:nvPr/>
        </p:nvSpPr>
        <p:spPr>
          <a:xfrm>
            <a:off x="1572766" y="5029200"/>
            <a:ext cx="631294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rPr>
              <a:t>http://housing.mt.gov/HBProgDocs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42" presetClass="path" presetSubtype="0" decel="50000" fill="hold" nodeType="afterEffect">
                                  <p:stCondLst>
                                    <p:cond delay="0"/>
                                  </p:stCondLst>
                                  <p:childTnLst>
                                    <p:animMotion origin="layout" path="M -0.17326 4.44444E-6 L 0.6934 0.01111 " pathEditMode="relative" rAng="0" ptsTypes="AA">
                                      <p:cBhvr>
                                        <p:cTn id="17" dur="2000" fill="hold"/>
                                        <p:tgtEl>
                                          <p:spTgt spid="9"/>
                                        </p:tgtEl>
                                        <p:attrNameLst>
                                          <p:attrName>ppt_x</p:attrName>
                                          <p:attrName>ppt_y</p:attrName>
                                        </p:attrNameLst>
                                      </p:cBhvr>
                                      <p:rCtr x="43333" y="556"/>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207" y="1447800"/>
            <a:ext cx="8686800" cy="4839050"/>
          </a:xfrm>
        </p:spPr>
        <p:txBody>
          <a:bodyPr>
            <a:normAutofit/>
          </a:bodyPr>
          <a:lstStyle/>
          <a:p>
            <a:pPr algn="ctr">
              <a:buNone/>
            </a:pPr>
            <a:r>
              <a:rPr lang="en-US" sz="3800" b="1" i="1" dirty="0" smtClean="0"/>
              <a:t>Mortgage Loan purchase package must be tendered for sale to the Board within 30 days following execution of the note by the mortgagor</a:t>
            </a:r>
            <a:r>
              <a:rPr lang="en-US" sz="2800" b="1" i="1" dirty="0" smtClean="0"/>
              <a:t>.</a:t>
            </a:r>
          </a:p>
          <a:p>
            <a:pPr marL="0" indent="0">
              <a:buNone/>
            </a:pPr>
            <a:endParaRPr lang="en-US" b="1" dirty="0"/>
          </a:p>
        </p:txBody>
      </p:sp>
      <p:sp>
        <p:nvSpPr>
          <p:cNvPr id="2" name="Title 1"/>
          <p:cNvSpPr>
            <a:spLocks noGrp="1"/>
          </p:cNvSpPr>
          <p:nvPr>
            <p:ph type="title"/>
          </p:nvPr>
        </p:nvSpPr>
        <p:spPr/>
        <p:txBody>
          <a:bodyPr/>
          <a:lstStyle/>
          <a:p>
            <a:r>
              <a:rPr lang="en-US" dirty="0" smtClean="0"/>
              <a:t> Post closing:</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pic>
        <p:nvPicPr>
          <p:cNvPr id="1028" name="Picture 4" descr="http://arkansascivpro.com/wp-content/uploads/2011/12/man-tie-letter-Fotolia_29373791_XS.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34" b="92197" l="10983" r="100000">
                        <a14:foregroundMark x1="35260" y1="13295" x2="35260" y2="13295"/>
                        <a14:foregroundMark x1="43064" y1="10405" x2="43064" y2="10405"/>
                        <a14:foregroundMark x1="40173" y1="11272" x2="40173" y2="11272"/>
                        <a14:foregroundMark x1="37283" y1="10983" x2="37283" y2="10983"/>
                        <a14:foregroundMark x1="45376" y1="10405" x2="45376" y2="10405"/>
                        <a14:foregroundMark x1="64740" y1="29480" x2="64740" y2="29480"/>
                        <a14:foregroundMark x1="28902" y1="46532" x2="28902" y2="46532"/>
                        <a14:foregroundMark x1="66474" y1="81792" x2="66474" y2="81792"/>
                        <a14:foregroundMark x1="71098" y1="79191" x2="71098" y2="79191"/>
                        <a14:foregroundMark x1="72543" y1="78902" x2="72543" y2="78902"/>
                        <a14:foregroundMark x1="73988" y1="79480" x2="73988" y2="79480"/>
                        <a14:foregroundMark x1="74855" y1="78613" x2="74855" y2="78613"/>
                        <a14:foregroundMark x1="58671" y1="31503" x2="58671" y2="31503"/>
                        <a14:foregroundMark x1="40751" y1="10116" x2="40751" y2="10116"/>
                      </a14:backgroundRemoval>
                    </a14:imgEffect>
                  </a14:imgLayer>
                </a14:imgProps>
              </a:ext>
              <a:ext uri="{28A0092B-C50C-407E-A947-70E740481C1C}">
                <a14:useLocalDpi xmlns:a14="http://schemas.microsoft.com/office/drawing/2010/main" val="0"/>
              </a:ext>
            </a:extLst>
          </a:blip>
          <a:srcRect/>
          <a:stretch>
            <a:fillRect/>
          </a:stretch>
        </p:blipFill>
        <p:spPr bwMode="auto">
          <a:xfrm>
            <a:off x="-6076293" y="3352799"/>
            <a:ext cx="3790294" cy="3790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42" presetClass="path" presetSubtype="0" accel="50000" decel="50000" fill="hold" nodeType="afterEffect">
                                  <p:stCondLst>
                                    <p:cond delay="1000"/>
                                  </p:stCondLst>
                                  <p:childTnLst>
                                    <p:animMotion origin="layout" path="M 0.07396 0.02361 L 1.62917 0.00139 " pathEditMode="relative" rAng="0" ptsTypes="AA">
                                      <p:cBhvr>
                                        <p:cTn id="10" dur="5000" fill="hold"/>
                                        <p:tgtEl>
                                          <p:spTgt spid="1028"/>
                                        </p:tgtEl>
                                        <p:attrNameLst>
                                          <p:attrName>ppt_x</p:attrName>
                                          <p:attrName>ppt_y</p:attrName>
                                        </p:attrNameLst>
                                      </p:cBhvr>
                                      <p:rCtr x="77760" y="-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60638" name="Group 158"/>
          <p:cNvGraphicFramePr>
            <a:graphicFrameLocks noGrp="1"/>
          </p:cNvGraphicFramePr>
          <p:nvPr>
            <p:extLst>
              <p:ext uri="{D42A27DB-BD31-4B8C-83A1-F6EECF244321}">
                <p14:modId xmlns:p14="http://schemas.microsoft.com/office/powerpoint/2010/main" val="1948245174"/>
              </p:ext>
            </p:extLst>
          </p:nvPr>
        </p:nvGraphicFramePr>
        <p:xfrm>
          <a:off x="228600" y="304800"/>
          <a:ext cx="9525000" cy="6601619"/>
        </p:xfrm>
        <a:graphic>
          <a:graphicData uri="http://schemas.openxmlformats.org/drawingml/2006/table">
            <a:tbl>
              <a:tblPr/>
              <a:tblGrid>
                <a:gridCol w="3793856"/>
                <a:gridCol w="2179449"/>
                <a:gridCol w="3551695"/>
              </a:tblGrid>
              <a:tr h="803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6600"/>
                        </a:solidFill>
                        <a:effectLst/>
                        <a:latin typeface="Arial" charset="0"/>
                      </a:endParaRPr>
                    </a:p>
                  </a:txBody>
                  <a:tcPr horzOverflow="overflow">
                    <a:lnL>
                      <a:noFill/>
                    </a:lnL>
                    <a:lnR cap="flat">
                      <a:noFill/>
                    </a:lnR>
                    <a:lnT cap="flat">
                      <a:noFill/>
                    </a:lnT>
                    <a:lnB>
                      <a:noFill/>
                    </a:lnB>
                    <a:lnTlToBr>
                      <a:noFill/>
                    </a:lnTlToBr>
                    <a:lnBlToTr>
                      <a:noFill/>
                    </a:lnBlToTr>
                    <a:noFill/>
                  </a:tcPr>
                </a:tc>
              </a:tr>
              <a:tr h="710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Vicki Bauer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8283C"/>
                          </a:solidFill>
                          <a:effectLst/>
                          <a:latin typeface="Georgia" panose="02040502050405020303" pitchFamily="18" charset="0"/>
                          <a:cs typeface="JasmineUPC" panose="02020603050405020304" pitchFamily="18" charset="-34"/>
                        </a:rPr>
                        <a:t>Program Manager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841-2849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hlink"/>
                          </a:solidFill>
                          <a:effectLst/>
                          <a:latin typeface="Arial" charset="0"/>
                          <a:hlinkClick r:id="rId3"/>
                        </a:rPr>
                        <a:t>vibauer@mt.gov</a:t>
                      </a:r>
                      <a:r>
                        <a:rPr kumimoji="0" lang="en-US" sz="1800" b="0" i="0" u="sng" strike="noStrike" cap="none" normalizeH="0" baseline="0" dirty="0" smtClean="0">
                          <a:ln>
                            <a:noFill/>
                          </a:ln>
                          <a:solidFill>
                            <a:schemeClr val="hlink"/>
                          </a:solidFill>
                          <a:effectLst/>
                          <a:latin typeface="Arial" charset="0"/>
                        </a:rPr>
                        <a:t>  </a:t>
                      </a:r>
                    </a:p>
                  </a:txBody>
                  <a:tcPr horzOverflow="overflow">
                    <a:lnL>
                      <a:noFill/>
                    </a:lnL>
                    <a:lnR cap="flat">
                      <a:noFill/>
                    </a:lnR>
                    <a:lnT>
                      <a:noFill/>
                    </a:lnT>
                    <a:lnB>
                      <a:noFill/>
                    </a:lnB>
                    <a:lnTlToBr>
                      <a:noFill/>
                    </a:lnTlToBr>
                    <a:lnBlToTr>
                      <a:noFill/>
                    </a:lnBlToTr>
                    <a:noFill/>
                  </a:tcPr>
                </a:tc>
              </a:tr>
              <a:tr h="7109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sng" strike="noStrike" cap="none" normalizeH="0" baseline="0" dirty="0" smtClean="0">
                          <a:ln>
                            <a:noFill/>
                          </a:ln>
                          <a:solidFill>
                            <a:schemeClr val="tx1"/>
                          </a:solidFill>
                          <a:effectLst/>
                          <a:latin typeface="Arial" charset="0"/>
                        </a:rPr>
                        <a:t>Charlie Brown</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rgbClr val="F8283C"/>
                          </a:solidFill>
                          <a:effectLst/>
                          <a:latin typeface="Georgia" panose="02040502050405020303" pitchFamily="18" charset="0"/>
                        </a:rPr>
                        <a:t>Program Supervisor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841-2850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hlink"/>
                          </a:solidFill>
                          <a:effectLst/>
                          <a:latin typeface="Arial" charset="0"/>
                          <a:hlinkClick r:id="rId4"/>
                        </a:rPr>
                        <a:t>chbrown@mt.gov</a:t>
                      </a:r>
                      <a:r>
                        <a:rPr kumimoji="0" lang="en-US" sz="1800" b="0" i="0" u="sng" strike="noStrike" cap="none" normalizeH="0" baseline="0" dirty="0" smtClean="0">
                          <a:ln>
                            <a:noFill/>
                          </a:ln>
                          <a:solidFill>
                            <a:schemeClr val="hlink"/>
                          </a:solidFill>
                          <a:effectLst/>
                          <a:latin typeface="Arial" charset="0"/>
                        </a:rPr>
                        <a:t> </a:t>
                      </a:r>
                    </a:p>
                  </a:txBody>
                  <a:tcPr horzOverflow="overflow">
                    <a:lnL>
                      <a:noFill/>
                    </a:lnL>
                    <a:lnR cap="flat">
                      <a:noFill/>
                    </a:lnR>
                    <a:lnT>
                      <a:noFill/>
                    </a:lnT>
                    <a:lnB>
                      <a:noFill/>
                    </a:lnB>
                    <a:lnTlToBr>
                      <a:noFill/>
                    </a:lnTlToBr>
                    <a:lnBlToTr>
                      <a:noFill/>
                    </a:lnBlToTr>
                    <a:noFill/>
                  </a:tcPr>
                </a:tc>
              </a:tr>
              <a:tr h="17364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Julie Hope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8283C"/>
                          </a:solidFill>
                          <a:effectLst/>
                          <a:latin typeface="Georgia" panose="02040502050405020303" pitchFamily="18" charset="0"/>
                        </a:rPr>
                        <a:t>Reservations, Purchases, Habitat &amp; MCC’s</a:t>
                      </a:r>
                      <a:endParaRPr kumimoji="0" lang="en-US" sz="1800" b="0" i="0" u="sng" strike="noStrike" cap="none" normalizeH="0" baseline="0" dirty="0" smtClean="0">
                        <a:ln>
                          <a:noFill/>
                        </a:ln>
                        <a:solidFill>
                          <a:schemeClr val="tx1"/>
                        </a:solidFill>
                        <a:effectLst/>
                        <a:latin typeface="Georgia" panose="02040502050405020303"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Brandon Whitaker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Georgia" panose="02040502050405020303" pitchFamily="18" charset="0"/>
                        </a:rPr>
                        <a:t>Reservations , Purchases &amp; Liquidation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841-2853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841-2847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Arial" charset="0"/>
                          <a:hlinkClick r:id="rId5"/>
                        </a:rPr>
                        <a:t>jhope@mt.gov</a:t>
                      </a:r>
                      <a:endParaRPr kumimoji="0" lang="en-US" sz="1800" b="0" i="0" u="none" strike="noStrike" cap="none" normalizeH="0" baseline="0" dirty="0" smtClean="0">
                        <a:ln>
                          <a:noFill/>
                        </a:ln>
                        <a:solidFill>
                          <a:schemeClr val="hlink"/>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sng" strike="noStrike" cap="none" normalizeH="0" baseline="0" dirty="0" smtClean="0">
                        <a:ln>
                          <a:noFill/>
                        </a:ln>
                        <a:solidFill>
                          <a:schemeClr val="hlink"/>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err="1" smtClean="0">
                          <a:ln>
                            <a:noFill/>
                          </a:ln>
                          <a:solidFill>
                            <a:schemeClr val="hlink"/>
                          </a:solidFill>
                          <a:effectLst/>
                          <a:latin typeface="Arial" charset="0"/>
                        </a:rPr>
                        <a:t>Bwhitaker</a:t>
                      </a:r>
                      <a:r>
                        <a:rPr kumimoji="0" lang="en-US" sz="1800" b="0" i="0" u="sng" strike="noStrike" cap="none" normalizeH="0" baseline="0" dirty="0" smtClean="0">
                          <a:ln>
                            <a:noFill/>
                          </a:ln>
                          <a:solidFill>
                            <a:schemeClr val="hlink"/>
                          </a:solidFill>
                          <a:effectLst/>
                          <a:latin typeface="Arial" charset="0"/>
                        </a:rPr>
                        <a:t> @mt.gov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horzOverflow="overflow">
                    <a:lnL>
                      <a:noFill/>
                    </a:lnL>
                    <a:lnR cap="flat">
                      <a:noFill/>
                    </a:lnR>
                    <a:lnT>
                      <a:noFill/>
                    </a:lnT>
                    <a:lnB>
                      <a:noFill/>
                    </a:lnB>
                    <a:lnTlToBr>
                      <a:noFill/>
                    </a:lnTlToBr>
                    <a:lnBlToTr>
                      <a:noFill/>
                    </a:lnBlToTr>
                    <a:noFill/>
                  </a:tcPr>
                </a:tc>
              </a:tr>
              <a:tr h="991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Jeannene Maas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8283C"/>
                          </a:solidFill>
                          <a:effectLst/>
                          <a:latin typeface="Georgia" panose="02040502050405020303" pitchFamily="18" charset="0"/>
                        </a:rPr>
                        <a:t>Training and Development &amp; MCC’s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841-2851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hlink"/>
                          </a:solidFill>
                          <a:effectLst/>
                          <a:latin typeface="Arial" charset="0"/>
                          <a:hlinkClick r:id="rId6"/>
                        </a:rPr>
                        <a:t>jmaas@mt.gov</a:t>
                      </a:r>
                      <a:r>
                        <a:rPr kumimoji="0" lang="en-US" sz="1800" b="0" i="0" u="sng" strike="noStrike" cap="none" normalizeH="0" baseline="0" dirty="0" smtClean="0">
                          <a:ln>
                            <a:noFill/>
                          </a:ln>
                          <a:solidFill>
                            <a:schemeClr val="hlink"/>
                          </a:solidFill>
                          <a:effectLst/>
                          <a:latin typeface="Arial" charset="0"/>
                        </a:rPr>
                        <a:t> </a:t>
                      </a:r>
                      <a:endParaRPr kumimoji="0" lang="en-US" sz="1800" b="0" i="0" u="none" strike="noStrike" cap="none" normalizeH="0" baseline="0" dirty="0" smtClean="0">
                        <a:ln>
                          <a:noFill/>
                        </a:ln>
                        <a:solidFill>
                          <a:schemeClr val="hlink"/>
                        </a:solidFill>
                        <a:effectLst/>
                        <a:latin typeface="Arial" charset="0"/>
                      </a:endParaRPr>
                    </a:p>
                  </a:txBody>
                  <a:tcPr horzOverflow="overflow">
                    <a:lnL>
                      <a:noFill/>
                    </a:lnL>
                    <a:lnR cap="flat">
                      <a:noFill/>
                    </a:lnR>
                    <a:lnT>
                      <a:noFill/>
                    </a:lnT>
                    <a:lnB>
                      <a:noFill/>
                    </a:lnB>
                    <a:lnTlToBr>
                      <a:noFill/>
                    </a:lnTlToBr>
                    <a:lnBlToTr>
                      <a:noFill/>
                    </a:lnBlToTr>
                    <a:noFill/>
                  </a:tcPr>
                </a:tc>
              </a:tr>
              <a:tr h="932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Doug Jensen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Georgia" panose="02040502050405020303" pitchFamily="18" charset="0"/>
                        </a:rPr>
                        <a:t>Disabled, Delinquent,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Georgia" panose="02040502050405020303" pitchFamily="18" charset="0"/>
                        </a:rPr>
                        <a:t>Assumptions, Foreclosure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841-2854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hlink"/>
                          </a:solidFill>
                          <a:effectLst/>
                          <a:latin typeface="Arial" charset="0"/>
                        </a:rPr>
                        <a:t>dojensen@mt.gov</a:t>
                      </a:r>
                    </a:p>
                  </a:txBody>
                  <a:tcPr horzOverflow="overflow">
                    <a:lnL>
                      <a:noFill/>
                    </a:lnL>
                    <a:lnR cap="flat">
                      <a:noFill/>
                    </a:lnR>
                    <a:lnT>
                      <a:noFill/>
                    </a:lnT>
                    <a:lnB>
                      <a:noFill/>
                    </a:lnB>
                    <a:lnTlToBr>
                      <a:noFill/>
                    </a:lnTlToBr>
                    <a:lnBlToTr>
                      <a:noFill/>
                    </a:lnBlToTr>
                    <a:noFill/>
                  </a:tcPr>
                </a:tc>
              </a:tr>
              <a:tr h="45800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Website </a:t>
                      </a:r>
                      <a:r>
                        <a:rPr kumimoji="0" lang="en-US" sz="1800" b="1" i="0" u="none" strike="noStrike" cap="none" normalizeH="0" baseline="0" dirty="0" smtClean="0">
                          <a:ln>
                            <a:noFill/>
                          </a:ln>
                          <a:solidFill>
                            <a:srgbClr val="003399"/>
                          </a:solidFill>
                          <a:effectLst/>
                          <a:latin typeface="Arial" charset="0"/>
                          <a:hlinkClick r:id="rId7"/>
                        </a:rPr>
                        <a:t>www.housing.mt.gov</a:t>
                      </a:r>
                      <a:endParaRPr kumimoji="0" lang="en-US" sz="1800" b="1" i="0" u="none" strike="noStrike" cap="none" normalizeH="0" baseline="0" dirty="0" smtClean="0">
                        <a:ln>
                          <a:noFill/>
                        </a:ln>
                        <a:solidFill>
                          <a:srgbClr val="003399"/>
                        </a:solidFill>
                        <a:effectLst/>
                        <a:latin typeface="Arial" charset="0"/>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51222" name="WordArt 146"/>
          <p:cNvSpPr>
            <a:spLocks noChangeArrowheads="1" noChangeShapeType="1" noTextEdit="1"/>
          </p:cNvSpPr>
          <p:nvPr/>
        </p:nvSpPr>
        <p:spPr bwMode="auto">
          <a:xfrm>
            <a:off x="533400" y="428625"/>
            <a:ext cx="8077200" cy="552450"/>
          </a:xfrm>
          <a:prstGeom prst="rect">
            <a:avLst/>
          </a:prstGeom>
        </p:spPr>
        <p:txBody>
          <a:bodyPr wrap="none" fromWordArt="1">
            <a:prstTxWarp prst="textPlain">
              <a:avLst>
                <a:gd name="adj" fmla="val 4961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600" b="1" kern="10" dirty="0">
                <a:ln w="11430"/>
                <a:solidFill>
                  <a:schemeClr val="accent2">
                    <a:lumMod val="50000"/>
                  </a:schemeClr>
                </a:solidFill>
                <a:effectLst>
                  <a:outerShdw blurRad="80000" dist="40000" dir="5040000" algn="tl">
                    <a:srgbClr val="000000">
                      <a:alpha val="30000"/>
                    </a:srgbClr>
                  </a:outerShdw>
                </a:effectLst>
                <a:latin typeface="David" panose="020E0502060401010101" pitchFamily="34" charset="-79"/>
                <a:cs typeface="David" panose="020E0502060401010101" pitchFamily="34" charset="-79"/>
              </a:rPr>
              <a:t>MBOH Home Ownership Team</a:t>
            </a: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106419"/>
            <a:ext cx="1123290" cy="37443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wmf"/>
          <p:cNvPicPr>
            <a:picLocks noChangeAspect="1"/>
          </p:cNvPicPr>
          <p:nvPr/>
        </p:nvPicPr>
        <p:blipFill>
          <a:blip r:embed="rId3" cstate="print"/>
          <a:stretch>
            <a:fillRect/>
          </a:stretch>
        </p:blipFill>
        <p:spPr>
          <a:xfrm>
            <a:off x="3352800" y="1523998"/>
            <a:ext cx="4165600" cy="45941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304800" y="3405587"/>
            <a:ext cx="2438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A50021"/>
                </a:solidFill>
                <a:effectLst>
                  <a:outerShdw blurRad="50800" dist="39000" dir="5460000" algn="tl">
                    <a:srgbClr val="000000">
                      <a:alpha val="38000"/>
                    </a:srgbClr>
                  </a:outerShdw>
                </a:effectLst>
                <a:latin typeface="Bodoni MT Black" panose="02070A03080606020203" pitchFamily="18" charset="0"/>
              </a:rPr>
              <a:t>Q &amp; A </a:t>
            </a:r>
            <a:endParaRPr lang="en-US" sz="5400" b="1" cap="none" spc="0" dirty="0">
              <a:ln w="11430"/>
              <a:solidFill>
                <a:srgbClr val="A50021"/>
              </a:solidFill>
              <a:effectLst>
                <a:outerShdw blurRad="50800" dist="39000" dir="5460000" algn="tl">
                  <a:srgbClr val="000000">
                    <a:alpha val="38000"/>
                  </a:srgbClr>
                </a:outerShdw>
              </a:effectLst>
              <a:latin typeface="Bodoni MT Black" panose="02070A03080606020203" pitchFamily="18" charset="0"/>
            </a:endParaRPr>
          </a:p>
        </p:txBody>
      </p:sp>
      <p:sp>
        <p:nvSpPr>
          <p:cNvPr id="8" name="Rectangle 7"/>
          <p:cNvSpPr/>
          <p:nvPr/>
        </p:nvSpPr>
        <p:spPr>
          <a:xfrm>
            <a:off x="5222348" y="1661425"/>
            <a:ext cx="19166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A50021"/>
                </a:solidFill>
                <a:effectLst>
                  <a:outerShdw blurRad="50800" dist="39000" dir="5460000" algn="tl">
                    <a:srgbClr val="000000">
                      <a:alpha val="38000"/>
                    </a:srgbClr>
                  </a:outerShdw>
                </a:effectLst>
              </a:rPr>
              <a:t>?</a:t>
            </a:r>
            <a:endParaRPr lang="en-US" sz="5400" b="1" cap="none" spc="0" dirty="0">
              <a:ln w="11430"/>
              <a:solidFill>
                <a:srgbClr val="A50021"/>
              </a:solidFill>
              <a:effectLst>
                <a:outerShdw blurRad="50800" dist="39000" dir="5460000" algn="tl">
                  <a:srgbClr val="000000">
                    <a:alpha val="38000"/>
                  </a:srgbClr>
                </a:outerShdw>
              </a:effectLst>
            </a:endParaRPr>
          </a:p>
        </p:txBody>
      </p:sp>
      <p:sp>
        <p:nvSpPr>
          <p:cNvPr id="9" name="Rectangle 8"/>
          <p:cNvSpPr/>
          <p:nvPr/>
        </p:nvSpPr>
        <p:spPr>
          <a:xfrm>
            <a:off x="5435600" y="2057400"/>
            <a:ext cx="26786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A50021"/>
                </a:solidFill>
                <a:effectLst>
                  <a:outerShdw blurRad="50800" dist="39000" dir="5460000" algn="tl">
                    <a:srgbClr val="000000">
                      <a:alpha val="38000"/>
                    </a:srgbClr>
                  </a:outerShdw>
                </a:effectLst>
              </a:rPr>
              <a:t>?</a:t>
            </a:r>
            <a:endParaRPr lang="en-US" sz="5400" b="1" cap="none" spc="0" dirty="0">
              <a:ln w="11430"/>
              <a:solidFill>
                <a:srgbClr val="A50021"/>
              </a:solidFill>
              <a:effectLst>
                <a:outerShdw blurRad="50800" dist="39000" dir="5460000" algn="tl">
                  <a:srgbClr val="000000">
                    <a:alpha val="38000"/>
                  </a:srgbClr>
                </a:outerShdw>
              </a:effectLst>
            </a:endParaRPr>
          </a:p>
        </p:txBody>
      </p:sp>
      <p:sp>
        <p:nvSpPr>
          <p:cNvPr id="10" name="Rectangle 9"/>
          <p:cNvSpPr/>
          <p:nvPr/>
        </p:nvSpPr>
        <p:spPr>
          <a:xfrm>
            <a:off x="6248400" y="2098652"/>
            <a:ext cx="19166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A50021"/>
                </a:solidFill>
                <a:effectLst>
                  <a:outerShdw blurRad="50800" dist="39000" dir="5460000" algn="tl">
                    <a:srgbClr val="000000">
                      <a:alpha val="38000"/>
                    </a:srgbClr>
                  </a:outerShdw>
                </a:effectLst>
              </a:rPr>
              <a:t>?</a:t>
            </a:r>
            <a:endParaRPr lang="en-US" sz="5400" b="1" cap="none" spc="0" dirty="0">
              <a:ln w="11430"/>
              <a:solidFill>
                <a:srgbClr val="A50021"/>
              </a:solidFill>
              <a:effectLst>
                <a:outerShdw blurRad="50800" dist="39000" dir="5460000" algn="tl">
                  <a:srgbClr val="000000">
                    <a:alpha val="38000"/>
                  </a:srgbClr>
                </a:outerShdw>
              </a:effectLst>
            </a:endParaRPr>
          </a:p>
        </p:txBody>
      </p:sp>
      <p:sp>
        <p:nvSpPr>
          <p:cNvPr id="11" name="Rectangle 10"/>
          <p:cNvSpPr/>
          <p:nvPr/>
        </p:nvSpPr>
        <p:spPr>
          <a:xfrm>
            <a:off x="6553200" y="1752600"/>
            <a:ext cx="26786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A50021"/>
                </a:solidFill>
                <a:effectLst>
                  <a:outerShdw blurRad="50800" dist="39000" dir="5460000" algn="tl">
                    <a:srgbClr val="000000">
                      <a:alpha val="38000"/>
                    </a:srgbClr>
                  </a:outerShdw>
                </a:effectLst>
              </a:rPr>
              <a:t>?</a:t>
            </a:r>
            <a:endParaRPr lang="en-US" sz="5400" b="1" cap="none" spc="0" dirty="0">
              <a:ln w="11430"/>
              <a:solidFill>
                <a:srgbClr val="A50021"/>
              </a:solidFill>
              <a:effectLst>
                <a:outerShdw blurRad="50800" dist="39000" dir="5460000" algn="tl">
                  <a:srgbClr val="000000">
                    <a:alpha val="38000"/>
                  </a:srgbClr>
                </a:outerShdw>
              </a:effectLs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Habitat for Humanity</a:t>
            </a:r>
            <a:endParaRPr lang="en-US" dirty="0"/>
          </a:p>
        </p:txBody>
      </p:sp>
      <p:sp>
        <p:nvSpPr>
          <p:cNvPr id="5" name="Content Placeholder 4"/>
          <p:cNvSpPr>
            <a:spLocks noGrp="1"/>
          </p:cNvSpPr>
          <p:nvPr>
            <p:ph sz="half" idx="1"/>
          </p:nvPr>
        </p:nvSpPr>
        <p:spPr>
          <a:xfrm>
            <a:off x="304800" y="2667000"/>
            <a:ext cx="4572000" cy="3657600"/>
          </a:xfrm>
        </p:spPr>
        <p:txBody>
          <a:bodyPr>
            <a:normAutofit/>
          </a:bodyPr>
          <a:lstStyle/>
          <a:p>
            <a:pPr>
              <a:buNone/>
            </a:pPr>
            <a:r>
              <a:rPr lang="en-US" dirty="0" smtClean="0"/>
              <a:t>    </a:t>
            </a:r>
            <a:r>
              <a:rPr lang="en-US" dirty="0" smtClean="0">
                <a:latin typeface="Copperplate Gothic Bold" panose="020E0705020206020404" pitchFamily="34" charset="0"/>
              </a:rPr>
              <a:t>Mission:</a:t>
            </a:r>
            <a:r>
              <a:rPr lang="en-US" dirty="0" smtClean="0"/>
              <a:t>  To transform the lives of local families by building simple, quality, affordable homes.</a:t>
            </a:r>
            <a:endParaRPr lang="en-US" sz="2400" dirty="0" smtClean="0"/>
          </a:p>
          <a:p>
            <a:pPr>
              <a:buNone/>
            </a:pPr>
            <a:endParaRPr lang="en-US" dirty="0" smtClean="0"/>
          </a:p>
        </p:txBody>
      </p:sp>
      <p:pic>
        <p:nvPicPr>
          <p:cNvPr id="7" name="Content Placeholder 6" descr="habitat.bmp"/>
          <p:cNvPicPr>
            <a:picLocks noGrp="1" noChangeAspect="1"/>
          </p:cNvPicPr>
          <p:nvPr>
            <p:ph sz="half" idx="2"/>
          </p:nvPr>
        </p:nvPicPr>
        <p:blipFill>
          <a:blip r:embed="rId3" cstate="print"/>
          <a:stretch>
            <a:fillRect/>
          </a:stretch>
        </p:blipFill>
        <p:spPr>
          <a:xfrm rot="494804">
            <a:off x="5241841" y="1503003"/>
            <a:ext cx="3201695" cy="42582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554162"/>
            <a:ext cx="8991600" cy="5303838"/>
          </a:xfrm>
        </p:spPr>
        <p:txBody>
          <a:bodyPr>
            <a:normAutofit/>
          </a:bodyPr>
          <a:lstStyle/>
          <a:p>
            <a:pPr algn="ctr">
              <a:buClr>
                <a:schemeClr val="accent2">
                  <a:lumMod val="50000"/>
                </a:schemeClr>
              </a:buClr>
              <a:buFont typeface="Sybil Green" panose="02000506030000020003" pitchFamily="2" charset="0"/>
              <a:buChar char="•"/>
            </a:pPr>
            <a:r>
              <a:rPr lang="en-US" sz="2400" dirty="0" smtClean="0"/>
              <a:t>Habitat borrower qualifies for loan amount at 0% interest</a:t>
            </a:r>
          </a:p>
          <a:p>
            <a:pPr algn="ctr">
              <a:buClr>
                <a:schemeClr val="accent2">
                  <a:lumMod val="50000"/>
                </a:schemeClr>
              </a:buClr>
              <a:buFont typeface="Sybil Green" panose="02000506030000020003" pitchFamily="2" charset="0"/>
              <a:buChar char="•"/>
            </a:pPr>
            <a:endParaRPr lang="en-US" dirty="0"/>
          </a:p>
          <a:p>
            <a:pPr>
              <a:buClr>
                <a:schemeClr val="accent2">
                  <a:lumMod val="50000"/>
                </a:schemeClr>
              </a:buClr>
              <a:buFont typeface="Sybil Green" panose="02000506030000020003" pitchFamily="2" charset="0"/>
              <a:buChar char="•"/>
            </a:pPr>
            <a:endParaRPr lang="en-US" dirty="0" smtClean="0"/>
          </a:p>
          <a:p>
            <a:pPr>
              <a:buClr>
                <a:schemeClr val="accent2">
                  <a:lumMod val="50000"/>
                </a:schemeClr>
              </a:buClr>
              <a:buFont typeface="Sybil Green" panose="02000506030000020003" pitchFamily="2" charset="0"/>
              <a:buChar char="•"/>
            </a:pPr>
            <a:endParaRPr lang="en-US" dirty="0" smtClean="0"/>
          </a:p>
          <a:p>
            <a:pPr>
              <a:buClr>
                <a:schemeClr val="accent2">
                  <a:lumMod val="50000"/>
                </a:schemeClr>
              </a:buClr>
              <a:buFont typeface="Sybil Green" panose="02000506030000020003" pitchFamily="2" charset="0"/>
              <a:buChar char="•"/>
            </a:pPr>
            <a:endParaRPr lang="en-US" dirty="0"/>
          </a:p>
          <a:p>
            <a:pPr marL="0" indent="0">
              <a:buClr>
                <a:schemeClr val="accent2">
                  <a:lumMod val="50000"/>
                </a:schemeClr>
              </a:buClr>
              <a:buNone/>
            </a:pPr>
            <a:endParaRPr lang="en-US" dirty="0" smtClean="0"/>
          </a:p>
          <a:p>
            <a:pPr marL="0" indent="0">
              <a:buClr>
                <a:schemeClr val="accent2">
                  <a:lumMod val="50000"/>
                </a:schemeClr>
              </a:buClr>
              <a:buNone/>
            </a:pPr>
            <a:endParaRPr lang="en-US" dirty="0" smtClean="0"/>
          </a:p>
          <a:p>
            <a:pPr algn="ctr">
              <a:buClr>
                <a:schemeClr val="accent2">
                  <a:lumMod val="50000"/>
                </a:schemeClr>
              </a:buClr>
              <a:buFont typeface="Sybil Green" panose="02000506030000020003" pitchFamily="2" charset="0"/>
              <a:buChar char="•"/>
            </a:pPr>
            <a:r>
              <a:rPr lang="en-US" sz="2400" dirty="0" smtClean="0"/>
              <a:t>MBOH makes loan at 2%</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5030" b="90000" l="10000" r="90000"/>
                    </a14:imgEffect>
                  </a14:imgLayer>
                </a14:imgProps>
              </a:ext>
              <a:ext uri="{28A0092B-C50C-407E-A947-70E740481C1C}">
                <a14:useLocalDpi xmlns:a14="http://schemas.microsoft.com/office/drawing/2010/main" val="0"/>
              </a:ext>
            </a:extLst>
          </a:blip>
          <a:stretch>
            <a:fillRect/>
          </a:stretch>
        </p:blipFill>
        <p:spPr>
          <a:xfrm>
            <a:off x="1676400" y="1752599"/>
            <a:ext cx="5476766" cy="4107575"/>
          </a:xfrm>
          <a:prstGeom prst="rect">
            <a:avLst/>
          </a:prstGeom>
        </p:spPr>
      </p:pic>
      <p:sp>
        <p:nvSpPr>
          <p:cNvPr id="5" name="Title 4"/>
          <p:cNvSpPr>
            <a:spLocks noGrp="1"/>
          </p:cNvSpPr>
          <p:nvPr>
            <p:ph type="title"/>
          </p:nvPr>
        </p:nvSpPr>
        <p:spPr/>
        <p:txBody>
          <a:bodyPr>
            <a:normAutofit fontScale="90000"/>
          </a:bodyPr>
          <a:lstStyle/>
          <a:p>
            <a:r>
              <a:rPr lang="en-US" dirty="0" smtClean="0"/>
              <a:t>Blend of Habitat and MBOH Objectives:</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Eligibilities</a:t>
            </a:r>
            <a:endParaRPr lang="en-US"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250" b="100000" l="0" r="100000"/>
                    </a14:imgEffect>
                  </a14:imgLayer>
                </a14:imgProps>
              </a:ext>
              <a:ext uri="{28A0092B-C50C-407E-A947-70E740481C1C}">
                <a14:useLocalDpi xmlns:a14="http://schemas.microsoft.com/office/drawing/2010/main" val="0"/>
              </a:ext>
            </a:extLst>
          </a:blip>
          <a:stretch>
            <a:fillRect/>
          </a:stretch>
        </p:blipFill>
        <p:spPr>
          <a:xfrm>
            <a:off x="2133600" y="1066800"/>
            <a:ext cx="4876800" cy="4876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extLst>
      <p:ext uri="{BB962C8B-B14F-4D97-AF65-F5344CB8AC3E}">
        <p14:creationId xmlns:p14="http://schemas.microsoft.com/office/powerpoint/2010/main" val="99799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images.forbes.com/markmurphy/files/2015/05/confused.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91" b="100000" l="9959" r="89982"/>
                    </a14:imgEffect>
                  </a14:imgLayer>
                </a14:imgProps>
              </a:ext>
              <a:ext uri="{28A0092B-C50C-407E-A947-70E740481C1C}">
                <a14:useLocalDpi xmlns:a14="http://schemas.microsoft.com/office/drawing/2010/main" val="0"/>
              </a:ext>
            </a:extLst>
          </a:blip>
          <a:srcRect/>
          <a:stretch>
            <a:fillRect/>
          </a:stretch>
        </p:blipFill>
        <p:spPr bwMode="auto">
          <a:xfrm>
            <a:off x="-186557" y="1223740"/>
            <a:ext cx="9372599" cy="56342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762000" y="346843"/>
            <a:ext cx="3352800" cy="2590800"/>
          </a:xfrm>
          <a:prstGeom prst="cloudCallout">
            <a:avLst>
              <a:gd name="adj1" fmla="val 49857"/>
              <a:gd name="adj2" fmla="val 69672"/>
            </a:avLst>
          </a:prstGeom>
          <a:blipFill dpi="0" rotWithShape="1">
            <a:blip r:embed="rId6">
              <a:alphaModFix amt="61000"/>
            </a:blip>
            <a:srcRect/>
            <a:stretch>
              <a:fillRect/>
            </a:stretch>
          </a:blipFill>
          <a:ln w="15875">
            <a:solidFill>
              <a:schemeClr val="accent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b="1" dirty="0"/>
          </a:p>
        </p:txBody>
      </p:sp>
      <p:sp>
        <p:nvSpPr>
          <p:cNvPr id="4" name="Cloud Callout 3"/>
          <p:cNvSpPr/>
          <p:nvPr/>
        </p:nvSpPr>
        <p:spPr>
          <a:xfrm>
            <a:off x="4800600" y="559678"/>
            <a:ext cx="3581400" cy="2251841"/>
          </a:xfrm>
          <a:prstGeom prst="cloudCallout">
            <a:avLst>
              <a:gd name="adj1" fmla="val -52061"/>
              <a:gd name="adj2" fmla="val 75410"/>
            </a:avLst>
          </a:prstGeom>
          <a:blipFill dpi="0" rotWithShape="1">
            <a:blip r:embed="rId7">
              <a:alphaModFix amt="62000"/>
            </a:blip>
            <a:srcRect/>
            <a:stretch>
              <a:fillRect/>
            </a:stretch>
          </a:blipFill>
          <a:ln w="15875">
            <a:solidFill>
              <a:schemeClr val="accent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b="1" dirty="0">
              <a:solidFill>
                <a:schemeClr val="accent2">
                  <a:lumMod val="75000"/>
                </a:schemeClr>
              </a:solidFill>
            </a:endParaRPr>
          </a:p>
        </p:txBody>
      </p:sp>
      <p:sp>
        <p:nvSpPr>
          <p:cNvPr id="3" name="Rectangle 2"/>
          <p:cNvSpPr/>
          <p:nvPr/>
        </p:nvSpPr>
        <p:spPr>
          <a:xfrm rot="19562540">
            <a:off x="713398" y="1193432"/>
            <a:ext cx="3190447" cy="461665"/>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accent2">
                    <a:lumMod val="75000"/>
                  </a:schemeClr>
                </a:solidFill>
                <a:latin typeface="Stencil" panose="040409050D0802020404" pitchFamily="82" charset="0"/>
              </a:rPr>
              <a:t>Mortgage ready?</a:t>
            </a:r>
            <a:endParaRPr lang="en-US" sz="2400" cap="none" spc="0" dirty="0">
              <a:ln w="11430"/>
              <a:solidFill>
                <a:schemeClr val="accent2">
                  <a:lumMod val="75000"/>
                </a:schemeClr>
              </a:solidFill>
              <a:latin typeface="Stencil" panose="040409050D0802020404" pitchFamily="82" charset="0"/>
            </a:endParaRPr>
          </a:p>
        </p:txBody>
      </p:sp>
      <p:sp>
        <p:nvSpPr>
          <p:cNvPr id="5" name="Rectangle 4"/>
          <p:cNvSpPr/>
          <p:nvPr/>
        </p:nvSpPr>
        <p:spPr>
          <a:xfrm rot="19932548">
            <a:off x="5114273" y="1343649"/>
            <a:ext cx="2934545" cy="461665"/>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accent2">
                    <a:lumMod val="75000"/>
                  </a:schemeClr>
                </a:solidFill>
                <a:latin typeface="Stencil" panose="040409050D0802020404" pitchFamily="82" charset="0"/>
              </a:rPr>
              <a:t>Credit Worthy?</a:t>
            </a:r>
            <a:endParaRPr lang="en-US" sz="2400" cap="none" spc="0" dirty="0">
              <a:ln w="11430"/>
              <a:solidFill>
                <a:schemeClr val="accent2">
                  <a:lumMod val="75000"/>
                </a:schemeClr>
              </a:solidFill>
              <a:latin typeface="Stencil" panose="040409050D0802020404" pitchFamily="82"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extLst>
      <p:ext uri="{BB962C8B-B14F-4D97-AF65-F5344CB8AC3E}">
        <p14:creationId xmlns:p14="http://schemas.microsoft.com/office/powerpoint/2010/main" val="23416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3596" b="95506" l="0" r="100000"/>
                    </a14:imgEffect>
                  </a14:imgLayer>
                </a14:imgProps>
              </a:ext>
              <a:ext uri="{28A0092B-C50C-407E-A947-70E740481C1C}">
                <a14:useLocalDpi xmlns:a14="http://schemas.microsoft.com/office/drawing/2010/main" val="0"/>
              </a:ext>
            </a:extLst>
          </a:blip>
          <a:stretch>
            <a:fillRect/>
          </a:stretch>
        </p:blipFill>
        <p:spPr>
          <a:xfrm>
            <a:off x="4451131" y="1905000"/>
            <a:ext cx="4692869" cy="5101875"/>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3596" b="95506" l="0" r="100000"/>
                    </a14:imgEffect>
                  </a14:imgLayer>
                </a14:imgProps>
              </a:ext>
              <a:ext uri="{28A0092B-C50C-407E-A947-70E740481C1C}">
                <a14:useLocalDpi xmlns:a14="http://schemas.microsoft.com/office/drawing/2010/main" val="0"/>
              </a:ext>
            </a:extLst>
          </a:blip>
          <a:stretch>
            <a:fillRect/>
          </a:stretch>
        </p:blipFill>
        <p:spPr>
          <a:xfrm>
            <a:off x="-7883" y="1905000"/>
            <a:ext cx="4692869" cy="5101875"/>
          </a:xfrm>
          <a:prstGeom prst="rect">
            <a:avLst/>
          </a:prstGeom>
        </p:spPr>
      </p:pic>
      <p:sp>
        <p:nvSpPr>
          <p:cNvPr id="3" name="Content Placeholder 2"/>
          <p:cNvSpPr>
            <a:spLocks noGrp="1"/>
          </p:cNvSpPr>
          <p:nvPr>
            <p:ph idx="1"/>
          </p:nvPr>
        </p:nvSpPr>
        <p:spPr>
          <a:xfrm>
            <a:off x="304800" y="1524000"/>
            <a:ext cx="9144000" cy="4525963"/>
          </a:xfrm>
        </p:spPr>
        <p:txBody>
          <a:bodyPr>
            <a:normAutofit/>
          </a:bodyPr>
          <a:lstStyle/>
          <a:p>
            <a:pPr>
              <a:buClr>
                <a:schemeClr val="accent2">
                  <a:lumMod val="50000"/>
                </a:schemeClr>
              </a:buClr>
              <a:buFont typeface="Sybil Green" panose="02000506030000020003" pitchFamily="2" charset="0"/>
              <a:buChar char="•"/>
            </a:pPr>
            <a:r>
              <a:rPr lang="en-US" sz="2400" dirty="0" smtClean="0"/>
              <a:t>Fall under income limits </a:t>
            </a:r>
            <a:r>
              <a:rPr lang="en-US" sz="2400" dirty="0" smtClean="0">
                <a:solidFill>
                  <a:schemeClr val="accent2">
                    <a:lumMod val="50000"/>
                  </a:schemeClr>
                </a:solidFill>
              </a:rPr>
              <a:t>(</a:t>
            </a:r>
            <a:r>
              <a:rPr lang="en-US" sz="2400" dirty="0" smtClean="0">
                <a:solidFill>
                  <a:srgbClr val="0000CC"/>
                </a:solidFill>
              </a:rPr>
              <a:t>*Habitat criteria</a:t>
            </a:r>
            <a:r>
              <a:rPr lang="en-US" sz="2400" dirty="0" smtClean="0"/>
              <a:t>)</a:t>
            </a:r>
          </a:p>
          <a:p>
            <a:pPr lvl="3">
              <a:buClr>
                <a:schemeClr val="accent2">
                  <a:lumMod val="50000"/>
                </a:schemeClr>
              </a:buClr>
              <a:buFont typeface="Sybil Green" panose="02000506030000020003" pitchFamily="2" charset="0"/>
              <a:buChar char="•"/>
            </a:pPr>
            <a:r>
              <a:rPr lang="en-US" sz="2400" dirty="0" smtClean="0"/>
              <a:t> A first-time </a:t>
            </a:r>
            <a:r>
              <a:rPr lang="en-US" sz="2400" dirty="0"/>
              <a:t>h</a:t>
            </a:r>
            <a:r>
              <a:rPr lang="en-US" sz="2400" dirty="0" smtClean="0"/>
              <a:t>omebuyer</a:t>
            </a:r>
          </a:p>
          <a:p>
            <a:pPr lvl="6">
              <a:buClr>
                <a:schemeClr val="accent2">
                  <a:lumMod val="50000"/>
                </a:schemeClr>
              </a:buClr>
              <a:buFont typeface="Sybil Green" panose="02000506030000020003" pitchFamily="2" charset="0"/>
              <a:buChar char="•"/>
            </a:pPr>
            <a:r>
              <a:rPr lang="en-US" sz="2400" dirty="0" smtClean="0"/>
              <a:t>Plan to occupy residence</a:t>
            </a:r>
          </a:p>
          <a:p>
            <a:pPr lvl="6">
              <a:buClr>
                <a:schemeClr val="accent2">
                  <a:lumMod val="50000"/>
                </a:schemeClr>
              </a:buClr>
              <a:buFont typeface="Sybil Green" panose="02000506030000020003" pitchFamily="2" charset="0"/>
              <a:buChar char="•"/>
            </a:pPr>
            <a:r>
              <a:rPr lang="en-US" sz="2400" dirty="0" smtClean="0">
                <a:solidFill>
                  <a:schemeClr val="accent4">
                    <a:lumMod val="50000"/>
                  </a:schemeClr>
                </a:solidFill>
              </a:rPr>
              <a:t>No </a:t>
            </a:r>
            <a:r>
              <a:rPr lang="en-US" sz="2400" dirty="0">
                <a:solidFill>
                  <a:schemeClr val="accent4">
                    <a:lumMod val="50000"/>
                  </a:schemeClr>
                </a:solidFill>
              </a:rPr>
              <a:t>asset </a:t>
            </a:r>
            <a:r>
              <a:rPr lang="en-US" sz="2400" dirty="0" smtClean="0">
                <a:solidFill>
                  <a:schemeClr val="accent4">
                    <a:lumMod val="50000"/>
                  </a:schemeClr>
                </a:solidFill>
              </a:rPr>
              <a:t>limitations</a:t>
            </a:r>
          </a:p>
          <a:p>
            <a:pPr lvl="6">
              <a:buClr>
                <a:schemeClr val="accent2">
                  <a:lumMod val="50000"/>
                </a:schemeClr>
              </a:buClr>
              <a:buFont typeface="Sybil Green" panose="02000506030000020003" pitchFamily="2" charset="0"/>
              <a:buChar char="•"/>
            </a:pPr>
            <a:r>
              <a:rPr lang="en-US" sz="2400" dirty="0" smtClean="0">
                <a:solidFill>
                  <a:schemeClr val="accent4">
                    <a:lumMod val="50000"/>
                  </a:schemeClr>
                </a:solidFill>
              </a:rPr>
              <a:t>Taken Homebuyer </a:t>
            </a:r>
            <a:r>
              <a:rPr lang="en-US" sz="2400" dirty="0">
                <a:solidFill>
                  <a:schemeClr val="accent4">
                    <a:lumMod val="50000"/>
                  </a:schemeClr>
                </a:solidFill>
              </a:rPr>
              <a:t>Education </a:t>
            </a:r>
            <a:r>
              <a:rPr lang="en-US" sz="2400" dirty="0" smtClean="0">
                <a:solidFill>
                  <a:schemeClr val="accent4">
                    <a:lumMod val="50000"/>
                  </a:schemeClr>
                </a:solidFill>
              </a:rPr>
              <a:t>Class</a:t>
            </a:r>
            <a:endParaRPr lang="en-US" sz="2400" dirty="0">
              <a:solidFill>
                <a:schemeClr val="accent4">
                  <a:lumMod val="50000"/>
                </a:schemeClr>
              </a:solidFill>
            </a:endParaRPr>
          </a:p>
          <a:p>
            <a:pPr lvl="8">
              <a:buClr>
                <a:schemeClr val="accent2">
                  <a:lumMod val="50000"/>
                </a:schemeClr>
              </a:buClr>
              <a:buFont typeface="Sybil Green" panose="02000506030000020003" pitchFamily="2" charset="0"/>
              <a:buChar char="•"/>
            </a:pPr>
            <a:endParaRPr lang="en-US" sz="2800" dirty="0" smtClean="0"/>
          </a:p>
          <a:p>
            <a:pPr lvl="8">
              <a:buClr>
                <a:schemeClr val="accent2">
                  <a:lumMod val="50000"/>
                </a:schemeClr>
              </a:buClr>
              <a:buFont typeface="Sybil Green" panose="02000506030000020003" pitchFamily="2" charset="0"/>
              <a:buChar char="•"/>
            </a:pPr>
            <a:endParaRPr lang="en-US" sz="2800" dirty="0"/>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862" b="93688" l="9763" r="89941">
                        <a14:foregroundMark x1="56509" y1="42209" x2="56509" y2="42209"/>
                        <a14:foregroundMark x1="72781" y1="42604" x2="72781" y2="42604"/>
                        <a14:foregroundMark x1="73964" y1="45957" x2="73964" y2="45957"/>
                        <a14:foregroundMark x1="70118" y1="43787" x2="70118" y2="43787"/>
                        <a14:foregroundMark x1="70118" y1="40631" x2="70118" y2="40631"/>
                        <a14:foregroundMark x1="68343" y1="42604" x2="68343" y2="42604"/>
                        <a14:foregroundMark x1="73077" y1="45759" x2="73077" y2="45759"/>
                        <a14:foregroundMark x1="74556" y1="44379" x2="74556" y2="44379"/>
                        <a14:foregroundMark x1="68935" y1="38856" x2="68935" y2="38856"/>
                      </a14:backgroundRemoval>
                    </a14:imgEffect>
                  </a14:imgLayer>
                </a14:imgProps>
              </a:ext>
              <a:ext uri="{28A0092B-C50C-407E-A947-70E740481C1C}">
                <a14:useLocalDpi xmlns:a14="http://schemas.microsoft.com/office/drawing/2010/main" val="0"/>
              </a:ext>
            </a:extLst>
          </a:blip>
          <a:stretch>
            <a:fillRect/>
          </a:stretch>
        </p:blipFill>
        <p:spPr>
          <a:xfrm>
            <a:off x="-99848" y="2259724"/>
            <a:ext cx="3581400" cy="4923199"/>
          </a:xfrm>
          <a:prstGeom prst="rect">
            <a:avLst/>
          </a:prstGeom>
        </p:spPr>
      </p:pic>
      <p:sp>
        <p:nvSpPr>
          <p:cNvPr id="2" name="Title 1"/>
          <p:cNvSpPr>
            <a:spLocks noGrp="1"/>
          </p:cNvSpPr>
          <p:nvPr>
            <p:ph type="title"/>
          </p:nvPr>
        </p:nvSpPr>
        <p:spPr/>
        <p:txBody>
          <a:bodyPr/>
          <a:lstStyle/>
          <a:p>
            <a:r>
              <a:rPr lang="en-US" dirty="0" smtClean="0"/>
              <a:t>Borrower Eligibility Criteria:</a:t>
            </a:r>
            <a:endParaRPr lang="en-US" dirty="0"/>
          </a:p>
        </p:txBody>
      </p:sp>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6204" b="89781" l="9783" r="89674"/>
                    </a14:imgEffect>
                  </a14:imgLayer>
                </a14:imgProps>
              </a:ext>
              <a:ext uri="{28A0092B-C50C-407E-A947-70E740481C1C}">
                <a14:useLocalDpi xmlns:a14="http://schemas.microsoft.com/office/drawing/2010/main" val="0"/>
              </a:ext>
            </a:extLst>
          </a:blip>
          <a:stretch>
            <a:fillRect/>
          </a:stretch>
        </p:blipFill>
        <p:spPr>
          <a:xfrm>
            <a:off x="1944561" y="4959778"/>
            <a:ext cx="1374693" cy="204709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Habitat income limits</a:t>
            </a:r>
            <a:endParaRPr lang="en-US" dirty="0"/>
          </a:p>
        </p:txBody>
      </p:sp>
      <p:sp>
        <p:nvSpPr>
          <p:cNvPr id="5" name="TextBox 4"/>
          <p:cNvSpPr txBox="1"/>
          <p:nvPr/>
        </p:nvSpPr>
        <p:spPr>
          <a:xfrm>
            <a:off x="190500" y="6006662"/>
            <a:ext cx="8991600" cy="892552"/>
          </a:xfrm>
          <a:prstGeom prst="rect">
            <a:avLst/>
          </a:prstGeom>
          <a:noFill/>
        </p:spPr>
        <p:txBody>
          <a:bodyPr wrap="square" rtlCol="0">
            <a:spAutoFit/>
          </a:bodyPr>
          <a:lstStyle/>
          <a:p>
            <a:r>
              <a:rPr lang="en-US" sz="1600" dirty="0" smtClean="0"/>
              <a:t>Website:  </a:t>
            </a:r>
            <a:r>
              <a:rPr lang="en-US" sz="1600" dirty="0">
                <a:hlinkClick r:id="rId3"/>
              </a:rPr>
              <a:t>http://</a:t>
            </a:r>
            <a:r>
              <a:rPr lang="en-US" sz="1600" dirty="0" smtClean="0">
                <a:hlinkClick r:id="rId3"/>
              </a:rPr>
              <a:t>habitatbozeman.org/get-involved/become-homeowner/qualifications-application</a:t>
            </a:r>
            <a:endParaRPr lang="en-US" sz="1600" dirty="0" smtClean="0"/>
          </a:p>
          <a:p>
            <a:endParaRPr lang="en-US" dirty="0" smtClean="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355328"/>
            <a:ext cx="5257800" cy="4335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2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5486400"/>
          </a:xfrm>
        </p:spPr>
        <p:txBody>
          <a:bodyPr>
            <a:normAutofit/>
          </a:bodyPr>
          <a:lstStyle/>
          <a:p>
            <a:pPr marL="0" indent="0" algn="r">
              <a:buNone/>
            </a:pPr>
            <a:endParaRPr lang="en-US" dirty="0" smtClean="0"/>
          </a:p>
          <a:p>
            <a:pPr marL="0" indent="0" algn="r">
              <a:buNone/>
            </a:pPr>
            <a:r>
              <a:rPr lang="en-US" dirty="0" smtClean="0"/>
              <a:t>Underwrite to RD standards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a:p>
        </p:txBody>
      </p:sp>
      <p:sp>
        <p:nvSpPr>
          <p:cNvPr id="6" name="Rectangular Callout 5"/>
          <p:cNvSpPr/>
          <p:nvPr/>
        </p:nvSpPr>
        <p:spPr>
          <a:xfrm>
            <a:off x="1143000" y="1447800"/>
            <a:ext cx="2438400" cy="1219200"/>
          </a:xfrm>
          <a:prstGeom prst="wedgeRectCallout">
            <a:avLst>
              <a:gd name="adj1" fmla="val 98779"/>
              <a:gd name="adj2" fmla="val 10000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7983" l="2500" r="100000"/>
                    </a14:imgEffect>
                  </a14:imgLayer>
                </a14:imgProps>
              </a:ext>
              <a:ext uri="{28A0092B-C50C-407E-A947-70E740481C1C}">
                <a14:useLocalDpi xmlns:a14="http://schemas.microsoft.com/office/drawing/2010/main" val="0"/>
              </a:ext>
            </a:extLst>
          </a:blip>
          <a:stretch>
            <a:fillRect/>
          </a:stretch>
        </p:blipFill>
        <p:spPr>
          <a:xfrm>
            <a:off x="3712779" y="2645979"/>
            <a:ext cx="5105400" cy="4428935"/>
          </a:xfrm>
          <a:prstGeom prst="rect">
            <a:avLst/>
          </a:prstGeom>
        </p:spPr>
      </p:pic>
      <p:sp>
        <p:nvSpPr>
          <p:cNvPr id="2" name="Title 1"/>
          <p:cNvSpPr>
            <a:spLocks noGrp="1"/>
          </p:cNvSpPr>
          <p:nvPr>
            <p:ph type="title"/>
          </p:nvPr>
        </p:nvSpPr>
        <p:spPr/>
        <p:txBody>
          <a:bodyPr>
            <a:normAutofit fontScale="90000"/>
          </a:bodyPr>
          <a:lstStyle/>
          <a:p>
            <a:r>
              <a:rPr lang="en-US" b="1" dirty="0" smtClean="0"/>
              <a:t>Underwriting Criteria:</a:t>
            </a:r>
            <a:br>
              <a:rPr lang="en-US" b="1" dirty="0" smtClean="0"/>
            </a:br>
            <a:endParaRPr lang="en-US" dirty="0"/>
          </a:p>
        </p:txBody>
      </p:sp>
      <p:sp>
        <p:nvSpPr>
          <p:cNvPr id="4" name="Rectangle 3"/>
          <p:cNvSpPr/>
          <p:nvPr/>
        </p:nvSpPr>
        <p:spPr>
          <a:xfrm>
            <a:off x="-4065382" y="4997669"/>
            <a:ext cx="3440877"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A50021"/>
                </a:solidFill>
                <a:effectLst>
                  <a:outerShdw blurRad="50800" dist="39000" dir="5460000" algn="tl">
                    <a:srgbClr val="000000">
                      <a:alpha val="38000"/>
                    </a:srgbClr>
                  </a:outerShdw>
                </a:effectLst>
                <a:latin typeface="Bodoni MT Black" panose="02070A03080606020203" pitchFamily="18" charset="0"/>
              </a:rPr>
              <a:t>100% LTV</a:t>
            </a:r>
            <a:endParaRPr lang="en-US" sz="4800" b="1" cap="none" spc="0" dirty="0">
              <a:ln w="11430"/>
              <a:solidFill>
                <a:srgbClr val="A50021"/>
              </a:solidFill>
              <a:effectLst>
                <a:outerShdw blurRad="50800" dist="39000" dir="5460000" algn="tl">
                  <a:srgbClr val="000000">
                    <a:alpha val="38000"/>
                  </a:srgbClr>
                </a:outerShdw>
              </a:effectLst>
              <a:latin typeface="Bodoni MT Black" panose="02070A03080606020203"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159" y="1447800"/>
            <a:ext cx="2411031" cy="1227083"/>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152400"/>
            <a:ext cx="1123290" cy="37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par>
                          <p:cTn id="11" fill="hold">
                            <p:stCondLst>
                              <p:cond delay="1000"/>
                            </p:stCondLst>
                            <p:childTnLst>
                              <p:par>
                                <p:cTn id="12" presetID="42" presetClass="path" presetSubtype="0" accel="50000" decel="50000" fill="hold" grpId="0" nodeType="afterEffect">
                                  <p:stCondLst>
                                    <p:cond delay="500"/>
                                  </p:stCondLst>
                                  <p:childTnLst>
                                    <p:animMotion origin="layout" path="M -3.33333E-6 -4.44444E-6 L 1.475 -4.44444E-6 " pathEditMode="relative" rAng="0" ptsTypes="AA">
                                      <p:cBhvr>
                                        <p:cTn id="13" dur="5000" fill="hold"/>
                                        <p:tgtEl>
                                          <p:spTgt spid="4"/>
                                        </p:tgtEl>
                                        <p:attrNameLst>
                                          <p:attrName>ppt_x</p:attrName>
                                          <p:attrName>ppt_y</p:attrName>
                                        </p:attrNameLst>
                                      </p:cBhvr>
                                      <p:rCtr x="7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5694</TotalTime>
  <Words>1378</Words>
  <Application>Microsoft Office PowerPoint</Application>
  <PresentationFormat>On-screen Show (4:3)</PresentationFormat>
  <Paragraphs>335</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MBOH Habitat Loan Essentials</vt:lpstr>
      <vt:lpstr>MBOH’s Mission:</vt:lpstr>
      <vt:lpstr>Habitat for Humanity</vt:lpstr>
      <vt:lpstr>Blend of Habitat and MBOH Objectives:</vt:lpstr>
      <vt:lpstr>Eligibilities</vt:lpstr>
      <vt:lpstr>PowerPoint Presentation</vt:lpstr>
      <vt:lpstr>Borrower Eligibility Criteria:</vt:lpstr>
      <vt:lpstr>Example of Habitat income limits</vt:lpstr>
      <vt:lpstr>Underwriting Criteria: </vt:lpstr>
      <vt:lpstr>Property Criteria: </vt:lpstr>
      <vt:lpstr>Loan Criteria: </vt:lpstr>
      <vt:lpstr>Special Reservation Criteria: </vt:lpstr>
      <vt:lpstr>Terms and Conditions:</vt:lpstr>
      <vt:lpstr>Terms &amp; Conditi0ns CONT……</vt:lpstr>
      <vt:lpstr>Terms and Conditions CONT..…</vt:lpstr>
      <vt:lpstr>Terms and Conditions MISC..…</vt:lpstr>
      <vt:lpstr>Lender Reservation Requirements</vt:lpstr>
      <vt:lpstr>LOAN CALCULATION pROCESS:</vt:lpstr>
      <vt:lpstr>The process part i:</vt:lpstr>
      <vt:lpstr>The process part iI::</vt:lpstr>
      <vt:lpstr>The process part IIi::</vt:lpstr>
      <vt:lpstr>PowerPoint Presentation</vt:lpstr>
      <vt:lpstr>Pull it all together</vt:lpstr>
      <vt:lpstr>Result of calculations:</vt:lpstr>
      <vt:lpstr>Special Closing Documents: </vt:lpstr>
      <vt:lpstr> Post closing:</vt:lpstr>
      <vt:lpstr>PowerPoint Presentation</vt:lpstr>
      <vt:lpstr>PowerPoint Presentation</vt:lpstr>
    </vt:vector>
  </TitlesOfParts>
  <Company>Montana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cc5896</dc:creator>
  <cp:lastModifiedBy>Cope, Penny</cp:lastModifiedBy>
  <cp:revision>345</cp:revision>
  <cp:lastPrinted>2015-05-15T16:49:50Z</cp:lastPrinted>
  <dcterms:created xsi:type="dcterms:W3CDTF">2011-08-23T17:27:03Z</dcterms:created>
  <dcterms:modified xsi:type="dcterms:W3CDTF">2015-06-08T14:41:37Z</dcterms:modified>
</cp:coreProperties>
</file>