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6" r:id="rId6"/>
    <p:sldId id="263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2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ADC35-937E-4046-9DED-8D20480713FC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B5DF0-A507-42AB-8646-CCF2DD3E01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35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BEA7AE-40E4-4162-A864-97E8BAB94DC7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4D83E7-7A7A-4F3B-89A8-EAE853CA4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2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35DE0-E972-424D-98EE-43EB73FDFB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9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06F16E-1AD8-4659-9045-1A0CA032CDA4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5D7FE8A-D275-4BE5-AB8B-03D4158E59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using.mt.gov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using.mt.gov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dojensen@mt.gov" TargetMode="External"/><Relationship Id="rId3" Type="http://schemas.openxmlformats.org/officeDocument/2006/relationships/hyperlink" Target="mailto:Chbrown@mt.gov" TargetMode="External"/><Relationship Id="rId7" Type="http://schemas.openxmlformats.org/officeDocument/2006/relationships/hyperlink" Target="mailto:Vibauer@mt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Jmaas@mt.gov" TargetMode="External"/><Relationship Id="rId5" Type="http://schemas.openxmlformats.org/officeDocument/2006/relationships/hyperlink" Target="mailto:bwhitaker@mt.gov" TargetMode="External"/><Relationship Id="rId4" Type="http://schemas.openxmlformats.org/officeDocument/2006/relationships/hyperlink" Target="mailto:Jhope@mt.gov" TargetMode="External"/><Relationship Id="rId9" Type="http://schemas.openxmlformats.org/officeDocument/2006/relationships/hyperlink" Target="http://www.housing.mt.gov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1371600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What is MBOH?</a:t>
            </a:r>
          </a:p>
          <a:p>
            <a:endParaRPr lang="en-US" sz="2800" b="1" dirty="0"/>
          </a:p>
          <a:p>
            <a:r>
              <a:rPr lang="en-US" sz="2800" b="1" dirty="0" smtClean="0"/>
              <a:t>~ Montana-based investor</a:t>
            </a:r>
          </a:p>
          <a:p>
            <a:r>
              <a:rPr lang="en-US" sz="2800" b="1" dirty="0" smtClean="0"/>
              <a:t>~ Agency of state government</a:t>
            </a:r>
          </a:p>
          <a:p>
            <a:r>
              <a:rPr lang="en-US" sz="2800" b="1" dirty="0" smtClean="0"/>
              <a:t>~ Programs are self- funded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8649" y="0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effectLst/>
              </a:rPr>
              <a:t>MBOH loans – Made in Montana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that </a:t>
            </a:r>
            <a:r>
              <a:rPr lang="en-US" sz="3200" i="1" dirty="0" smtClean="0">
                <a:solidFill>
                  <a:schemeClr val="tx1"/>
                </a:solidFill>
                <a:effectLst/>
              </a:rPr>
              <a:t>stay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in Montana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Content Placeholder 7" descr="FinalMBOH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62240" cy="9906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5965371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hlinkClick r:id="rId3"/>
              </a:rPr>
              <a:t>www.housing.mt.gov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0" y="1371600"/>
            <a:ext cx="3200400" cy="44196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Lender tasks:</a:t>
            </a:r>
          </a:p>
          <a:p>
            <a:endParaRPr lang="en-US" sz="2400" b="1" dirty="0">
              <a:solidFill>
                <a:schemeClr val="bg1"/>
              </a:solidFill>
              <a:latin typeface="Comic Sans MS" panose="030F0702030302020204" pitchFamily="66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~ take applications</a:t>
            </a:r>
          </a:p>
          <a:p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~ review credit</a:t>
            </a:r>
          </a:p>
          <a:p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~ close / fund loans</a:t>
            </a:r>
          </a:p>
          <a:p>
            <a:r>
              <a:rPr lang="en-US" sz="2400" b="1" dirty="0">
                <a:solidFill>
                  <a:schemeClr val="bg1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~ Sell loans to secondary </a:t>
            </a:r>
            <a:r>
              <a:rPr lang="en-US" sz="2400" b="1" dirty="0" smtClean="0">
                <a:solidFill>
                  <a:schemeClr val="bg1"/>
                </a:solidFill>
                <a:latin typeface="Comic Sans MS" panose="030F0702030302020204" pitchFamily="66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market investors</a:t>
            </a:r>
            <a:endParaRPr lang="en-US" sz="2400" b="1" dirty="0">
              <a:solidFill>
                <a:schemeClr val="bg1"/>
              </a:solidFill>
              <a:latin typeface="Comic Sans MS" panose="030F0702030302020204" pitchFamily="66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0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371600"/>
            <a:ext cx="8989810" cy="3962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Features of MBOH loan programs</a:t>
            </a:r>
          </a:p>
          <a:p>
            <a:endParaRPr lang="en-US" sz="2800" b="1" dirty="0"/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Low, fixed rates of interest</a:t>
            </a:r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No prepayment penalties</a:t>
            </a:r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MBOH pays some closing costs</a:t>
            </a:r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Loans serviced in-state</a:t>
            </a:r>
          </a:p>
          <a:p>
            <a:pPr defTabSz="457200">
              <a:tabLst>
                <a:tab pos="457200" algn="l"/>
              </a:tabLst>
            </a:pPr>
            <a:r>
              <a:rPr lang="en-US" sz="2800" b="1" dirty="0"/>
              <a:t> </a:t>
            </a:r>
            <a:r>
              <a:rPr lang="en-US" sz="2800" b="1" dirty="0" smtClean="0"/>
              <a:t>        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8649" y="1"/>
            <a:ext cx="7175351" cy="1371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effectLst/>
              </a:rPr>
              <a:t>MBOH loans – Made in Montana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that </a:t>
            </a:r>
            <a:r>
              <a:rPr lang="en-US" sz="3200" i="1" dirty="0" smtClean="0">
                <a:solidFill>
                  <a:schemeClr val="tx1"/>
                </a:solidFill>
                <a:effectLst/>
              </a:rPr>
              <a:t>stay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in Montana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Content Placeholder 7" descr="FinalMBOH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62240" cy="9906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5965371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hlinkClick r:id="rId3"/>
              </a:rPr>
              <a:t>www.housing.mt.gov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8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371600"/>
            <a:ext cx="8989810" cy="3962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Qualification criteria </a:t>
            </a:r>
            <a:r>
              <a:rPr lang="en-US" sz="2800" b="1" u="sng" dirty="0" smtClean="0"/>
              <a:t>set by IRS</a:t>
            </a:r>
          </a:p>
          <a:p>
            <a:endParaRPr lang="en-US" sz="2800" b="1" dirty="0"/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Income limits based on family size and location</a:t>
            </a:r>
          </a:p>
          <a:p>
            <a:pPr defTabSz="457200">
              <a:tabLst>
                <a:tab pos="457200" algn="l"/>
              </a:tabLst>
            </a:pPr>
            <a:r>
              <a:rPr lang="en-US" sz="2800" b="1" dirty="0"/>
              <a:t>	</a:t>
            </a:r>
            <a:r>
              <a:rPr lang="en-US" sz="2800" b="1" dirty="0" smtClean="0"/>
              <a:t>	~ </a:t>
            </a:r>
            <a:r>
              <a:rPr lang="en-US" sz="2000" b="1" dirty="0"/>
              <a:t>U</a:t>
            </a:r>
            <a:r>
              <a:rPr lang="en-US" sz="2000" b="1" dirty="0" smtClean="0"/>
              <a:t>p to 140% area median income</a:t>
            </a:r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Purchase price limits based on location</a:t>
            </a:r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No prior ownership for three years – ‘first-time’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 smtClean="0"/>
              <a:t>		Exceptions exist for: 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 smtClean="0"/>
              <a:t>			Prior ownership of a mobile home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		Purchasing in ‘targeted areas’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		Some Veterans</a:t>
            </a:r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Purchase-money mortgages (no refinances)</a:t>
            </a:r>
          </a:p>
          <a:p>
            <a:pPr defTabSz="457200">
              <a:tabLst>
                <a:tab pos="457200" algn="l"/>
              </a:tabLst>
            </a:pPr>
            <a:r>
              <a:rPr lang="en-US" sz="2800" b="1" dirty="0"/>
              <a:t> </a:t>
            </a:r>
            <a:r>
              <a:rPr lang="en-US" sz="2800" b="1" dirty="0" smtClean="0"/>
              <a:t>         </a:t>
            </a:r>
            <a:endParaRPr lang="en-US" sz="2600" b="1" dirty="0" smtClean="0"/>
          </a:p>
          <a:p>
            <a:pPr defTabSz="457200">
              <a:tabLst>
                <a:tab pos="457200" algn="l"/>
              </a:tabLst>
            </a:pPr>
            <a:r>
              <a:rPr lang="en-US" sz="2800" b="1" dirty="0"/>
              <a:t> </a:t>
            </a:r>
            <a:r>
              <a:rPr lang="en-US" sz="2800" b="1" dirty="0" smtClean="0"/>
              <a:t>        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8649" y="1"/>
            <a:ext cx="7175351" cy="1371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effectLst/>
              </a:rPr>
              <a:t>MBOH loans – Made in Montana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that </a:t>
            </a:r>
            <a:r>
              <a:rPr lang="en-US" sz="3200" i="1" dirty="0" smtClean="0">
                <a:solidFill>
                  <a:schemeClr val="tx1"/>
                </a:solidFill>
                <a:effectLst/>
              </a:rPr>
              <a:t>stay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in Montana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Content Placeholder 7" descr="FinalMBOH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62240" cy="9906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5965371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14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371600"/>
            <a:ext cx="8989810" cy="3962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Qualification criteria </a:t>
            </a:r>
            <a:r>
              <a:rPr lang="en-US" sz="2800" b="1" u="sng" dirty="0"/>
              <a:t>set by </a:t>
            </a:r>
            <a:r>
              <a:rPr lang="en-US" sz="2800" b="1" u="sng" dirty="0" smtClean="0"/>
              <a:t>IRS</a:t>
            </a:r>
            <a:r>
              <a:rPr lang="en-US" sz="2800" b="1" dirty="0" smtClean="0"/>
              <a:t> (continued)</a:t>
            </a:r>
            <a:endParaRPr lang="en-US" sz="2800" b="1" dirty="0"/>
          </a:p>
          <a:p>
            <a:pPr algn="ctr"/>
            <a:endParaRPr lang="en-US" sz="2800" b="1" dirty="0" smtClean="0"/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Residence requirement</a:t>
            </a:r>
            <a:endParaRPr lang="en-US" sz="2800" b="1" dirty="0"/>
          </a:p>
          <a:p>
            <a:pPr defTabSz="457200">
              <a:tabLst>
                <a:tab pos="457200" algn="l"/>
              </a:tabLst>
            </a:pPr>
            <a:r>
              <a:rPr lang="en-US" sz="2800" b="1" dirty="0"/>
              <a:t>		~ </a:t>
            </a:r>
            <a:r>
              <a:rPr lang="en-US" sz="2000" b="1" dirty="0" smtClean="0"/>
              <a:t>Owner-occupied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	~  One dwelling unit only (no duplex, tri-</a:t>
            </a:r>
            <a:r>
              <a:rPr lang="en-US" sz="2000" b="1" dirty="0" err="1" smtClean="0"/>
              <a:t>plex</a:t>
            </a:r>
            <a:r>
              <a:rPr lang="en-US" sz="2000" b="1" dirty="0" smtClean="0"/>
              <a:t>, or quad)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	~  Single parcel of land, with no excess property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	~  Any business use of home limited to 15% of area</a:t>
            </a:r>
            <a:endParaRPr lang="en-US" sz="2800" b="1" dirty="0" smtClean="0"/>
          </a:p>
          <a:p>
            <a:pPr marL="457200" indent="-457200" defTabSz="457200"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sz="2800" b="1" dirty="0" smtClean="0"/>
              <a:t>Potential for recapture tax to IRS --- </a:t>
            </a:r>
            <a:r>
              <a:rPr lang="en-US" sz="2800" b="1" i="1" u="sng" dirty="0" smtClean="0"/>
              <a:t>ONLY IF</a:t>
            </a:r>
            <a:r>
              <a:rPr lang="en-US" sz="2800" b="1" dirty="0" smtClean="0"/>
              <a:t>:</a:t>
            </a:r>
          </a:p>
          <a:p>
            <a:pPr defTabSz="457200">
              <a:tabLst>
                <a:tab pos="457200" algn="l"/>
              </a:tabLst>
            </a:pPr>
            <a:r>
              <a:rPr lang="en-US" sz="2800" b="1" dirty="0"/>
              <a:t>	 </a:t>
            </a:r>
            <a:r>
              <a:rPr lang="en-US" sz="2800" b="1" dirty="0" smtClean="0"/>
              <a:t>	</a:t>
            </a:r>
            <a:r>
              <a:rPr lang="en-US" sz="2000" b="1" dirty="0" smtClean="0"/>
              <a:t>~  Sell in first nine years; and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	~  Substantial net profit on sale; AND</a:t>
            </a:r>
          </a:p>
          <a:p>
            <a:pPr defTabSz="457200">
              <a:tabLst>
                <a:tab pos="457200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	~  </a:t>
            </a:r>
            <a:r>
              <a:rPr lang="en-US" sz="2000" b="1" i="1" u="sng" dirty="0" smtClean="0"/>
              <a:t>Significant increase in income</a:t>
            </a:r>
            <a:r>
              <a:rPr lang="en-US" sz="2800" b="1" dirty="0" smtClean="0"/>
              <a:t>          </a:t>
            </a:r>
            <a:endParaRPr lang="en-US" sz="2000" b="1" dirty="0"/>
          </a:p>
          <a:p>
            <a:endParaRPr lang="en-US" sz="2800" b="1" dirty="0"/>
          </a:p>
          <a:p>
            <a:pPr defTabSz="457200">
              <a:tabLst>
                <a:tab pos="457200" algn="l"/>
              </a:tabLst>
            </a:pPr>
            <a:r>
              <a:rPr lang="en-US" sz="2000" b="1" dirty="0"/>
              <a:t>	</a:t>
            </a:r>
            <a:r>
              <a:rPr lang="en-US" sz="2000" b="1" dirty="0" smtClean="0"/>
              <a:t>		</a:t>
            </a:r>
            <a:endParaRPr lang="en-US" sz="2600" b="1" dirty="0" smtClean="0"/>
          </a:p>
          <a:p>
            <a:pPr defTabSz="457200">
              <a:tabLst>
                <a:tab pos="457200" algn="l"/>
              </a:tabLst>
            </a:pPr>
            <a:r>
              <a:rPr lang="en-US" sz="2800" b="1" dirty="0"/>
              <a:t> </a:t>
            </a:r>
            <a:r>
              <a:rPr lang="en-US" sz="2800" b="1" dirty="0" smtClean="0"/>
              <a:t>        </a:t>
            </a:r>
            <a:endParaRPr lang="en-US" sz="28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8649" y="1"/>
            <a:ext cx="7175351" cy="1371600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3200" dirty="0" smtClean="0">
                <a:solidFill>
                  <a:schemeClr val="tx1"/>
                </a:solidFill>
                <a:effectLst/>
              </a:rPr>
              <a:t>MBOH loans – Made in Montana </a:t>
            </a:r>
            <a:br>
              <a:rPr lang="en-US" sz="3200" dirty="0" smtClean="0">
                <a:solidFill>
                  <a:schemeClr val="tx1"/>
                </a:solidFill>
                <a:effectLst/>
              </a:rPr>
            </a:br>
            <a:r>
              <a:rPr lang="en-US" sz="3200" dirty="0" smtClean="0">
                <a:solidFill>
                  <a:schemeClr val="tx1"/>
                </a:solidFill>
                <a:effectLst/>
              </a:rPr>
              <a:t>that </a:t>
            </a:r>
            <a:r>
              <a:rPr lang="en-US" sz="3200" i="1" dirty="0" smtClean="0">
                <a:solidFill>
                  <a:schemeClr val="tx1"/>
                </a:solidFill>
                <a:effectLst/>
              </a:rPr>
              <a:t>stay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in Montana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Content Placeholder 7" descr="FinalMBOH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662240" cy="9906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5965371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643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862296"/>
              </p:ext>
            </p:extLst>
          </p:nvPr>
        </p:nvGraphicFramePr>
        <p:xfrm>
          <a:off x="2133600" y="-15007"/>
          <a:ext cx="5334000" cy="69034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Acrobat Document" r:id="rId3" imgW="5829233" imgH="7543775" progId="Acrobat.Document.11">
                  <p:embed/>
                </p:oleObj>
              </mc:Choice>
              <mc:Fallback>
                <p:oleObj name="Acrobat Document" r:id="rId3" imgW="5829233" imgH="7543775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-15007"/>
                        <a:ext cx="5334000" cy="69034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6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7315200" cy="1600200"/>
          </a:xfrm>
        </p:spPr>
        <p:txBody>
          <a:bodyPr/>
          <a:lstStyle/>
          <a:p>
            <a:pPr algn="ctr"/>
            <a:r>
              <a:rPr lang="en-US" b="1" dirty="0"/>
              <a:t>Home Ownership Team</a:t>
            </a:r>
          </a:p>
        </p:txBody>
      </p:sp>
      <p:graphicFrame>
        <p:nvGraphicFramePr>
          <p:cNvPr id="73625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31040"/>
              </p:ext>
            </p:extLst>
          </p:nvPr>
        </p:nvGraphicFramePr>
        <p:xfrm>
          <a:off x="0" y="874713"/>
          <a:ext cx="8915400" cy="5983224"/>
        </p:xfrm>
        <a:graphic>
          <a:graphicData uri="http://schemas.openxmlformats.org/drawingml/2006/table">
            <a:tbl>
              <a:tblPr/>
              <a:tblGrid>
                <a:gridCol w="3505200"/>
                <a:gridCol w="2006600"/>
                <a:gridCol w="34036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Charlie Brown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841-2850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Chbrown@mt.gov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Julie Hope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841-2853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Jhope@mt.gov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Brandon Whitaker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841-2847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bwhitaker@mt.gov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Jeannene Maas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841-2851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6"/>
                        </a:rPr>
                        <a:t>Jmaas@mt.gov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Vicki Bauer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841-2849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7"/>
                        </a:rPr>
                        <a:t>Vibauer@mt.gov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Doug Jensen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FAX 841-2841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841-2854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8"/>
                        </a:rPr>
                        <a:t>dojensen@mt.gov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Arial" charset="0"/>
                          <a:hlinkClick r:id="rId9"/>
                        </a:rPr>
                        <a:t>www.housing.mt.gov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48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3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8" grpId="0" autoUpdateAnimBg="0"/>
    </p:bldLst>
  </p:timing>
</p:sld>
</file>

<file path=ppt/theme/theme1.xml><?xml version="1.0" encoding="utf-8"?>
<a:theme xmlns:a="http://schemas.openxmlformats.org/drawingml/2006/main" name="Slipstrea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381</TotalTime>
  <Words>142</Words>
  <Application>Microsoft Office PowerPoint</Application>
  <PresentationFormat>On-screen Show (4:3)</PresentationFormat>
  <Paragraphs>74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Slipstream</vt:lpstr>
      <vt:lpstr>Adobe Acrobat Document</vt:lpstr>
      <vt:lpstr>MBOH loans – Made in Montana  that stay in Montana</vt:lpstr>
      <vt:lpstr>MBOH loans – Made in Montana  that stay in Montana</vt:lpstr>
      <vt:lpstr>MBOH loans – Made in Montana  that stay in Montana</vt:lpstr>
      <vt:lpstr>MBOH loans – Made in Montana  that stay in Montana</vt:lpstr>
      <vt:lpstr>PowerPoint Presentation</vt:lpstr>
      <vt:lpstr>Home Ownership Team</vt:lpstr>
    </vt:vector>
  </TitlesOfParts>
  <Company>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MBOH loans – Made in Montana  that stay in Montana</dc:title>
  <dc:creator>Maas, Jeannene</dc:creator>
  <cp:lastModifiedBy>Maas, Jeannene</cp:lastModifiedBy>
  <cp:revision>44</cp:revision>
  <cp:lastPrinted>2015-05-26T22:09:20Z</cp:lastPrinted>
  <dcterms:created xsi:type="dcterms:W3CDTF">2015-04-29T19:29:26Z</dcterms:created>
  <dcterms:modified xsi:type="dcterms:W3CDTF">2015-05-26T22:09:56Z</dcterms:modified>
</cp:coreProperties>
</file>