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70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FD8137F-6EDE-4125-9E61-C376A64F0672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FE5CF40-1835-4E42-97B1-56ED6A9CE08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8137F-6EDE-4125-9E61-C376A64F0672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5CF40-1835-4E42-97B1-56ED6A9CE0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FD8137F-6EDE-4125-9E61-C376A64F0672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FE5CF40-1835-4E42-97B1-56ED6A9CE0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8137F-6EDE-4125-9E61-C376A64F0672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5CF40-1835-4E42-97B1-56ED6A9CE0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FD8137F-6EDE-4125-9E61-C376A64F0672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FE5CF40-1835-4E42-97B1-56ED6A9CE08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8137F-6EDE-4125-9E61-C376A64F0672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5CF40-1835-4E42-97B1-56ED6A9CE0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8137F-6EDE-4125-9E61-C376A64F0672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5CF40-1835-4E42-97B1-56ED6A9CE0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8137F-6EDE-4125-9E61-C376A64F0672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5CF40-1835-4E42-97B1-56ED6A9CE0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FD8137F-6EDE-4125-9E61-C376A64F0672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5CF40-1835-4E42-97B1-56ED6A9CE0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8137F-6EDE-4125-9E61-C376A64F0672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5CF40-1835-4E42-97B1-56ED6A9CE0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8137F-6EDE-4125-9E61-C376A64F0672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E5CF40-1835-4E42-97B1-56ED6A9CE08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FD8137F-6EDE-4125-9E61-C376A64F0672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FE5CF40-1835-4E42-97B1-56ED6A9CE0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charkoosta.com/2014/2014_05_08/Flathead_Finance_student_buys_home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nantoine@skha.org" TargetMode="External"/><Relationship Id="rId2" Type="http://schemas.openxmlformats.org/officeDocument/2006/relationships/hyperlink" Target="mailto:rjdavis@skha.org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g"/><Relationship Id="rId4" Type="http://schemas.openxmlformats.org/officeDocument/2006/relationships/hyperlink" Target="http://www.skha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Housing Tax Credit to Homeownership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810000"/>
            <a:ext cx="5114778" cy="152428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900" dirty="0" smtClean="0"/>
              <a:t>Salish &amp; Kootenai Housing Authority</a:t>
            </a:r>
          </a:p>
          <a:p>
            <a:endParaRPr lang="en-US" dirty="0" smtClean="0"/>
          </a:p>
          <a:p>
            <a:r>
              <a:rPr lang="en-US" dirty="0" smtClean="0"/>
              <a:t>Rocki Davis, </a:t>
            </a:r>
            <a:r>
              <a:rPr lang="en-US" sz="1400" dirty="0" smtClean="0"/>
              <a:t>Program Compliance/Development Coordinator</a:t>
            </a:r>
            <a:endParaRPr lang="en-US" dirty="0" smtClean="0"/>
          </a:p>
          <a:p>
            <a:pPr algn="ctr"/>
            <a:r>
              <a:rPr lang="en-US" dirty="0" smtClean="0"/>
              <a:t>And</a:t>
            </a:r>
          </a:p>
          <a:p>
            <a:r>
              <a:rPr lang="en-US" dirty="0" smtClean="0"/>
              <a:t> Nicole Antoine, </a:t>
            </a:r>
            <a:r>
              <a:rPr lang="en-US" sz="1800" dirty="0" smtClean="0"/>
              <a:t>Homeownership Coordinator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2362200" cy="38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3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Available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CSKT member </a:t>
            </a:r>
          </a:p>
          <a:p>
            <a:pPr lvl="1"/>
            <a:r>
              <a:rPr lang="en-US" dirty="0" smtClean="0"/>
              <a:t>Buy/down assistance</a:t>
            </a:r>
          </a:p>
          <a:p>
            <a:pPr lvl="1"/>
            <a:r>
              <a:rPr lang="en-US" dirty="0" smtClean="0"/>
              <a:t>Closing Cost Assistance</a:t>
            </a:r>
          </a:p>
          <a:p>
            <a:endParaRPr lang="en-US" dirty="0"/>
          </a:p>
          <a:p>
            <a:r>
              <a:rPr lang="en-US" dirty="0" smtClean="0"/>
              <a:t>Home$tart</a:t>
            </a:r>
          </a:p>
          <a:p>
            <a:endParaRPr lang="en-US" dirty="0"/>
          </a:p>
          <a:p>
            <a:r>
              <a:rPr lang="en-US" dirty="0" smtClean="0"/>
              <a:t>Savings accounts/Individual Deposit Accounts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828800"/>
            <a:ext cx="3653028" cy="2143323"/>
          </a:xfrm>
          <a:prstGeom prst="rect">
            <a:avLst/>
          </a:prstGeom>
          <a:ln w="1905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4949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ckiD\AppData\Local\Microsoft\Windows\Temporary Internet Files\Content.IE5\21W0JBA1\iStock_confusedma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2956560" cy="2354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Downfall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239000" cy="5007936"/>
          </a:xfrm>
        </p:spPr>
        <p:txBody>
          <a:bodyPr/>
          <a:lstStyle/>
          <a:p>
            <a:r>
              <a:rPr lang="en-US" dirty="0" smtClean="0"/>
              <a:t>Covenants and Restrictions</a:t>
            </a:r>
          </a:p>
          <a:p>
            <a:r>
              <a:rPr lang="en-US" dirty="0" smtClean="0"/>
              <a:t>Current tenant purchase falls apart</a:t>
            </a:r>
          </a:p>
          <a:p>
            <a:r>
              <a:rPr lang="en-US" dirty="0" smtClean="0"/>
              <a:t>New HTC Qualified applicant</a:t>
            </a:r>
          </a:p>
          <a:p>
            <a:pPr lvl="1"/>
            <a:r>
              <a:rPr lang="en-US" dirty="0" smtClean="0"/>
              <a:t>Too high or too little income</a:t>
            </a:r>
          </a:p>
          <a:p>
            <a:pPr lvl="1"/>
            <a:r>
              <a:rPr lang="en-US" dirty="0" smtClean="0"/>
              <a:t>Poor credit</a:t>
            </a:r>
          </a:p>
          <a:p>
            <a:r>
              <a:rPr lang="en-US" dirty="0" smtClean="0"/>
              <a:t>METH contamination</a:t>
            </a:r>
          </a:p>
          <a:p>
            <a:pPr lvl="1"/>
            <a:r>
              <a:rPr lang="en-US" dirty="0" smtClean="0"/>
              <a:t>Time to ready unit</a:t>
            </a:r>
          </a:p>
          <a:p>
            <a:r>
              <a:rPr lang="en-US" dirty="0" smtClean="0"/>
              <a:t>Homeowners responsibilities</a:t>
            </a:r>
          </a:p>
          <a:p>
            <a:pPr lvl="1"/>
            <a:r>
              <a:rPr lang="en-US" dirty="0" smtClean="0"/>
              <a:t>Street cleaning</a:t>
            </a:r>
          </a:p>
          <a:p>
            <a:pPr lvl="1"/>
            <a:r>
              <a:rPr lang="en-US" dirty="0" smtClean="0"/>
              <a:t>Sidewalks</a:t>
            </a:r>
          </a:p>
          <a:p>
            <a:pPr lvl="1"/>
            <a:r>
              <a:rPr lang="en-US" dirty="0" smtClean="0"/>
              <a:t>Neighbor 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9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Success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5334000" cy="4846320"/>
          </a:xfrm>
        </p:spPr>
        <p:txBody>
          <a:bodyPr/>
          <a:lstStyle/>
          <a:p>
            <a:r>
              <a:rPr lang="en-US" dirty="0"/>
              <a:t>Single </a:t>
            </a:r>
            <a:r>
              <a:rPr lang="en-US" dirty="0" smtClean="0"/>
              <a:t>Mother with teenage son</a:t>
            </a:r>
          </a:p>
          <a:p>
            <a:endParaRPr lang="en-US" dirty="0"/>
          </a:p>
          <a:p>
            <a:r>
              <a:rPr lang="en-US" dirty="0" smtClean="0"/>
              <a:t>Minimum wage with very sporadic  child support</a:t>
            </a:r>
          </a:p>
          <a:p>
            <a:endParaRPr lang="en-US" dirty="0"/>
          </a:p>
          <a:p>
            <a:r>
              <a:rPr lang="en-US" dirty="0" smtClean="0"/>
              <a:t>Had to file Bankruptcy</a:t>
            </a:r>
            <a:endParaRPr lang="en-US" dirty="0"/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://www.charkoosta.com/2014/2014_05_08/Flathead_Finance_student_buys_home.html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810" y="1676400"/>
            <a:ext cx="4082902" cy="304800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4935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381000"/>
            <a:ext cx="3429000" cy="2057400"/>
          </a:xfrm>
        </p:spPr>
        <p:txBody>
          <a:bodyPr anchor="ctr"/>
          <a:lstStyle/>
          <a:p>
            <a:pPr algn="ctr"/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410200" y="2286000"/>
            <a:ext cx="34290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Rocki Davis, </a:t>
            </a:r>
          </a:p>
          <a:p>
            <a:r>
              <a:rPr lang="en-US" dirty="0" smtClean="0"/>
              <a:t>Program Compliance/Development Coordinator</a:t>
            </a:r>
          </a:p>
          <a:p>
            <a:r>
              <a:rPr lang="en-US" dirty="0" smtClean="0">
                <a:hlinkClick r:id="rId2"/>
              </a:rPr>
              <a:t>rjdavis@skha.org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Nicole Antoine</a:t>
            </a:r>
          </a:p>
          <a:p>
            <a:r>
              <a:rPr lang="en-US" dirty="0" smtClean="0"/>
              <a:t>Homeownership Coordinator</a:t>
            </a:r>
          </a:p>
          <a:p>
            <a:r>
              <a:rPr lang="en-US" dirty="0" smtClean="0">
                <a:hlinkClick r:id="rId3"/>
              </a:rPr>
              <a:t>nantoine@skha.org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Salish &amp; Kootenai Housing Authority</a:t>
            </a:r>
          </a:p>
          <a:p>
            <a:r>
              <a:rPr lang="en-US" dirty="0" smtClean="0"/>
              <a:t>PO BOX 38</a:t>
            </a:r>
          </a:p>
          <a:p>
            <a:r>
              <a:rPr lang="en-US" dirty="0" smtClean="0"/>
              <a:t>Pablo, MT 59855</a:t>
            </a:r>
          </a:p>
          <a:p>
            <a:endParaRPr lang="en-US" dirty="0"/>
          </a:p>
          <a:p>
            <a:r>
              <a:rPr lang="en-US" dirty="0" smtClean="0"/>
              <a:t>Telephone: 406.675.4491</a:t>
            </a:r>
          </a:p>
          <a:p>
            <a:r>
              <a:rPr lang="en-US" dirty="0" smtClean="0"/>
              <a:t>Fax: 406.675.4495</a:t>
            </a:r>
          </a:p>
          <a:p>
            <a:r>
              <a:rPr lang="en-US" dirty="0" smtClean="0">
                <a:hlinkClick r:id="rId4"/>
              </a:rPr>
              <a:t>www.skha.org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8" r="21168"/>
          <a:stretch>
            <a:fillRect/>
          </a:stretch>
        </p:blipFill>
        <p:spPr>
          <a:xfrm>
            <a:off x="663684" y="1041002"/>
            <a:ext cx="4016699" cy="4015232"/>
          </a:xfrm>
        </p:spPr>
      </p:pic>
    </p:spTree>
    <p:extLst>
      <p:ext uri="{BB962C8B-B14F-4D97-AF65-F5344CB8AC3E}">
        <p14:creationId xmlns:p14="http://schemas.microsoft.com/office/powerpoint/2010/main" val="71763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Felsman Addition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Constructed in 1998 using Housing Tax Credits</a:t>
            </a:r>
          </a:p>
          <a:p>
            <a:r>
              <a:rPr lang="en-US" dirty="0" smtClean="0"/>
              <a:t>20 single family units</a:t>
            </a:r>
          </a:p>
          <a:p>
            <a:pPr lvl="1"/>
            <a:r>
              <a:rPr lang="en-US" dirty="0" smtClean="0"/>
              <a:t>10 3 bedroom</a:t>
            </a:r>
          </a:p>
          <a:p>
            <a:pPr lvl="1"/>
            <a:r>
              <a:rPr lang="en-US" dirty="0" smtClean="0"/>
              <a:t>10 4 bedroom</a:t>
            </a:r>
          </a:p>
          <a:p>
            <a:r>
              <a:rPr lang="en-US" dirty="0" smtClean="0"/>
              <a:t>Fee Simple land</a:t>
            </a:r>
          </a:p>
          <a:p>
            <a:pPr lvl="1"/>
            <a:r>
              <a:rPr lang="en-US" dirty="0" smtClean="0"/>
              <a:t>Less than .25 acres</a:t>
            </a:r>
          </a:p>
          <a:p>
            <a:r>
              <a:rPr lang="en-US" dirty="0" smtClean="0"/>
              <a:t>Located on North end of Pablo</a:t>
            </a:r>
          </a:p>
          <a:p>
            <a:pPr lvl="1"/>
            <a:r>
              <a:rPr lang="en-US" dirty="0" smtClean="0"/>
              <a:t>Walking distance to all amenities</a:t>
            </a:r>
          </a:p>
          <a:p>
            <a:r>
              <a:rPr lang="en-US" dirty="0" smtClean="0"/>
              <a:t>Rents</a:t>
            </a:r>
          </a:p>
          <a:p>
            <a:pPr lvl="1"/>
            <a:r>
              <a:rPr lang="en-US" dirty="0" smtClean="0"/>
              <a:t>3 bedroom $365 + utilities</a:t>
            </a:r>
          </a:p>
          <a:p>
            <a:pPr lvl="1"/>
            <a:r>
              <a:rPr lang="en-US" dirty="0" smtClean="0"/>
              <a:t>4 bedroom $ 395 + utilities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057400"/>
            <a:ext cx="31496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9196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dirty="0" smtClean="0"/>
              <a:t>rental Program </a:t>
            </a:r>
            <a:br>
              <a:rPr lang="en-US" dirty="0" smtClean="0"/>
            </a:br>
            <a:r>
              <a:rPr lang="en-US" dirty="0" smtClean="0"/>
              <a:t>Qualifications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39000" cy="4846320"/>
          </a:xfrm>
        </p:spPr>
        <p:txBody>
          <a:bodyPr/>
          <a:lstStyle/>
          <a:p>
            <a:r>
              <a:rPr lang="en-US" dirty="0" smtClean="0"/>
              <a:t>SKHA Requirements</a:t>
            </a:r>
          </a:p>
          <a:p>
            <a:pPr lvl="1"/>
            <a:r>
              <a:rPr lang="en-US" dirty="0" smtClean="0"/>
              <a:t>Past history</a:t>
            </a:r>
          </a:p>
          <a:p>
            <a:pPr lvl="1"/>
            <a:r>
              <a:rPr lang="en-US" dirty="0" smtClean="0"/>
              <a:t>Pass background check</a:t>
            </a:r>
          </a:p>
          <a:p>
            <a:pPr lvl="1"/>
            <a:r>
              <a:rPr lang="en-US" dirty="0" smtClean="0"/>
              <a:t>Minimum income $20,000</a:t>
            </a:r>
          </a:p>
          <a:p>
            <a:endParaRPr lang="en-US" dirty="0" smtClean="0"/>
          </a:p>
          <a:p>
            <a:r>
              <a:rPr lang="en-US" dirty="0" smtClean="0"/>
              <a:t>HTC </a:t>
            </a:r>
            <a:r>
              <a:rPr lang="en-US" dirty="0" smtClean="0"/>
              <a:t>income requirements</a:t>
            </a:r>
          </a:p>
          <a:p>
            <a:pPr lvl="1"/>
            <a:r>
              <a:rPr lang="en-US" dirty="0" smtClean="0"/>
              <a:t>8 household could be at 60% local </a:t>
            </a:r>
            <a:r>
              <a:rPr lang="en-US" dirty="0" smtClean="0"/>
              <a:t>AMI</a:t>
            </a:r>
          </a:p>
          <a:p>
            <a:pPr lvl="2"/>
            <a:r>
              <a:rPr lang="en-US" dirty="0" smtClean="0"/>
              <a:t>Family size 4 max income was $ 34,860 </a:t>
            </a:r>
            <a:r>
              <a:rPr lang="en-US" sz="1800" dirty="0" smtClean="0"/>
              <a:t>(2014 AMI limits)</a:t>
            </a:r>
            <a:endParaRPr lang="en-US" dirty="0" smtClean="0"/>
          </a:p>
          <a:p>
            <a:pPr lvl="1"/>
            <a:r>
              <a:rPr lang="en-US" dirty="0" smtClean="0"/>
              <a:t>12 households could be at 50% local </a:t>
            </a:r>
            <a:r>
              <a:rPr lang="en-US" dirty="0" smtClean="0"/>
              <a:t>AMI</a:t>
            </a:r>
          </a:p>
          <a:p>
            <a:pPr lvl="2"/>
            <a:r>
              <a:rPr lang="en-US" dirty="0" smtClean="0"/>
              <a:t>Family size 4 max income was $ 29,050 </a:t>
            </a:r>
            <a:r>
              <a:rPr lang="en-US" sz="1800" dirty="0"/>
              <a:t>(2014 AMI limits)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917" y="1548561"/>
            <a:ext cx="3060483" cy="1956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1880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dirty="0" smtClean="0"/>
              <a:t>Homeownership </a:t>
            </a:r>
            <a:br>
              <a:rPr lang="en-US" dirty="0" smtClean="0"/>
            </a:br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Application process</a:t>
            </a:r>
          </a:p>
          <a:p>
            <a:endParaRPr lang="en-US" dirty="0" smtClean="0"/>
          </a:p>
          <a:p>
            <a:r>
              <a:rPr lang="en-US" dirty="0" smtClean="0"/>
              <a:t>Credit report review</a:t>
            </a:r>
          </a:p>
          <a:p>
            <a:endParaRPr lang="en-US" dirty="0" smtClean="0"/>
          </a:p>
          <a:p>
            <a:r>
              <a:rPr lang="en-US" dirty="0" smtClean="0"/>
              <a:t>Complete credit repair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Mortgage ready by 2014</a:t>
            </a:r>
          </a:p>
          <a:p>
            <a:endParaRPr lang="en-US" dirty="0" smtClean="0"/>
          </a:p>
          <a:p>
            <a:r>
              <a:rPr lang="en-US" dirty="0" smtClean="0"/>
              <a:t>Complete homebuyer education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066800"/>
            <a:ext cx="28448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0916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dirty="0" smtClean="0"/>
              <a:t>Rental Lease </a:t>
            </a:r>
            <a:br>
              <a:rPr lang="en-US" dirty="0" smtClean="0"/>
            </a:br>
            <a:r>
              <a:rPr lang="en-US" dirty="0" smtClean="0"/>
              <a:t>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Tenants entered into 6 month lease agreement</a:t>
            </a:r>
          </a:p>
          <a:p>
            <a:endParaRPr lang="en-US" dirty="0" smtClean="0"/>
          </a:p>
          <a:p>
            <a:r>
              <a:rPr lang="en-US" dirty="0" smtClean="0"/>
              <a:t>Homeownership clause</a:t>
            </a:r>
          </a:p>
          <a:p>
            <a:pPr lvl="1"/>
            <a:r>
              <a:rPr lang="en-US" dirty="0" smtClean="0"/>
              <a:t>Minimum income</a:t>
            </a:r>
          </a:p>
          <a:p>
            <a:pPr lvl="1"/>
            <a:r>
              <a:rPr lang="en-US" dirty="0" smtClean="0"/>
              <a:t>Work with homeownership program</a:t>
            </a:r>
          </a:p>
          <a:p>
            <a:endParaRPr lang="en-US" dirty="0" smtClean="0"/>
          </a:p>
          <a:p>
            <a:r>
              <a:rPr lang="en-US" dirty="0" smtClean="0"/>
              <a:t>If tenant choose not purchase </a:t>
            </a:r>
          </a:p>
          <a:p>
            <a:pPr lvl="1"/>
            <a:r>
              <a:rPr lang="en-US" dirty="0" smtClean="0"/>
              <a:t>Tenant priority for SKHA rental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05000"/>
            <a:ext cx="3521075" cy="26400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015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ockiD\AppData\Local\Microsoft\Windows\Temporary Internet Files\Content.IE5\XU53MSFZ\option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588" y="990600"/>
            <a:ext cx="317593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tax Credit </a:t>
            </a:r>
            <a:br>
              <a:rPr lang="en-US" dirty="0" smtClean="0"/>
            </a:br>
            <a:r>
              <a:rPr lang="en-US" dirty="0" smtClean="0"/>
              <a:t>Year 15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HTC program</a:t>
            </a:r>
          </a:p>
          <a:p>
            <a:pPr lvl="1"/>
            <a:r>
              <a:rPr lang="en-US" dirty="0" smtClean="0"/>
              <a:t>Extended </a:t>
            </a:r>
            <a:r>
              <a:rPr lang="en-US" dirty="0"/>
              <a:t>Use </a:t>
            </a:r>
            <a:r>
              <a:rPr lang="en-US" dirty="0" smtClean="0"/>
              <a:t>Agreement</a:t>
            </a:r>
          </a:p>
          <a:p>
            <a:pPr lvl="2"/>
            <a:r>
              <a:rPr lang="en-US" dirty="0" smtClean="0"/>
              <a:t>Income</a:t>
            </a:r>
          </a:p>
          <a:p>
            <a:pPr lvl="2"/>
            <a:r>
              <a:rPr lang="en-US" dirty="0" smtClean="0"/>
              <a:t>Rent</a:t>
            </a:r>
          </a:p>
          <a:p>
            <a:pPr lvl="1"/>
            <a:r>
              <a:rPr lang="en-US" dirty="0" smtClean="0"/>
              <a:t>How to release the extended use agreement (LURA)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Transfer ownership of homes from LP to SKHA</a:t>
            </a:r>
          </a:p>
          <a:p>
            <a:pPr lvl="1"/>
            <a:r>
              <a:rPr lang="en-US" dirty="0" smtClean="0"/>
              <a:t>Legal Review</a:t>
            </a:r>
          </a:p>
          <a:p>
            <a:pPr lvl="1"/>
            <a:r>
              <a:rPr lang="en-US" dirty="0" smtClean="0"/>
              <a:t>Accounts</a:t>
            </a:r>
          </a:p>
          <a:p>
            <a:endParaRPr lang="en-US" dirty="0" smtClean="0"/>
          </a:p>
          <a:p>
            <a:r>
              <a:rPr lang="en-US" dirty="0" smtClean="0"/>
              <a:t>Create lighting district (Street lights)</a:t>
            </a:r>
          </a:p>
        </p:txBody>
      </p:sp>
    </p:spTree>
    <p:extLst>
      <p:ext uri="{BB962C8B-B14F-4D97-AF65-F5344CB8AC3E}">
        <p14:creationId xmlns:p14="http://schemas.microsoft.com/office/powerpoint/2010/main" val="409411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Restrictions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HTC</a:t>
            </a:r>
          </a:p>
          <a:p>
            <a:pPr lvl="1"/>
            <a:r>
              <a:rPr lang="en-US" dirty="0" smtClean="0"/>
              <a:t>Remain affordable for 15 additional years</a:t>
            </a:r>
          </a:p>
          <a:p>
            <a:pPr lvl="1"/>
            <a:r>
              <a:rPr lang="en-US" dirty="0" smtClean="0"/>
              <a:t>How would it affect the sale?</a:t>
            </a:r>
          </a:p>
          <a:p>
            <a:endParaRPr lang="en-US" dirty="0" smtClean="0"/>
          </a:p>
          <a:p>
            <a:r>
              <a:rPr lang="en-US" dirty="0" smtClean="0"/>
              <a:t>SKHA</a:t>
            </a:r>
          </a:p>
          <a:p>
            <a:pPr lvl="1"/>
            <a:r>
              <a:rPr lang="en-US" dirty="0" smtClean="0"/>
              <a:t>Restrictive Lien Agreement</a:t>
            </a:r>
          </a:p>
          <a:p>
            <a:pPr lvl="2"/>
            <a:r>
              <a:rPr lang="en-US" dirty="0" smtClean="0"/>
              <a:t>Equity in property treated as a subsidy</a:t>
            </a:r>
          </a:p>
          <a:p>
            <a:pPr lvl="2"/>
            <a:r>
              <a:rPr lang="en-US" dirty="0" smtClean="0"/>
              <a:t>Repayment of subsidy if sold/refinanced in 5 years</a:t>
            </a:r>
          </a:p>
          <a:p>
            <a:pPr lvl="3"/>
            <a:r>
              <a:rPr lang="en-US" dirty="0" smtClean="0"/>
              <a:t>Percentage forgiven each year</a:t>
            </a:r>
          </a:p>
        </p:txBody>
      </p:sp>
      <p:pic>
        <p:nvPicPr>
          <p:cNvPr id="6147" name="Picture 3" descr="C:\Users\RockiD\AppData\Local\Microsoft\Windows\Temporary Internet Files\Content.IE5\VGPNAG3V\stock-vector-vector-clip-art-illustration-of-smartoon-gesturing-a-stop-sign-as-it-stands-in-a-not-allowed-3137006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894" y="2438400"/>
            <a:ext cx="1818618" cy="203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04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Lenders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4419600" cy="48463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Community Bank – 10</a:t>
            </a:r>
          </a:p>
          <a:p>
            <a:pPr lvl="1"/>
            <a:r>
              <a:rPr lang="en-US" dirty="0" smtClean="0"/>
              <a:t>MBOH 1</a:t>
            </a:r>
            <a:r>
              <a:rPr lang="en-US" baseline="30000" dirty="0" smtClean="0"/>
              <a:t>st</a:t>
            </a:r>
            <a:r>
              <a:rPr lang="en-US" dirty="0" smtClean="0"/>
              <a:t> homebuyers – 9</a:t>
            </a:r>
          </a:p>
          <a:p>
            <a:pPr lvl="1"/>
            <a:r>
              <a:rPr lang="en-US" dirty="0" smtClean="0"/>
              <a:t>HUD 184 program – 9</a:t>
            </a:r>
          </a:p>
          <a:p>
            <a:pPr lvl="1"/>
            <a:r>
              <a:rPr lang="en-US" dirty="0" smtClean="0"/>
              <a:t>VA </a:t>
            </a:r>
            <a:r>
              <a:rPr lang="en-US" dirty="0"/>
              <a:t>– 1</a:t>
            </a:r>
          </a:p>
          <a:p>
            <a:endParaRPr lang="en-US" dirty="0" smtClean="0"/>
          </a:p>
          <a:p>
            <a:r>
              <a:rPr lang="en-US" dirty="0" smtClean="0"/>
              <a:t>Eagle Bank – 1</a:t>
            </a:r>
          </a:p>
          <a:p>
            <a:pPr lvl="1"/>
            <a:r>
              <a:rPr lang="en-US" dirty="0" smtClean="0"/>
              <a:t>HUD 184 program 1</a:t>
            </a:r>
          </a:p>
          <a:p>
            <a:endParaRPr lang="en-US" dirty="0" smtClean="0"/>
          </a:p>
          <a:p>
            <a:r>
              <a:rPr lang="en-US" dirty="0" smtClean="0"/>
              <a:t>Valley Bank – 2 pending</a:t>
            </a:r>
          </a:p>
          <a:p>
            <a:endParaRPr lang="en-US" dirty="0" smtClean="0"/>
          </a:p>
          <a:p>
            <a:r>
              <a:rPr lang="en-US" dirty="0" smtClean="0"/>
              <a:t>Tribal Credit program - 7</a:t>
            </a:r>
            <a:endParaRPr lang="en-US" dirty="0"/>
          </a:p>
        </p:txBody>
      </p:sp>
      <p:pic>
        <p:nvPicPr>
          <p:cNvPr id="5" name="Picture 5" descr="C:\Users\RockiD\AppData\Local\Microsoft\Windows\Temporary Internet Files\Content.IE5\UIGEBV2C\realestatehousingclosingfee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7180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81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Loan amounts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bedroom $55,000</a:t>
            </a:r>
          </a:p>
          <a:p>
            <a:pPr lvl="1"/>
            <a:r>
              <a:rPr lang="en-US" dirty="0" smtClean="0"/>
              <a:t>Average Bank (PITI) $ 250 (4%)</a:t>
            </a:r>
          </a:p>
          <a:p>
            <a:pPr lvl="1"/>
            <a:r>
              <a:rPr lang="en-US" dirty="0" smtClean="0"/>
              <a:t>Average Tribal Credit (PI) $ 330 (6%)</a:t>
            </a:r>
          </a:p>
          <a:p>
            <a:endParaRPr lang="en-US" dirty="0"/>
          </a:p>
          <a:p>
            <a:r>
              <a:rPr lang="en-US" dirty="0" smtClean="0"/>
              <a:t>4 bedroom $60,000</a:t>
            </a:r>
          </a:p>
          <a:p>
            <a:pPr lvl="1"/>
            <a:r>
              <a:rPr lang="en-US" dirty="0" smtClean="0"/>
              <a:t>Average Bank (PITI) $ 300 (4%)</a:t>
            </a:r>
          </a:p>
          <a:p>
            <a:pPr lvl="1"/>
            <a:r>
              <a:rPr lang="en-US" dirty="0" smtClean="0"/>
              <a:t>VA Loan (PITI) $ 235 (2.78%)</a:t>
            </a:r>
          </a:p>
          <a:p>
            <a:pPr lvl="1"/>
            <a:r>
              <a:rPr lang="en-US" dirty="0" smtClean="0"/>
              <a:t>Average Tribal Credit (PI) $ 360 (6%)</a:t>
            </a:r>
            <a:endParaRPr lang="en-US" dirty="0"/>
          </a:p>
        </p:txBody>
      </p:sp>
      <p:pic>
        <p:nvPicPr>
          <p:cNvPr id="7170" name="Picture 2" descr="C:\Users\RockiD\AppData\Local\Microsoft\Windows\Temporary Internet Files\Content.IE5\Q3GXR55M\money_sig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108" y="1752600"/>
            <a:ext cx="2071433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73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237</TotalTime>
  <Words>454</Words>
  <Application>Microsoft Office PowerPoint</Application>
  <PresentationFormat>On-screen Show (4:3)</PresentationFormat>
  <Paragraphs>137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Opulent</vt:lpstr>
      <vt:lpstr>From Housing Tax Credit to Homeownership</vt:lpstr>
      <vt:lpstr>Felsman Addition</vt:lpstr>
      <vt:lpstr>rental Program  Qualifications</vt:lpstr>
      <vt:lpstr>Homeownership  program</vt:lpstr>
      <vt:lpstr>Rental Lease  agreement</vt:lpstr>
      <vt:lpstr>Housing tax Credit  Year 15 Decisions</vt:lpstr>
      <vt:lpstr>Restrictions</vt:lpstr>
      <vt:lpstr>Lenders</vt:lpstr>
      <vt:lpstr>Loan amounts</vt:lpstr>
      <vt:lpstr>Available Assistance</vt:lpstr>
      <vt:lpstr>Downfall</vt:lpstr>
      <vt:lpstr>Success Story</vt:lpstr>
      <vt:lpstr>contact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Housing Tax Credit to Homeownership</dc:title>
  <dc:creator>RockiD</dc:creator>
  <cp:lastModifiedBy>RockiD</cp:lastModifiedBy>
  <cp:revision>26</cp:revision>
  <dcterms:created xsi:type="dcterms:W3CDTF">2015-05-14T15:23:03Z</dcterms:created>
  <dcterms:modified xsi:type="dcterms:W3CDTF">2015-05-19T17:43:08Z</dcterms:modified>
</cp:coreProperties>
</file>