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15" r:id="rId1"/>
  </p:sldMasterIdLst>
  <p:notesMasterIdLst>
    <p:notesMasterId r:id="rId20"/>
  </p:notesMasterIdLst>
  <p:handoutMasterIdLst>
    <p:handoutMasterId r:id="rId21"/>
  </p:handoutMasterIdLst>
  <p:sldIdLst>
    <p:sldId id="263" r:id="rId2"/>
    <p:sldId id="283" r:id="rId3"/>
    <p:sldId id="257" r:id="rId4"/>
    <p:sldId id="352" r:id="rId5"/>
    <p:sldId id="353" r:id="rId6"/>
    <p:sldId id="349" r:id="rId7"/>
    <p:sldId id="346" r:id="rId8"/>
    <p:sldId id="328" r:id="rId9"/>
    <p:sldId id="347" r:id="rId10"/>
    <p:sldId id="348" r:id="rId11"/>
    <p:sldId id="326" r:id="rId12"/>
    <p:sldId id="332" r:id="rId13"/>
    <p:sldId id="334" r:id="rId14"/>
    <p:sldId id="351" r:id="rId15"/>
    <p:sldId id="333" r:id="rId16"/>
    <p:sldId id="354" r:id="rId17"/>
    <p:sldId id="339" r:id="rId18"/>
    <p:sldId id="340" r:id="rId1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die Pace" initials="GP" lastIdx="42" clrIdx="0"/>
  <p:cmAuthor id="1" name="jernst" initials="je"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72E"/>
    <a:srgbClr val="FB935B"/>
    <a:srgbClr val="FFFF00"/>
    <a:srgbClr val="E58F11"/>
    <a:srgbClr val="D1A505"/>
    <a:srgbClr val="ECBB06"/>
    <a:srgbClr val="DCAE06"/>
    <a:srgbClr val="7AAE34"/>
    <a:srgbClr val="F2B254"/>
    <a:srgbClr val="FACD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83875" autoAdjust="0"/>
  </p:normalViewPr>
  <p:slideViewPr>
    <p:cSldViewPr>
      <p:cViewPr>
        <p:scale>
          <a:sx n="120" d="100"/>
          <a:sy n="120" d="100"/>
        </p:scale>
        <p:origin x="-149" y="160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3.xml"/><Relationship Id="rId4"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latin typeface="Verdana"/>
                <a:cs typeface="Verdana"/>
              </a:rPr>
              <a:t>Chart Title</a:t>
            </a:r>
          </a:p>
        </c:rich>
      </c:tx>
      <c:overlay val="0"/>
    </c:title>
    <c:autoTitleDeleted val="0"/>
    <c:plotArea>
      <c:layout/>
      <c:barChart>
        <c:barDir val="col"/>
        <c:grouping val="clustered"/>
        <c:varyColors val="0"/>
        <c:ser>
          <c:idx val="0"/>
          <c:order val="0"/>
          <c:tx>
            <c:strRef>
              <c:f>Sheet1!$B$1</c:f>
              <c:strCache>
                <c:ptCount val="1"/>
                <c:pt idx="0">
                  <c:v>Series 1</c:v>
                </c:pt>
              </c:strCache>
            </c:strRef>
          </c:tx>
          <c:spPr>
            <a:solidFill>
              <a:schemeClr val="accent6"/>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75"/>
        <c:overlap val="-25"/>
        <c:axId val="44829696"/>
        <c:axId val="44933888"/>
      </c:barChart>
      <c:catAx>
        <c:axId val="44829696"/>
        <c:scaling>
          <c:orientation val="minMax"/>
        </c:scaling>
        <c:delete val="0"/>
        <c:axPos val="b"/>
        <c:majorTickMark val="none"/>
        <c:minorTickMark val="none"/>
        <c:tickLblPos val="nextTo"/>
        <c:txPr>
          <a:bodyPr/>
          <a:lstStyle/>
          <a:p>
            <a:pPr>
              <a:defRPr sz="1600">
                <a:latin typeface=""/>
              </a:defRPr>
            </a:pPr>
            <a:endParaRPr lang="en-US"/>
          </a:p>
        </c:txPr>
        <c:crossAx val="44933888"/>
        <c:crosses val="autoZero"/>
        <c:auto val="1"/>
        <c:lblAlgn val="ctr"/>
        <c:lblOffset val="100"/>
        <c:noMultiLvlLbl val="0"/>
      </c:catAx>
      <c:valAx>
        <c:axId val="44933888"/>
        <c:scaling>
          <c:orientation val="minMax"/>
        </c:scaling>
        <c:delete val="0"/>
        <c:axPos val="l"/>
        <c:majorGridlines/>
        <c:numFmt formatCode="General" sourceLinked="1"/>
        <c:majorTickMark val="none"/>
        <c:minorTickMark val="none"/>
        <c:tickLblPos val="nextTo"/>
        <c:spPr>
          <a:ln w="9525">
            <a:noFill/>
          </a:ln>
        </c:spPr>
        <c:crossAx val="44829696"/>
        <c:crosses val="autoZero"/>
        <c:crossBetween val="between"/>
      </c:valAx>
    </c:plotArea>
    <c:legend>
      <c:legendPos val="b"/>
      <c:overlay val="0"/>
    </c:legend>
    <c:plotVisOnly val="1"/>
    <c:dispBlanksAs val="gap"/>
    <c:showDLblsOverMax val="0"/>
  </c:chart>
  <c:spPr>
    <a:ln>
      <a:noFill/>
    </a:ln>
  </c:spPr>
  <c:txPr>
    <a:bodyPr/>
    <a:lstStyle/>
    <a:p>
      <a:pPr>
        <a:defRPr sz="1800">
          <a:latin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5-12T17:05:40.659" idx="39">
    <p:pos x="2842" y="2842"/>
    <p:text>I don't understand your note. The Seattle Bank's district is indicated here on the map, via color-coding.... Can you help me understand what you mean?</p:text>
  </p:cm>
  <p:cm authorId="1" dt="2015-05-12T14:58:06.246" idx="4">
    <p:pos x="2850" y="2726"/>
    <p:text>I need to show a slide so that each state knows which FHLBank's set aside applies to them....aka...I need to show the Seattle Bank's district?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5-12T10:14:28.864" idx="33">
    <p:pos x="-1689" y="-169"/>
    <p:text>2013
Apsalooke Warrior Apartments
First Interstate bank
Crow Tribal Housing Authority
$700,000
2012
Fort Peck Homes
Fort Peck Reservation Housing Authority
Independence Bank
$215,000
2011
Cascade Ridge Senior Living / Great Falls
40-unit apartment complex for low-income seniors
First Interstate Bank
$347,100
Benefis Health System/Mountain Plain Equity Group
2010
Mountain View Apartments in Butte, Montana
Glacier Bancorp
Butte Affordable Housing
$98,989 AHP award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5-15T10:21:14.602" idx="42">
    <p:pos x="-326" y="1396"/>
    <p:text>Originally, we were going to put two figures here... the DP Assistance Amount and DP # of Households Served.
This is second category of data was not readily available to use for other institutions (as they don't normally break this out.) Due to time constraints, we opted to remove the second statistic.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1" y="0"/>
            <a:ext cx="3170138" cy="480710"/>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lvl1pPr>
              <a:defRPr sz="1200">
                <a:ea typeface="ＭＳ Ｐゴシック" pitchFamily="1" charset="-128"/>
                <a:cs typeface="+mn-cs"/>
              </a:defRPr>
            </a:lvl1pPr>
          </a:lstStyle>
          <a:p>
            <a:pPr>
              <a:defRPr/>
            </a:pPr>
            <a:r>
              <a:rPr lang="en-US" smtClean="0"/>
              <a:t>MT Housing Conference Presentation</a:t>
            </a:r>
            <a:endParaRPr lang="en-US"/>
          </a:p>
        </p:txBody>
      </p:sp>
      <p:sp>
        <p:nvSpPr>
          <p:cNvPr id="25603" name="Rectangle 1027"/>
          <p:cNvSpPr>
            <a:spLocks noGrp="1" noChangeArrowheads="1"/>
          </p:cNvSpPr>
          <p:nvPr>
            <p:ph type="dt" sz="quarter" idx="1"/>
          </p:nvPr>
        </p:nvSpPr>
        <p:spPr bwMode="auto">
          <a:xfrm>
            <a:off x="4145062" y="0"/>
            <a:ext cx="3170138" cy="480710"/>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a:p>
        </p:txBody>
      </p:sp>
      <p:sp>
        <p:nvSpPr>
          <p:cNvPr id="25604" name="Rectangle 1028"/>
          <p:cNvSpPr>
            <a:spLocks noGrp="1" noChangeArrowheads="1"/>
          </p:cNvSpPr>
          <p:nvPr>
            <p:ph type="ftr" sz="quarter" idx="2"/>
          </p:nvPr>
        </p:nvSpPr>
        <p:spPr bwMode="auto">
          <a:xfrm>
            <a:off x="1" y="9120490"/>
            <a:ext cx="3170138" cy="480710"/>
          </a:xfrm>
          <a:prstGeom prst="rect">
            <a:avLst/>
          </a:prstGeom>
          <a:noFill/>
          <a:ln w="9525">
            <a:noFill/>
            <a:miter lim="800000"/>
            <a:headEnd/>
            <a:tailEnd/>
          </a:ln>
        </p:spPr>
        <p:txBody>
          <a:bodyPr vert="horz" wrap="square" lIns="96650" tIns="48325" rIns="96650" bIns="48325" numCol="1" anchor="b" anchorCtr="0" compatLnSpc="1">
            <a:prstTxWarp prst="textNoShape">
              <a:avLst/>
            </a:prstTxWarp>
          </a:bodyPr>
          <a:lstStyle>
            <a:lvl1pPr>
              <a:defRPr sz="1200">
                <a:ea typeface="ＭＳ Ｐゴシック" pitchFamily="1" charset="-128"/>
                <a:cs typeface="+mn-cs"/>
              </a:defRPr>
            </a:lvl1pPr>
          </a:lstStyle>
          <a:p>
            <a:pPr>
              <a:defRPr/>
            </a:pPr>
            <a:endParaRPr lang="en-US"/>
          </a:p>
        </p:txBody>
      </p:sp>
      <p:sp>
        <p:nvSpPr>
          <p:cNvPr id="25605" name="Rectangle 1029"/>
          <p:cNvSpPr>
            <a:spLocks noGrp="1" noChangeArrowheads="1"/>
          </p:cNvSpPr>
          <p:nvPr>
            <p:ph type="sldNum" sz="quarter" idx="3"/>
          </p:nvPr>
        </p:nvSpPr>
        <p:spPr bwMode="auto">
          <a:xfrm>
            <a:off x="4145062" y="9120490"/>
            <a:ext cx="3170138" cy="480710"/>
          </a:xfrm>
          <a:prstGeom prst="rect">
            <a:avLst/>
          </a:prstGeom>
          <a:noFill/>
          <a:ln w="9525">
            <a:noFill/>
            <a:miter lim="800000"/>
            <a:headEnd/>
            <a:tailEnd/>
          </a:ln>
        </p:spPr>
        <p:txBody>
          <a:bodyPr vert="horz" wrap="square" lIns="96650" tIns="48325" rIns="96650" bIns="48325" numCol="1" anchor="b" anchorCtr="0" compatLnSpc="1">
            <a:prstTxWarp prst="textNoShape">
              <a:avLst/>
            </a:prstTxWarp>
          </a:bodyPr>
          <a:lstStyle>
            <a:lvl1pPr algn="r">
              <a:defRPr sz="1200"/>
            </a:lvl1pPr>
          </a:lstStyle>
          <a:p>
            <a:pPr>
              <a:defRPr/>
            </a:pPr>
            <a:fld id="{4896BD86-9252-274A-B1E8-20F1044A17F5}" type="slidenum">
              <a:rPr lang="en-US"/>
              <a:pPr>
                <a:defRPr/>
              </a:pPr>
              <a:t>‹#›</a:t>
            </a:fld>
            <a:endParaRPr lang="en-US"/>
          </a:p>
        </p:txBody>
      </p:sp>
    </p:spTree>
    <p:extLst>
      <p:ext uri="{BB962C8B-B14F-4D97-AF65-F5344CB8AC3E}">
        <p14:creationId xmlns:p14="http://schemas.microsoft.com/office/powerpoint/2010/main" val="38854769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170138" cy="480710"/>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lvl1pPr>
              <a:defRPr sz="1200">
                <a:ea typeface="ＭＳ Ｐゴシック" pitchFamily="1" charset="-128"/>
                <a:cs typeface="+mn-cs"/>
              </a:defRPr>
            </a:lvl1pPr>
          </a:lstStyle>
          <a:p>
            <a:pPr>
              <a:defRPr/>
            </a:pPr>
            <a:r>
              <a:rPr lang="en-US" smtClean="0"/>
              <a:t>MT Housing Conference Presentation</a:t>
            </a:r>
            <a:endParaRPr lang="en-US"/>
          </a:p>
        </p:txBody>
      </p:sp>
      <p:sp>
        <p:nvSpPr>
          <p:cNvPr id="5123" name="Rectangle 3"/>
          <p:cNvSpPr>
            <a:spLocks noGrp="1" noChangeArrowheads="1"/>
          </p:cNvSpPr>
          <p:nvPr>
            <p:ph type="dt" idx="1"/>
          </p:nvPr>
        </p:nvSpPr>
        <p:spPr bwMode="auto">
          <a:xfrm>
            <a:off x="4145062" y="0"/>
            <a:ext cx="3170138" cy="480710"/>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74924" y="4560245"/>
            <a:ext cx="5365352" cy="4321515"/>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9120490"/>
            <a:ext cx="3170138" cy="480710"/>
          </a:xfrm>
          <a:prstGeom prst="rect">
            <a:avLst/>
          </a:prstGeom>
          <a:noFill/>
          <a:ln w="9525">
            <a:noFill/>
            <a:miter lim="800000"/>
            <a:headEnd/>
            <a:tailEnd/>
          </a:ln>
        </p:spPr>
        <p:txBody>
          <a:bodyPr vert="horz" wrap="square" lIns="96650" tIns="48325" rIns="96650" bIns="48325" numCol="1" anchor="b" anchorCtr="0" compatLnSpc="1">
            <a:prstTxWarp prst="textNoShape">
              <a:avLst/>
            </a:prstTxWarp>
          </a:bodyPr>
          <a:lstStyle>
            <a:lvl1pPr>
              <a:defRPr sz="120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5062" y="9120490"/>
            <a:ext cx="3170138" cy="480710"/>
          </a:xfrm>
          <a:prstGeom prst="rect">
            <a:avLst/>
          </a:prstGeom>
          <a:noFill/>
          <a:ln w="9525">
            <a:noFill/>
            <a:miter lim="800000"/>
            <a:headEnd/>
            <a:tailEnd/>
          </a:ln>
        </p:spPr>
        <p:txBody>
          <a:bodyPr vert="horz" wrap="square" lIns="96650" tIns="48325" rIns="96650" bIns="48325" numCol="1" anchor="b" anchorCtr="0" compatLnSpc="1">
            <a:prstTxWarp prst="textNoShape">
              <a:avLst/>
            </a:prstTxWarp>
          </a:bodyPr>
          <a:lstStyle>
            <a:lvl1pPr algn="r">
              <a:defRPr sz="1200"/>
            </a:lvl1pPr>
          </a:lstStyle>
          <a:p>
            <a:pPr>
              <a:defRPr/>
            </a:pPr>
            <a:fld id="{97F8DBD1-E0F4-9B4D-BE57-9B1FF4753A58}" type="slidenum">
              <a:rPr lang="en-US"/>
              <a:pPr>
                <a:defRPr/>
              </a:pPr>
              <a:t>‹#›</a:t>
            </a:fld>
            <a:endParaRPr lang="en-US"/>
          </a:p>
        </p:txBody>
      </p:sp>
    </p:spTree>
    <p:extLst>
      <p:ext uri="{BB962C8B-B14F-4D97-AF65-F5344CB8AC3E}">
        <p14:creationId xmlns:p14="http://schemas.microsoft.com/office/powerpoint/2010/main" val="251717391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039DBEDA-1E82-2C48-9271-418769338E30}" type="slidenum">
              <a:rPr lang="en-US" sz="1200"/>
              <a:pPr/>
              <a:t>1</a:t>
            </a:fld>
            <a:endParaRPr lang="en-US" sz="1200"/>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E00718C0-EBD2-E54A-A991-0A0A52FEB7F3}" type="slidenum">
              <a:rPr lang="en-US" sz="1200"/>
              <a:pPr/>
              <a:t>13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D5DADA0A-0E83-674F-B5D2-23DC18CDD4D1}" type="slidenum">
              <a:rPr lang="en-US" sz="1200">
                <a:solidFill>
                  <a:prstClr val="black"/>
                </a:solidFill>
              </a:rPr>
              <a:pPr/>
              <a:t>14</a:t>
            </a:fld>
            <a:endParaRPr lang="en-US" sz="120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solidFill>
                  <a:prstClr val="black"/>
                </a:solidFill>
              </a:rPr>
              <a:t>MT Housing PreConference Presentation</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D5DADA0A-0E83-674F-B5D2-23DC18CDD4D1}" type="slidenum">
              <a:rPr lang="en-US" sz="1200"/>
              <a:pPr/>
              <a:t>15</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baseline="0" dirty="0" smtClean="0"/>
              <a:t>_______________________________________________________</a:t>
            </a:r>
          </a:p>
          <a:p>
            <a:r>
              <a:rPr lang="en-US" b="1" baseline="0" dirty="0" smtClean="0"/>
              <a:t>Financial Benefit for Members: </a:t>
            </a:r>
            <a:r>
              <a:rPr lang="en-US" b="0" baseline="0" dirty="0" smtClean="0"/>
              <a:t>(Text from Craig Horton)</a:t>
            </a:r>
            <a:endParaRPr lang="en-US" b="1"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ヒラギノ角ゴ Pro W3" pitchFamily="-111" charset="-128"/>
                <a:cs typeface="ヒラギノ角ゴ Pro W3" pitchFamily="-111" charset="-128"/>
              </a:rPr>
              <a:t>In 2014, 44 Seattle Bank members (4 are no longer members) disbursed $2,086,428 in Home$tart funds to 405 households. This activity generated $37,218,688 in mortgage activity for these members. 47% of these Home$tart disbursements included at least one other funding source.</a:t>
            </a:r>
          </a:p>
          <a:p>
            <a:pPr eaLnBrk="1" hangingPunct="1"/>
            <a:endParaRPr lang="en-US" dirty="0">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E00718C0-EBD2-E54A-A991-0A0A52FEB7F3}" type="slidenum">
              <a:rPr lang="en-US" sz="1200">
                <a:solidFill>
                  <a:prstClr val="black"/>
                </a:solidFill>
              </a:rPr>
              <a:pPr/>
              <a:t>16</a:t>
            </a:fld>
            <a:endParaRPr lang="en-US" sz="1200">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solidFill>
                  <a:prstClr val="black"/>
                </a:solidFill>
              </a:rPr>
              <a:t>MT Housing Conference Presentation</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F8DBD1-E0F4-9B4D-BE57-9B1FF4753A58}" type="slidenum">
              <a:rPr lang="en-US" smtClean="0"/>
              <a:pPr>
                <a:defRPr/>
              </a:pPr>
              <a:t>17</a:t>
            </a:fld>
            <a:endParaRPr lang="en-US"/>
          </a:p>
        </p:txBody>
      </p:sp>
      <p:sp>
        <p:nvSpPr>
          <p:cNvPr id="5" name="Header Placeholder 4"/>
          <p:cNvSpPr>
            <a:spLocks noGrp="1"/>
          </p:cNvSpPr>
          <p:nvPr>
            <p:ph type="hdr" sz="quarter" idx="11"/>
          </p:nvPr>
        </p:nvSpPr>
        <p:spPr/>
        <p:txBody>
          <a:bodyPr/>
          <a:lstStyle/>
          <a:p>
            <a:pPr>
              <a:defRPr/>
            </a:pPr>
            <a:r>
              <a:rPr lang="en-US" smtClean="0"/>
              <a:t>MT Housing Conference Presentation</a:t>
            </a:r>
            <a:endParaRPr lang="en-US"/>
          </a:p>
        </p:txBody>
      </p:sp>
    </p:spTree>
    <p:extLst>
      <p:ext uri="{BB962C8B-B14F-4D97-AF65-F5344CB8AC3E}">
        <p14:creationId xmlns:p14="http://schemas.microsoft.com/office/powerpoint/2010/main" val="2770597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F8DBD1-E0F4-9B4D-BE57-9B1FF4753A58}" type="slidenum">
              <a:rPr lang="en-US" smtClean="0"/>
              <a:pPr>
                <a:defRPr/>
              </a:pPr>
              <a:t>18</a:t>
            </a:fld>
            <a:endParaRPr lang="en-US"/>
          </a:p>
        </p:txBody>
      </p:sp>
      <p:sp>
        <p:nvSpPr>
          <p:cNvPr id="5" name="Header Placeholder 4"/>
          <p:cNvSpPr>
            <a:spLocks noGrp="1"/>
          </p:cNvSpPr>
          <p:nvPr>
            <p:ph type="hdr" sz="quarter" idx="11"/>
          </p:nvPr>
        </p:nvSpPr>
        <p:spPr/>
        <p:txBody>
          <a:bodyPr/>
          <a:lstStyle/>
          <a:p>
            <a:pPr>
              <a:defRPr/>
            </a:pPr>
            <a:r>
              <a:rPr lang="en-US" smtClean="0"/>
              <a:t>MT Housing Conference Presentation</a:t>
            </a:r>
            <a:endParaRPr lang="en-US"/>
          </a:p>
        </p:txBody>
      </p:sp>
    </p:spTree>
    <p:extLst>
      <p:ext uri="{BB962C8B-B14F-4D97-AF65-F5344CB8AC3E}">
        <p14:creationId xmlns:p14="http://schemas.microsoft.com/office/powerpoint/2010/main" val="222727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D5DADA0A-0E83-674F-B5D2-23DC18CDD4D1}" type="slidenum">
              <a:rPr lang="en-US" sz="1200"/>
              <a:pPr/>
              <a:t>2</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E00718C0-EBD2-E54A-A991-0A0A52FEB7F3}" type="slidenum">
              <a:rPr lang="en-US" sz="1200"/>
              <a:pPr/>
              <a:t>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 Plains NAHRO</a:t>
            </a:r>
          </a:p>
          <a:p>
            <a:pPr marL="351850" indent="-351850">
              <a:buFont typeface="Arial" panose="020B0604020202020204" pitchFamily="34" charset="0"/>
              <a:buChar char="•"/>
            </a:pPr>
            <a:r>
              <a:rPr lang="en-US" dirty="0" smtClean="0"/>
              <a:t>CO</a:t>
            </a:r>
          </a:p>
          <a:p>
            <a:pPr marL="351850" indent="-351850">
              <a:buFont typeface="Arial" panose="020B0604020202020204" pitchFamily="34" charset="0"/>
              <a:buChar char="•"/>
            </a:pPr>
            <a:r>
              <a:rPr lang="en-US" dirty="0" smtClean="0"/>
              <a:t>MT</a:t>
            </a:r>
          </a:p>
          <a:p>
            <a:pPr marL="351850" indent="-351850">
              <a:buFont typeface="Arial" panose="020B0604020202020204" pitchFamily="34" charset="0"/>
              <a:buChar char="•"/>
            </a:pPr>
            <a:r>
              <a:rPr lang="en-US" dirty="0" smtClean="0"/>
              <a:t>ND</a:t>
            </a:r>
          </a:p>
          <a:p>
            <a:pPr marL="351850" indent="-351850">
              <a:buFont typeface="Arial" panose="020B0604020202020204" pitchFamily="34" charset="0"/>
              <a:buChar char="•"/>
            </a:pPr>
            <a:r>
              <a:rPr lang="en-US" dirty="0" smtClean="0"/>
              <a:t>SD</a:t>
            </a:r>
          </a:p>
          <a:p>
            <a:pPr marL="351850" indent="-351850">
              <a:buFont typeface="Arial" panose="020B0604020202020204" pitchFamily="34" charset="0"/>
              <a:buChar char="•"/>
            </a:pPr>
            <a:r>
              <a:rPr lang="en-US" dirty="0" smtClean="0"/>
              <a:t>UT</a:t>
            </a:r>
          </a:p>
          <a:p>
            <a:pPr marL="351850" indent="-351850">
              <a:buFont typeface="Arial" panose="020B0604020202020204" pitchFamily="34" charset="0"/>
              <a:buChar char="•"/>
            </a:pPr>
            <a:r>
              <a:rPr lang="en-US" dirty="0" smtClean="0"/>
              <a:t>WY</a:t>
            </a:r>
          </a:p>
          <a:p>
            <a:endParaRPr lang="en-US" dirty="0"/>
          </a:p>
        </p:txBody>
      </p:sp>
      <p:sp>
        <p:nvSpPr>
          <p:cNvPr id="4" name="Slide Number Placeholder 3"/>
          <p:cNvSpPr>
            <a:spLocks noGrp="1"/>
          </p:cNvSpPr>
          <p:nvPr>
            <p:ph type="sldNum" sz="quarter" idx="10"/>
          </p:nvPr>
        </p:nvSpPr>
        <p:spPr/>
        <p:txBody>
          <a:bodyPr/>
          <a:lstStyle/>
          <a:p>
            <a:pPr>
              <a:defRPr/>
            </a:pPr>
            <a:fld id="{97F8DBD1-E0F4-9B4D-BE57-9B1FF4753A58}" type="slidenum">
              <a:rPr lang="en-US" smtClean="0"/>
              <a:pPr>
                <a:defRPr/>
              </a:pPr>
              <a:t>7</a:t>
            </a:fld>
            <a:endParaRPr lang="en-US"/>
          </a:p>
        </p:txBody>
      </p:sp>
      <p:sp>
        <p:nvSpPr>
          <p:cNvPr id="5" name="Header Placeholder 4"/>
          <p:cNvSpPr>
            <a:spLocks noGrp="1"/>
          </p:cNvSpPr>
          <p:nvPr>
            <p:ph type="hdr" sz="quarter" idx="11"/>
          </p:nvPr>
        </p:nvSpPr>
        <p:spPr/>
        <p:txBody>
          <a:bodyPr/>
          <a:lstStyle/>
          <a:p>
            <a:pPr>
              <a:defRPr/>
            </a:pPr>
            <a:r>
              <a:rPr lang="en-US" smtClean="0"/>
              <a:t>MT Housing Conference Presentation</a:t>
            </a:r>
            <a:endParaRPr lang="en-US"/>
          </a:p>
        </p:txBody>
      </p:sp>
    </p:spTree>
    <p:extLst>
      <p:ext uri="{BB962C8B-B14F-4D97-AF65-F5344CB8AC3E}">
        <p14:creationId xmlns:p14="http://schemas.microsoft.com/office/powerpoint/2010/main" val="408445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E00718C0-EBD2-E54A-A991-0A0A52FEB7F3}" type="slidenum">
              <a:rPr lang="en-US" sz="1200"/>
              <a:pPr/>
              <a:t>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D5DADA0A-0E83-674F-B5D2-23DC18CDD4D1}" type="slidenum">
              <a:rPr lang="en-US" sz="1200">
                <a:solidFill>
                  <a:prstClr val="black"/>
                </a:solidFill>
              </a:rPr>
              <a:pPr/>
              <a:t>9</a:t>
            </a:fld>
            <a:endParaRPr lang="en-US" sz="120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Topeka</a:t>
            </a:r>
            <a:r>
              <a:rPr lang="en-US" baseline="0" dirty="0" smtClean="0"/>
              <a:t> – member limit of $250,000. All funds allocated in 16 days / $4.5 million. 100 members participating / 775 members total.</a:t>
            </a:r>
          </a:p>
          <a:p>
            <a:r>
              <a:rPr lang="en-US" baseline="0" dirty="0" smtClean="0"/>
              <a:t>Reservation request – name of household and address of purchase. Funds paid as reimbursement after closing. May lower grant amount to $5,000. $18,500 to 4 h/o providers ; one for each state in district.</a:t>
            </a:r>
          </a:p>
          <a:p>
            <a:r>
              <a:rPr lang="en-US" baseline="0" dirty="0" smtClean="0"/>
              <a:t>No list of participating members on website – call </a:t>
            </a:r>
            <a:r>
              <a:rPr lang="en-US" baseline="0" dirty="0" err="1" smtClean="0"/>
              <a:t>FHLBank</a:t>
            </a:r>
            <a:endParaRPr lang="en-US" baseline="0" dirty="0" smtClean="0"/>
          </a:p>
        </p:txBody>
      </p:sp>
      <p:sp>
        <p:nvSpPr>
          <p:cNvPr id="4" name="Slide Number Placeholder 3"/>
          <p:cNvSpPr>
            <a:spLocks noGrp="1"/>
          </p:cNvSpPr>
          <p:nvPr>
            <p:ph type="sldNum" sz="quarter" idx="10"/>
          </p:nvPr>
        </p:nvSpPr>
        <p:spPr/>
        <p:txBody>
          <a:bodyPr/>
          <a:lstStyle/>
          <a:p>
            <a:pPr>
              <a:defRPr/>
            </a:pPr>
            <a:fld id="{97F8DBD1-E0F4-9B4D-BE57-9B1FF4753A58}" type="slidenum">
              <a:rPr lang="en-US" smtClean="0"/>
              <a:pPr>
                <a:defRPr/>
              </a:pPr>
              <a:t>10</a:t>
            </a:fld>
            <a:endParaRPr lang="en-US"/>
          </a:p>
        </p:txBody>
      </p:sp>
      <p:sp>
        <p:nvSpPr>
          <p:cNvPr id="5" name="Header Placeholder 4"/>
          <p:cNvSpPr>
            <a:spLocks noGrp="1"/>
          </p:cNvSpPr>
          <p:nvPr>
            <p:ph type="hdr" sz="quarter" idx="11"/>
          </p:nvPr>
        </p:nvSpPr>
        <p:spPr/>
        <p:txBody>
          <a:bodyPr/>
          <a:lstStyle/>
          <a:p>
            <a:pPr>
              <a:defRPr/>
            </a:pPr>
            <a:r>
              <a:rPr lang="en-US" smtClean="0"/>
              <a:t>MT Housing Conference Presentation</a:t>
            </a:r>
            <a:endParaRPr lang="en-US"/>
          </a:p>
        </p:txBody>
      </p:sp>
    </p:spTree>
    <p:extLst>
      <p:ext uri="{BB962C8B-B14F-4D97-AF65-F5344CB8AC3E}">
        <p14:creationId xmlns:p14="http://schemas.microsoft.com/office/powerpoint/2010/main" val="405609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389 households</a:t>
            </a:r>
            <a:r>
              <a:rPr lang="en-US" baseline="0" dirty="0" smtClean="0"/>
              <a:t>  - CO</a:t>
            </a:r>
            <a:endParaRPr lang="en-US" dirty="0"/>
          </a:p>
        </p:txBody>
      </p:sp>
      <p:sp>
        <p:nvSpPr>
          <p:cNvPr id="4" name="Header Placeholder 3"/>
          <p:cNvSpPr>
            <a:spLocks noGrp="1"/>
          </p:cNvSpPr>
          <p:nvPr>
            <p:ph type="hdr" sz="quarter" idx="10"/>
          </p:nvPr>
        </p:nvSpPr>
        <p:spPr/>
        <p:txBody>
          <a:bodyPr/>
          <a:lstStyle/>
          <a:p>
            <a:pPr>
              <a:defRPr/>
            </a:pPr>
            <a:r>
              <a:rPr lang="en-US" smtClean="0"/>
              <a:t>MT Housing Conference Presentation</a:t>
            </a:r>
            <a:endParaRPr lang="en-US"/>
          </a:p>
        </p:txBody>
      </p:sp>
      <p:sp>
        <p:nvSpPr>
          <p:cNvPr id="5" name="Slide Number Placeholder 4"/>
          <p:cNvSpPr>
            <a:spLocks noGrp="1"/>
          </p:cNvSpPr>
          <p:nvPr>
            <p:ph type="sldNum" sz="quarter" idx="11"/>
          </p:nvPr>
        </p:nvSpPr>
        <p:spPr/>
        <p:txBody>
          <a:bodyPr/>
          <a:lstStyle/>
          <a:p>
            <a:pPr>
              <a:defRPr/>
            </a:pPr>
            <a:fld id="{97F8DBD1-E0F4-9B4D-BE57-9B1FF4753A58}" type="slidenum">
              <a:rPr lang="en-US" smtClean="0"/>
              <a:pPr>
                <a:defRPr/>
              </a:pPr>
              <a:t>11</a:t>
            </a:fld>
            <a:endParaRPr lang="en-US"/>
          </a:p>
        </p:txBody>
      </p:sp>
    </p:spTree>
    <p:extLst>
      <p:ext uri="{BB962C8B-B14F-4D97-AF65-F5344CB8AC3E}">
        <p14:creationId xmlns:p14="http://schemas.microsoft.com/office/powerpoint/2010/main" val="323158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2341" indent="-293208">
              <a:defRPr sz="2500">
                <a:solidFill>
                  <a:schemeClr val="tx1"/>
                </a:solidFill>
                <a:latin typeface="Arial" charset="0"/>
                <a:ea typeface="ＭＳ Ｐゴシック" charset="0"/>
              </a:defRPr>
            </a:lvl2pPr>
            <a:lvl3pPr marL="1172832" indent="-234566">
              <a:defRPr sz="2500">
                <a:solidFill>
                  <a:schemeClr val="tx1"/>
                </a:solidFill>
                <a:latin typeface="Arial" charset="0"/>
                <a:ea typeface="ＭＳ Ｐゴシック" charset="0"/>
              </a:defRPr>
            </a:lvl3pPr>
            <a:lvl4pPr marL="1641965" indent="-234566">
              <a:defRPr sz="2500">
                <a:solidFill>
                  <a:schemeClr val="tx1"/>
                </a:solidFill>
                <a:latin typeface="Arial" charset="0"/>
                <a:ea typeface="ＭＳ Ｐゴシック" charset="0"/>
              </a:defRPr>
            </a:lvl4pPr>
            <a:lvl5pPr marL="2111098" indent="-234566">
              <a:defRPr sz="2500">
                <a:solidFill>
                  <a:schemeClr val="tx1"/>
                </a:solidFill>
                <a:latin typeface="Arial" charset="0"/>
                <a:ea typeface="ＭＳ Ｐゴシック" charset="0"/>
              </a:defRPr>
            </a:lvl5pPr>
            <a:lvl6pPr marL="2580231" indent="-234566" eaLnBrk="0" fontAlgn="base" hangingPunct="0">
              <a:spcBef>
                <a:spcPct val="0"/>
              </a:spcBef>
              <a:spcAft>
                <a:spcPct val="0"/>
              </a:spcAft>
              <a:defRPr sz="2500">
                <a:solidFill>
                  <a:schemeClr val="tx1"/>
                </a:solidFill>
                <a:latin typeface="Arial" charset="0"/>
                <a:ea typeface="ＭＳ Ｐゴシック" charset="0"/>
              </a:defRPr>
            </a:lvl6pPr>
            <a:lvl7pPr marL="3049364" indent="-234566" eaLnBrk="0" fontAlgn="base" hangingPunct="0">
              <a:spcBef>
                <a:spcPct val="0"/>
              </a:spcBef>
              <a:spcAft>
                <a:spcPct val="0"/>
              </a:spcAft>
              <a:defRPr sz="2500">
                <a:solidFill>
                  <a:schemeClr val="tx1"/>
                </a:solidFill>
                <a:latin typeface="Arial" charset="0"/>
                <a:ea typeface="ＭＳ Ｐゴシック" charset="0"/>
              </a:defRPr>
            </a:lvl7pPr>
            <a:lvl8pPr marL="3518497" indent="-234566" eaLnBrk="0" fontAlgn="base" hangingPunct="0">
              <a:spcBef>
                <a:spcPct val="0"/>
              </a:spcBef>
              <a:spcAft>
                <a:spcPct val="0"/>
              </a:spcAft>
              <a:defRPr sz="2500">
                <a:solidFill>
                  <a:schemeClr val="tx1"/>
                </a:solidFill>
                <a:latin typeface="Arial" charset="0"/>
                <a:ea typeface="ＭＳ Ｐゴシック" charset="0"/>
              </a:defRPr>
            </a:lvl8pPr>
            <a:lvl9pPr marL="3987630" indent="-234566" eaLnBrk="0" fontAlgn="base" hangingPunct="0">
              <a:spcBef>
                <a:spcPct val="0"/>
              </a:spcBef>
              <a:spcAft>
                <a:spcPct val="0"/>
              </a:spcAft>
              <a:defRPr sz="2500">
                <a:solidFill>
                  <a:schemeClr val="tx1"/>
                </a:solidFill>
                <a:latin typeface="Arial" charset="0"/>
                <a:ea typeface="ＭＳ Ｐゴシック" charset="0"/>
              </a:defRPr>
            </a:lvl9pPr>
          </a:lstStyle>
          <a:p>
            <a:fld id="{D5DADA0A-0E83-674F-B5D2-23DC18CDD4D1}" type="slidenum">
              <a:rPr lang="en-US" sz="1200"/>
              <a:pPr/>
              <a:t>12</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endParaRPr>
          </a:p>
        </p:txBody>
      </p:sp>
      <p:sp>
        <p:nvSpPr>
          <p:cNvPr id="2" name="Header Placeholder 1"/>
          <p:cNvSpPr>
            <a:spLocks noGrp="1"/>
          </p:cNvSpPr>
          <p:nvPr>
            <p:ph type="hdr" sz="quarter" idx="10"/>
          </p:nvPr>
        </p:nvSpPr>
        <p:spPr/>
        <p:txBody>
          <a:bodyPr/>
          <a:lstStyle/>
          <a:p>
            <a:pPr>
              <a:defRPr/>
            </a:pPr>
            <a:r>
              <a:rPr lang="en-US" smtClean="0"/>
              <a:t>MT Housing Conference Presentation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HLB Presentation Star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6432"/>
            <a:ext cx="8229600" cy="1361083"/>
          </a:xfrm>
        </p:spPr>
        <p:txBody>
          <a:bodyPr/>
          <a:lstStyle>
            <a:lvl1pPr>
              <a:defRPr>
                <a:solidFill>
                  <a:schemeClr val="bg1"/>
                </a:solidFill>
              </a:defRPr>
            </a:lvl1pPr>
          </a:lstStyle>
          <a:p>
            <a:r>
              <a:rPr lang="en-US" smtClean="0"/>
              <a:t>Click to edit Master title style</a:t>
            </a:r>
            <a:endParaRPr lang="en-US" dirty="0"/>
          </a:p>
        </p:txBody>
      </p:sp>
      <p:sp>
        <p:nvSpPr>
          <p:cNvPr id="4" name="Rectangle 3"/>
          <p:cNvSpPr/>
          <p:nvPr/>
        </p:nvSpPr>
        <p:spPr>
          <a:xfrm>
            <a:off x="0" y="1477404"/>
            <a:ext cx="9144000" cy="139060"/>
          </a:xfrm>
          <a:prstGeom prst="rect">
            <a:avLst/>
          </a:prstGeom>
          <a:solidFill>
            <a:schemeClr val="accent2"/>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solidFill>
                <a:srgbClr val="FDC82F"/>
              </a:solidFill>
            </a:endParaRPr>
          </a:p>
        </p:txBody>
      </p:sp>
      <p:pic>
        <p:nvPicPr>
          <p:cNvPr id="3" name="Picture 2"/>
          <p:cNvPicPr>
            <a:picLocks noChangeAspect="1"/>
          </p:cNvPicPr>
          <p:nvPr/>
        </p:nvPicPr>
        <p:blipFill>
          <a:blip r:embed="rId2"/>
          <a:stretch>
            <a:fillRect/>
          </a:stretch>
        </p:blipFill>
        <p:spPr>
          <a:xfrm>
            <a:off x="3619500" y="118689"/>
            <a:ext cx="1905000" cy="2451100"/>
          </a:xfrm>
          <a:prstGeom prst="rect">
            <a:avLst/>
          </a:prstGeom>
          <a:ln w="19050" cmpd="sng">
            <a:solidFill>
              <a:srgbClr val="FFFFFF"/>
            </a:solidFill>
          </a:ln>
        </p:spPr>
      </p:pic>
      <p:sp>
        <p:nvSpPr>
          <p:cNvPr id="8" name="Content Placeholder 7"/>
          <p:cNvSpPr>
            <a:spLocks noGrp="1"/>
          </p:cNvSpPr>
          <p:nvPr>
            <p:ph sz="quarter" idx="10" hasCustomPrompt="1"/>
          </p:nvPr>
        </p:nvSpPr>
        <p:spPr>
          <a:xfrm>
            <a:off x="457200" y="4572000"/>
            <a:ext cx="8229600" cy="533400"/>
          </a:xfrm>
        </p:spPr>
        <p:txBody>
          <a:bodyPr lIns="0" tIns="0" rIns="0" bIns="0" anchor="ctr">
            <a:normAutofit/>
          </a:bodyPr>
          <a:lstStyle>
            <a:lvl1pPr marL="0" indent="0" algn="ctr">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Date</a:t>
            </a:r>
            <a:endParaRPr lang="en-US" dirty="0"/>
          </a:p>
        </p:txBody>
      </p:sp>
      <p:sp>
        <p:nvSpPr>
          <p:cNvPr id="9" name="Content Placeholder 7"/>
          <p:cNvSpPr>
            <a:spLocks noGrp="1"/>
          </p:cNvSpPr>
          <p:nvPr>
            <p:ph sz="quarter" idx="11" hasCustomPrompt="1"/>
          </p:nvPr>
        </p:nvSpPr>
        <p:spPr>
          <a:xfrm>
            <a:off x="457200" y="5334000"/>
            <a:ext cx="8229600" cy="533400"/>
          </a:xfrm>
        </p:spPr>
        <p:txBody>
          <a:bodyPr lIns="0" tIns="0" rIns="0" bIns="0" anchor="ctr">
            <a:normAutofit/>
          </a:bodyPr>
          <a:lstStyle>
            <a:lvl1pPr marL="0" indent="0" algn="ctr">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Presenter Information</a:t>
            </a:r>
            <a:endParaRPr lang="en-US" dirty="0"/>
          </a:p>
        </p:txBody>
      </p:sp>
    </p:spTree>
    <p:extLst>
      <p:ext uri="{BB962C8B-B14F-4D97-AF65-F5344CB8AC3E}">
        <p14:creationId xmlns:p14="http://schemas.microsoft.com/office/powerpoint/2010/main" val="38204998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roject Summary 2">
    <p:spTree>
      <p:nvGrpSpPr>
        <p:cNvPr id="1" name=""/>
        <p:cNvGrpSpPr/>
        <p:nvPr/>
      </p:nvGrpSpPr>
      <p:grpSpPr>
        <a:xfrm>
          <a:off x="0" y="0"/>
          <a:ext cx="0" cy="0"/>
          <a:chOff x="0" y="0"/>
          <a:chExt cx="0" cy="0"/>
        </a:xfrm>
      </p:grpSpPr>
      <p:sp>
        <p:nvSpPr>
          <p:cNvPr id="15" name="Rectangle 14"/>
          <p:cNvSpPr/>
          <p:nvPr/>
        </p:nvSpPr>
        <p:spPr>
          <a:xfrm>
            <a:off x="5619095" y="4899756"/>
            <a:ext cx="3524904" cy="1958245"/>
          </a:xfrm>
          <a:prstGeom prst="rect">
            <a:avLst/>
          </a:prstGeom>
          <a:solidFill>
            <a:srgbClr val="3CB6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619095" y="2862141"/>
            <a:ext cx="3524904" cy="1961798"/>
          </a:xfrm>
          <a:prstGeom prst="rect">
            <a:avLst/>
          </a:prstGeom>
          <a:solidFill>
            <a:srgbClr val="988F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8167" y="1157919"/>
            <a:ext cx="5278281" cy="1333500"/>
          </a:xfrm>
        </p:spPr>
        <p:txBody>
          <a:bodyPr anchor="t">
            <a:noAutofit/>
          </a:bodyPr>
          <a:lstStyle>
            <a:lvl1pPr algn="l">
              <a:defRPr sz="3200" b="1" cap="all"/>
            </a:lvl1pPr>
          </a:lstStyle>
          <a:p>
            <a:r>
              <a:rPr lang="en-US" smtClean="0"/>
              <a:t>Click to edit Master title style</a:t>
            </a:r>
            <a:endParaRPr lang="en-US" dirty="0"/>
          </a:p>
        </p:txBody>
      </p:sp>
      <p:sp>
        <p:nvSpPr>
          <p:cNvPr id="5" name="Content Placeholder 2"/>
          <p:cNvSpPr>
            <a:spLocks noGrp="1"/>
          </p:cNvSpPr>
          <p:nvPr>
            <p:ph idx="1"/>
          </p:nvPr>
        </p:nvSpPr>
        <p:spPr>
          <a:xfrm>
            <a:off x="48167" y="2652820"/>
            <a:ext cx="4700567" cy="35503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
          </p:nvPr>
        </p:nvSpPr>
        <p:spPr>
          <a:xfrm>
            <a:off x="5730163" y="3039602"/>
            <a:ext cx="3413837" cy="684972"/>
          </a:xfrm>
        </p:spPr>
        <p:txBody>
          <a:bodyPr>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8" name="Text Placeholder 23"/>
          <p:cNvSpPr>
            <a:spLocks noGrp="1"/>
          </p:cNvSpPr>
          <p:nvPr>
            <p:ph type="body" sz="quarter" idx="11"/>
          </p:nvPr>
        </p:nvSpPr>
        <p:spPr>
          <a:xfrm>
            <a:off x="5736756" y="3724574"/>
            <a:ext cx="3407243" cy="976159"/>
          </a:xfrm>
        </p:spPr>
        <p:txBody>
          <a:bodyPr>
            <a:normAutofit/>
          </a:bodyPr>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16" name="Text Placeholder 21"/>
          <p:cNvSpPr>
            <a:spLocks noGrp="1"/>
          </p:cNvSpPr>
          <p:nvPr>
            <p:ph type="body" sz="quarter" idx="12"/>
          </p:nvPr>
        </p:nvSpPr>
        <p:spPr>
          <a:xfrm>
            <a:off x="5730163" y="5067741"/>
            <a:ext cx="3413837" cy="684972"/>
          </a:xfrm>
        </p:spPr>
        <p:txBody>
          <a:bodyPr>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17" name="Text Placeholder 23"/>
          <p:cNvSpPr>
            <a:spLocks noGrp="1"/>
          </p:cNvSpPr>
          <p:nvPr>
            <p:ph type="body" sz="quarter" idx="13"/>
          </p:nvPr>
        </p:nvSpPr>
        <p:spPr>
          <a:xfrm>
            <a:off x="5736756" y="5752713"/>
            <a:ext cx="3407243" cy="976159"/>
          </a:xfrm>
        </p:spPr>
        <p:txBody>
          <a:bodyPr>
            <a:normAutofit/>
          </a:bodyPr>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Picture Placeholder 2"/>
          <p:cNvSpPr>
            <a:spLocks noGrp="1"/>
          </p:cNvSpPr>
          <p:nvPr>
            <p:ph type="pic" sz="quarter" idx="14"/>
          </p:nvPr>
        </p:nvSpPr>
        <p:spPr>
          <a:xfrm>
            <a:off x="5627687" y="1249816"/>
            <a:ext cx="3516313" cy="1612325"/>
          </a:xfrm>
        </p:spPr>
        <p:txBody>
          <a:bodyPr>
            <a:normAutofit/>
          </a:bodyPr>
          <a:lstStyle>
            <a:lvl1pPr marL="0" indent="0" algn="ctr">
              <a:buNone/>
              <a:defRPr sz="1800"/>
            </a:lvl1pPr>
          </a:lstStyle>
          <a:p>
            <a:r>
              <a:rPr lang="en-US" smtClean="0"/>
              <a:t>Click icon to add picture</a:t>
            </a:r>
            <a:endParaRPr lang="en-US" dirty="0"/>
          </a:p>
        </p:txBody>
      </p:sp>
    </p:spTree>
    <p:extLst>
      <p:ext uri="{BB962C8B-B14F-4D97-AF65-F5344CB8AC3E}">
        <p14:creationId xmlns:p14="http://schemas.microsoft.com/office/powerpoint/2010/main" val="40648437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 1">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209878301"/>
              </p:ext>
            </p:extLst>
          </p:nvPr>
        </p:nvGraphicFramePr>
        <p:xfrm>
          <a:off x="2544366" y="2239545"/>
          <a:ext cx="5159261" cy="343950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7"/>
          <p:cNvSpPr>
            <a:spLocks noGrp="1"/>
          </p:cNvSpPr>
          <p:nvPr>
            <p:ph type="title"/>
          </p:nvPr>
        </p:nvSpPr>
        <p:spPr>
          <a:xfrm>
            <a:off x="457200" y="1148731"/>
            <a:ext cx="8229600" cy="136108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487598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_2">
    <p:spTree>
      <p:nvGrpSpPr>
        <p:cNvPr id="1" name=""/>
        <p:cNvGrpSpPr/>
        <p:nvPr/>
      </p:nvGrpSpPr>
      <p:grpSpPr>
        <a:xfrm>
          <a:off x="0" y="0"/>
          <a:ext cx="0" cy="0"/>
          <a:chOff x="0" y="0"/>
          <a:chExt cx="0" cy="0"/>
        </a:xfrm>
      </p:grpSpPr>
      <p:sp>
        <p:nvSpPr>
          <p:cNvPr id="2" name="Title 1"/>
          <p:cNvSpPr>
            <a:spLocks noGrp="1"/>
          </p:cNvSpPr>
          <p:nvPr>
            <p:ph type="title"/>
          </p:nvPr>
        </p:nvSpPr>
        <p:spPr>
          <a:xfrm>
            <a:off x="457200" y="1119116"/>
            <a:ext cx="8229600" cy="1361083"/>
          </a:xfrm>
        </p:spPr>
        <p:txBody>
          <a:bodyPr/>
          <a:lstStyle/>
          <a:p>
            <a:r>
              <a:rPr lang="en-US" smtClean="0"/>
              <a:t>Click to edit Master title style</a:t>
            </a:r>
            <a:endParaRPr lang="en-US" dirty="0"/>
          </a:p>
        </p:txBody>
      </p:sp>
      <p:graphicFrame>
        <p:nvGraphicFramePr>
          <p:cNvPr id="3" name="Chart 2"/>
          <p:cNvGraphicFramePr/>
          <p:nvPr>
            <p:extLst>
              <p:ext uri="{D42A27DB-BD31-4B8C-83A1-F6EECF244321}">
                <p14:modId xmlns:p14="http://schemas.microsoft.com/office/powerpoint/2010/main" val="195789119"/>
              </p:ext>
            </p:extLst>
          </p:nvPr>
        </p:nvGraphicFramePr>
        <p:xfrm>
          <a:off x="1812009" y="2262050"/>
          <a:ext cx="5530075" cy="3364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5093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70" y="1"/>
            <a:ext cx="9144000" cy="368958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8" name="Picture 7"/>
          <p:cNvPicPr>
            <a:picLocks noChangeAspect="1"/>
          </p:cNvPicPr>
          <p:nvPr/>
        </p:nvPicPr>
        <p:blipFill>
          <a:blip r:embed="rId2">
            <a:alphaModFix/>
          </a:blip>
          <a:stretch>
            <a:fillRect/>
          </a:stretch>
        </p:blipFill>
        <p:spPr>
          <a:xfrm>
            <a:off x="12170" y="1877162"/>
            <a:ext cx="3140316" cy="1766428"/>
          </a:xfrm>
          <a:prstGeom prst="rect">
            <a:avLst/>
          </a:prstGeom>
        </p:spPr>
      </p:pic>
      <p:pic>
        <p:nvPicPr>
          <p:cNvPr id="9" name="Picture 8" descr="House banner.jpg"/>
          <p:cNvPicPr>
            <a:picLocks noChangeAspect="1"/>
          </p:cNvPicPr>
          <p:nvPr/>
        </p:nvPicPr>
        <p:blipFill rotWithShape="1">
          <a:blip r:embed="rId3" cstate="email">
            <a:extLst>
              <a:ext uri="{28A0092B-C50C-407E-A947-70E740481C1C}">
                <a14:useLocalDpi xmlns:a14="http://schemas.microsoft.com/office/drawing/2010/main" val="0"/>
              </a:ext>
            </a:extLst>
          </a:blip>
          <a:srcRect b="52035"/>
          <a:stretch/>
        </p:blipFill>
        <p:spPr>
          <a:xfrm>
            <a:off x="0" y="3634113"/>
            <a:ext cx="9165648" cy="3223887"/>
          </a:xfrm>
          <a:prstGeom prst="rect">
            <a:avLst/>
          </a:prstGeom>
        </p:spPr>
      </p:pic>
      <p:sp>
        <p:nvSpPr>
          <p:cNvPr id="2" name="Title 1"/>
          <p:cNvSpPr>
            <a:spLocks noGrp="1"/>
          </p:cNvSpPr>
          <p:nvPr>
            <p:ph type="title"/>
          </p:nvPr>
        </p:nvSpPr>
        <p:spPr>
          <a:xfrm>
            <a:off x="444975" y="4233862"/>
            <a:ext cx="8575035" cy="566738"/>
          </a:xfrm>
        </p:spPr>
        <p:txBody>
          <a:bodyPr anchor="b">
            <a:noAutofit/>
          </a:bodyPr>
          <a:lstStyle>
            <a:lvl1pPr algn="l">
              <a:defRPr sz="3200" b="1">
                <a:solidFill>
                  <a:srgbClr val="DAE5CD"/>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44974" y="4979722"/>
            <a:ext cx="6833713"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1" name="Picture 10"/>
          <p:cNvPicPr>
            <a:picLocks noChangeAspect="1"/>
          </p:cNvPicPr>
          <p:nvPr/>
        </p:nvPicPr>
        <p:blipFill>
          <a:blip r:embed="rId4"/>
          <a:stretch>
            <a:fillRect/>
          </a:stretch>
        </p:blipFill>
        <p:spPr>
          <a:xfrm>
            <a:off x="0" y="3634113"/>
            <a:ext cx="9165647" cy="225404"/>
          </a:xfrm>
          <a:prstGeom prst="rect">
            <a:avLst/>
          </a:prstGeom>
        </p:spPr>
      </p:pic>
      <p:sp>
        <p:nvSpPr>
          <p:cNvPr id="10" name="Title 1"/>
          <p:cNvSpPr txBox="1">
            <a:spLocks/>
          </p:cNvSpPr>
          <p:nvPr userDrawn="1"/>
        </p:nvSpPr>
        <p:spPr bwMode="auto">
          <a:xfrm>
            <a:off x="5105400" y="152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b="1">
                <a:solidFill>
                  <a:schemeClr val="tx2"/>
                </a:solidFill>
                <a:latin typeface="+mj-lt"/>
                <a:ea typeface="+mj-ea"/>
                <a:cs typeface="ＭＳ Ｐゴシック" charset="0"/>
              </a:defRPr>
            </a:lvl1pPr>
            <a:lvl2pPr algn="ctr" rtl="0" eaLnBrk="0" fontAlgn="base" hangingPunct="0">
              <a:spcBef>
                <a:spcPct val="0"/>
              </a:spcBef>
              <a:spcAft>
                <a:spcPct val="0"/>
              </a:spcAft>
              <a:defRPr sz="4400" b="1">
                <a:solidFill>
                  <a:schemeClr val="tx2"/>
                </a:solidFill>
                <a:latin typeface="Arial Narrow" pitchFamily="1" charset="0"/>
                <a:ea typeface="ＭＳ Ｐゴシック" pitchFamily="1" charset="-128"/>
                <a:cs typeface="ＭＳ Ｐゴシック" charset="0"/>
              </a:defRPr>
            </a:lvl2pPr>
            <a:lvl3pPr algn="ctr" rtl="0" eaLnBrk="0" fontAlgn="base" hangingPunct="0">
              <a:spcBef>
                <a:spcPct val="0"/>
              </a:spcBef>
              <a:spcAft>
                <a:spcPct val="0"/>
              </a:spcAft>
              <a:defRPr sz="4400" b="1">
                <a:solidFill>
                  <a:schemeClr val="tx2"/>
                </a:solidFill>
                <a:latin typeface="Arial Narrow" pitchFamily="1" charset="0"/>
                <a:ea typeface="ＭＳ Ｐゴシック" pitchFamily="1" charset="-128"/>
                <a:cs typeface="ＭＳ Ｐゴシック" charset="0"/>
              </a:defRPr>
            </a:lvl3pPr>
            <a:lvl4pPr algn="ctr" rtl="0" eaLnBrk="0" fontAlgn="base" hangingPunct="0">
              <a:spcBef>
                <a:spcPct val="0"/>
              </a:spcBef>
              <a:spcAft>
                <a:spcPct val="0"/>
              </a:spcAft>
              <a:defRPr sz="4400" b="1">
                <a:solidFill>
                  <a:schemeClr val="tx2"/>
                </a:solidFill>
                <a:latin typeface="Arial Narrow" pitchFamily="1" charset="0"/>
                <a:ea typeface="ＭＳ Ｐゴシック" pitchFamily="1" charset="-128"/>
                <a:cs typeface="ＭＳ Ｐゴシック" charset="0"/>
              </a:defRPr>
            </a:lvl4pPr>
            <a:lvl5pPr algn="ctr" rtl="0" eaLnBrk="0" fontAlgn="base" hangingPunct="0">
              <a:spcBef>
                <a:spcPct val="0"/>
              </a:spcBef>
              <a:spcAft>
                <a:spcPct val="0"/>
              </a:spcAft>
              <a:defRPr sz="4400" b="1">
                <a:solidFill>
                  <a:schemeClr val="tx2"/>
                </a:solidFill>
                <a:latin typeface="Arial Narrow" pitchFamily="1" charset="0"/>
                <a:ea typeface="ＭＳ Ｐゴシック" pitchFamily="1" charset="-128"/>
                <a:cs typeface="ＭＳ Ｐゴシック" charset="0"/>
              </a:defRPr>
            </a:lvl5pPr>
            <a:lvl6pPr marL="457200" algn="ctr" rtl="0" fontAlgn="base">
              <a:spcBef>
                <a:spcPct val="0"/>
              </a:spcBef>
              <a:spcAft>
                <a:spcPct val="0"/>
              </a:spcAft>
              <a:defRPr sz="4400" b="1">
                <a:solidFill>
                  <a:schemeClr val="tx2"/>
                </a:solidFill>
                <a:latin typeface="Arial Narrow" pitchFamily="1" charset="0"/>
                <a:ea typeface="ＭＳ Ｐゴシック" pitchFamily="1" charset="-128"/>
              </a:defRPr>
            </a:lvl6pPr>
            <a:lvl7pPr marL="914400" algn="ctr" rtl="0" fontAlgn="base">
              <a:spcBef>
                <a:spcPct val="0"/>
              </a:spcBef>
              <a:spcAft>
                <a:spcPct val="0"/>
              </a:spcAft>
              <a:defRPr sz="4400" b="1">
                <a:solidFill>
                  <a:schemeClr val="tx2"/>
                </a:solidFill>
                <a:latin typeface="Arial Narrow" pitchFamily="1" charset="0"/>
                <a:ea typeface="ＭＳ Ｐゴシック" pitchFamily="1" charset="-128"/>
              </a:defRPr>
            </a:lvl7pPr>
            <a:lvl8pPr marL="1371600" algn="ctr" rtl="0" fontAlgn="base">
              <a:spcBef>
                <a:spcPct val="0"/>
              </a:spcBef>
              <a:spcAft>
                <a:spcPct val="0"/>
              </a:spcAft>
              <a:defRPr sz="4400" b="1">
                <a:solidFill>
                  <a:schemeClr val="tx2"/>
                </a:solidFill>
                <a:latin typeface="Arial Narrow" pitchFamily="1" charset="0"/>
                <a:ea typeface="ＭＳ Ｐゴシック" pitchFamily="1" charset="-128"/>
              </a:defRPr>
            </a:lvl8pPr>
            <a:lvl9pPr marL="1828800" algn="ctr" rtl="0" fontAlgn="base">
              <a:spcBef>
                <a:spcPct val="0"/>
              </a:spcBef>
              <a:spcAft>
                <a:spcPct val="0"/>
              </a:spcAft>
              <a:defRPr sz="4400" b="1">
                <a:solidFill>
                  <a:schemeClr val="tx2"/>
                </a:solidFill>
                <a:latin typeface="Arial Narrow" pitchFamily="1" charset="0"/>
                <a:ea typeface="ＭＳ Ｐゴシック" pitchFamily="1" charset="-128"/>
              </a:defRPr>
            </a:lvl9pPr>
          </a:lstStyle>
          <a:p>
            <a:pPr>
              <a:defRPr/>
            </a:pPr>
            <a:r>
              <a:rPr lang="en-US" sz="1200" dirty="0" smtClean="0">
                <a:solidFill>
                  <a:schemeClr val="bg1"/>
                </a:solidFill>
                <a:latin typeface="Verdana"/>
                <a:cs typeface="Verdana"/>
              </a:rPr>
              <a:t>Federal Home Loan Bank of Des Moines</a:t>
            </a:r>
            <a:endParaRPr lang="en-US" sz="1200" dirty="0">
              <a:solidFill>
                <a:schemeClr val="bg1"/>
              </a:solidFill>
              <a:latin typeface="Verdana"/>
              <a:cs typeface="Verdana"/>
            </a:endParaRPr>
          </a:p>
        </p:txBody>
      </p:sp>
    </p:spTree>
    <p:extLst>
      <p:ext uri="{BB962C8B-B14F-4D97-AF65-F5344CB8AC3E}">
        <p14:creationId xmlns:p14="http://schemas.microsoft.com/office/powerpoint/2010/main" val="329818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545501"/>
            <a:ext cx="9144000" cy="53124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8" name="Picture 7"/>
          <p:cNvPicPr>
            <a:picLocks noChangeAspect="1"/>
          </p:cNvPicPr>
          <p:nvPr/>
        </p:nvPicPr>
        <p:blipFill>
          <a:blip r:embed="rId2">
            <a:alphaModFix/>
          </a:blip>
          <a:stretch>
            <a:fillRect/>
          </a:stretch>
        </p:blipFill>
        <p:spPr>
          <a:xfrm>
            <a:off x="6003684" y="5091572"/>
            <a:ext cx="3140316" cy="1766428"/>
          </a:xfrm>
          <a:prstGeom prst="rect">
            <a:avLst/>
          </a:prstGeom>
        </p:spPr>
      </p:pic>
      <p:sp>
        <p:nvSpPr>
          <p:cNvPr id="2" name="Title 1"/>
          <p:cNvSpPr>
            <a:spLocks noGrp="1"/>
          </p:cNvSpPr>
          <p:nvPr>
            <p:ph type="title"/>
          </p:nvPr>
        </p:nvSpPr>
        <p:spPr>
          <a:xfrm>
            <a:off x="187225" y="345443"/>
            <a:ext cx="8575035" cy="566738"/>
          </a:xfrm>
        </p:spPr>
        <p:txBody>
          <a:bodyPr anchor="b">
            <a:noAutofit/>
          </a:bodyPr>
          <a:lstStyle>
            <a:lvl1pPr algn="ctr">
              <a:defRPr sz="3200" b="1">
                <a:solidFill>
                  <a:srgbClr val="00693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889747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44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9" name="Picture 8" descr="gray houses.ai"/>
          <p:cNvPicPr>
            <a:picLocks noChangeAspect="1"/>
          </p:cNvPicPr>
          <p:nvPr/>
        </p:nvPicPr>
        <p:blipFill rotWithShape="1">
          <a:blip r:embed="rId2" cstate="email">
            <a:extLst>
              <a:ext uri="{28A0092B-C50C-407E-A947-70E740481C1C}">
                <a14:useLocalDpi xmlns:a14="http://schemas.microsoft.com/office/drawing/2010/main" val="0"/>
              </a:ext>
            </a:extLst>
          </a:blip>
          <a:srcRect l="2123" r="1804" b="48042"/>
          <a:stretch/>
        </p:blipFill>
        <p:spPr>
          <a:xfrm>
            <a:off x="115410" y="-134706"/>
            <a:ext cx="9144000" cy="3633236"/>
          </a:xfrm>
          <a:prstGeom prst="rect">
            <a:avLst/>
          </a:prstGeom>
        </p:spPr>
      </p:pic>
      <p:sp>
        <p:nvSpPr>
          <p:cNvPr id="2" name="Title 1"/>
          <p:cNvSpPr>
            <a:spLocks noGrp="1"/>
          </p:cNvSpPr>
          <p:nvPr>
            <p:ph type="title"/>
          </p:nvPr>
        </p:nvSpPr>
        <p:spPr>
          <a:xfrm>
            <a:off x="457200" y="2817988"/>
            <a:ext cx="8229600" cy="1361083"/>
          </a:xfrm>
        </p:spPr>
        <p:txBody>
          <a:bodyPr/>
          <a:lstStyle/>
          <a:p>
            <a:r>
              <a:rPr lang="en-US" smtClean="0"/>
              <a:t>Click to edit Master title style</a:t>
            </a:r>
            <a:endParaRPr lang="en-US" dirty="0"/>
          </a:p>
        </p:txBody>
      </p:sp>
      <p:sp>
        <p:nvSpPr>
          <p:cNvPr id="3" name="Rectangle 2"/>
          <p:cNvSpPr/>
          <p:nvPr/>
        </p:nvSpPr>
        <p:spPr>
          <a:xfrm>
            <a:off x="0" y="1122297"/>
            <a:ext cx="9144000" cy="139060"/>
          </a:xfrm>
          <a:prstGeom prst="rect">
            <a:avLst/>
          </a:prstGeom>
          <a:solidFill>
            <a:schemeClr val="accent2"/>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solidFill>
                <a:srgbClr val="FDC82F"/>
              </a:solidFill>
            </a:endParaRPr>
          </a:p>
        </p:txBody>
      </p:sp>
      <p:pic>
        <p:nvPicPr>
          <p:cNvPr id="4" name="Picture 3"/>
          <p:cNvPicPr>
            <a:picLocks noChangeAspect="1"/>
          </p:cNvPicPr>
          <p:nvPr/>
        </p:nvPicPr>
        <p:blipFill>
          <a:blip r:embed="rId3"/>
          <a:stretch>
            <a:fillRect/>
          </a:stretch>
        </p:blipFill>
        <p:spPr>
          <a:xfrm>
            <a:off x="3619500" y="124904"/>
            <a:ext cx="1905000" cy="2451100"/>
          </a:xfrm>
          <a:prstGeom prst="rect">
            <a:avLst/>
          </a:prstGeom>
          <a:ln w="19050" cmpd="sng">
            <a:solidFill>
              <a:srgbClr val="FFFFFF"/>
            </a:solidFill>
          </a:ln>
        </p:spPr>
      </p:pic>
      <p:sp>
        <p:nvSpPr>
          <p:cNvPr id="6" name="TextBox 5"/>
          <p:cNvSpPr txBox="1"/>
          <p:nvPr/>
        </p:nvSpPr>
        <p:spPr>
          <a:xfrm>
            <a:off x="457200" y="4367814"/>
            <a:ext cx="8229600" cy="369332"/>
          </a:xfrm>
          <a:prstGeom prst="rect">
            <a:avLst/>
          </a:prstGeom>
          <a:noFill/>
        </p:spPr>
        <p:txBody>
          <a:bodyPr wrap="square" rtlCol="0">
            <a:spAutoFit/>
          </a:bodyPr>
          <a:lstStyle/>
          <a:p>
            <a:pPr algn="ctr"/>
            <a:r>
              <a:rPr lang="en-US" sz="1800" b="1" dirty="0" smtClean="0">
                <a:solidFill>
                  <a:srgbClr val="00693C"/>
                </a:solidFill>
                <a:latin typeface="Verdana" panose="020B0604030504040204" pitchFamily="34" charset="0"/>
              </a:rPr>
              <a:t>Click to Add Date </a:t>
            </a:r>
            <a:endParaRPr lang="en-US" sz="1800" b="1" dirty="0">
              <a:solidFill>
                <a:srgbClr val="00693C"/>
              </a:solidFill>
              <a:latin typeface="Verdana" panose="020B0604030504040204" pitchFamily="34" charset="0"/>
            </a:endParaRPr>
          </a:p>
        </p:txBody>
      </p:sp>
      <p:sp>
        <p:nvSpPr>
          <p:cNvPr id="7" name="TextBox 6"/>
          <p:cNvSpPr txBox="1"/>
          <p:nvPr/>
        </p:nvSpPr>
        <p:spPr>
          <a:xfrm>
            <a:off x="457200" y="5115018"/>
            <a:ext cx="8229600" cy="369332"/>
          </a:xfrm>
          <a:prstGeom prst="rect">
            <a:avLst/>
          </a:prstGeom>
          <a:noFill/>
        </p:spPr>
        <p:txBody>
          <a:bodyPr wrap="square" rtlCol="0">
            <a:spAutoFit/>
          </a:bodyPr>
          <a:lstStyle/>
          <a:p>
            <a:pPr algn="ctr"/>
            <a:r>
              <a:rPr lang="en-US" sz="1800" b="1" dirty="0" smtClean="0">
                <a:solidFill>
                  <a:srgbClr val="00693C"/>
                </a:solidFill>
                <a:latin typeface="Verdana" panose="020B0604030504040204" pitchFamily="34" charset="0"/>
              </a:rPr>
              <a:t>Click to Add Presenter Information</a:t>
            </a:r>
            <a:endParaRPr lang="en-US" sz="1800" b="1" dirty="0">
              <a:solidFill>
                <a:srgbClr val="00693C"/>
              </a:solidFill>
              <a:latin typeface="Verdana" panose="020B0604030504040204" pitchFamily="34" charset="0"/>
            </a:endParaRPr>
          </a:p>
        </p:txBody>
      </p:sp>
    </p:spTree>
    <p:extLst>
      <p:ext uri="{BB962C8B-B14F-4D97-AF65-F5344CB8AC3E}">
        <p14:creationId xmlns:p14="http://schemas.microsoft.com/office/powerpoint/2010/main" val="23895597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rong Communities Title Slide - GP">
    <p:spTree>
      <p:nvGrpSpPr>
        <p:cNvPr id="1" name=""/>
        <p:cNvGrpSpPr/>
        <p:nvPr/>
      </p:nvGrpSpPr>
      <p:grpSpPr>
        <a:xfrm>
          <a:off x="0" y="0"/>
          <a:ext cx="0" cy="0"/>
          <a:chOff x="0" y="0"/>
          <a:chExt cx="0" cy="0"/>
        </a:xfrm>
      </p:grpSpPr>
      <p:pic>
        <p:nvPicPr>
          <p:cNvPr id="9" name="Picture 8" descr="gray houses.ai"/>
          <p:cNvPicPr>
            <a:picLocks noChangeAspect="1"/>
          </p:cNvPicPr>
          <p:nvPr/>
        </p:nvPicPr>
        <p:blipFill rotWithShape="1">
          <a:blip r:embed="rId2" cstate="email">
            <a:extLst>
              <a:ext uri="{28A0092B-C50C-407E-A947-70E740481C1C}">
                <a14:useLocalDpi xmlns:a14="http://schemas.microsoft.com/office/drawing/2010/main" val="0"/>
              </a:ext>
            </a:extLst>
          </a:blip>
          <a:srcRect l="2123" r="1804" b="48042"/>
          <a:stretch/>
        </p:blipFill>
        <p:spPr>
          <a:xfrm>
            <a:off x="115410" y="-134706"/>
            <a:ext cx="9144000" cy="3633236"/>
          </a:xfrm>
          <a:prstGeom prst="rect">
            <a:avLst/>
          </a:prstGeom>
        </p:spPr>
      </p:pic>
      <p:sp>
        <p:nvSpPr>
          <p:cNvPr id="2" name="Title 1"/>
          <p:cNvSpPr>
            <a:spLocks noGrp="1"/>
          </p:cNvSpPr>
          <p:nvPr>
            <p:ph type="title"/>
          </p:nvPr>
        </p:nvSpPr>
        <p:spPr>
          <a:xfrm>
            <a:off x="457200" y="2338594"/>
            <a:ext cx="8229600" cy="1361083"/>
          </a:xfrm>
        </p:spPr>
        <p:txBody>
          <a:bodyPr/>
          <a:lstStyle/>
          <a:p>
            <a:r>
              <a:rPr lang="en-US" smtClean="0"/>
              <a:t>Click to edit Master title style</a:t>
            </a:r>
            <a:endParaRPr lang="en-US" dirty="0"/>
          </a:p>
        </p:txBody>
      </p:sp>
      <p:sp>
        <p:nvSpPr>
          <p:cNvPr id="3" name="Rectangle 2"/>
          <p:cNvSpPr/>
          <p:nvPr/>
        </p:nvSpPr>
        <p:spPr>
          <a:xfrm>
            <a:off x="0" y="1122297"/>
            <a:ext cx="9144000" cy="139060"/>
          </a:xfrm>
          <a:prstGeom prst="rect">
            <a:avLst/>
          </a:prstGeom>
          <a:solidFill>
            <a:schemeClr val="accent2"/>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solidFill>
                <a:srgbClr val="FDC82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11142" y="452762"/>
            <a:ext cx="3321715" cy="1437054"/>
          </a:xfrm>
          <a:prstGeom prst="rect">
            <a:avLst/>
          </a:prstGeom>
        </p:spPr>
      </p:pic>
      <p:sp>
        <p:nvSpPr>
          <p:cNvPr id="13" name="Text Placeholder 12"/>
          <p:cNvSpPr>
            <a:spLocks noGrp="1"/>
          </p:cNvSpPr>
          <p:nvPr>
            <p:ph type="body" sz="quarter" idx="10" hasCustomPrompt="1"/>
          </p:nvPr>
        </p:nvSpPr>
        <p:spPr>
          <a:xfrm>
            <a:off x="457200" y="4114800"/>
            <a:ext cx="8229600" cy="466725"/>
          </a:xfrm>
        </p:spPr>
        <p:txBody>
          <a:bodyPr>
            <a:normAutofit/>
          </a:bodyPr>
          <a:lstStyle>
            <a:lvl1pPr marL="0" indent="0" algn="ctr">
              <a:buNone/>
              <a:defRPr sz="1800" b="1" baseline="0">
                <a:solidFill>
                  <a:schemeClr val="tx2"/>
                </a:solidFill>
              </a:defRPr>
            </a:lvl1pPr>
          </a:lstStyle>
          <a:p>
            <a:pPr lvl="0"/>
            <a:r>
              <a:rPr lang="en-US" sz="1800" b="1" dirty="0" smtClean="0"/>
              <a:t>Click to Add Date</a:t>
            </a:r>
            <a:endParaRPr lang="en-US" dirty="0"/>
          </a:p>
        </p:txBody>
      </p:sp>
      <p:sp>
        <p:nvSpPr>
          <p:cNvPr id="16" name="Text Placeholder 12"/>
          <p:cNvSpPr>
            <a:spLocks noGrp="1"/>
          </p:cNvSpPr>
          <p:nvPr>
            <p:ph type="body" sz="quarter" idx="11" hasCustomPrompt="1"/>
          </p:nvPr>
        </p:nvSpPr>
        <p:spPr>
          <a:xfrm>
            <a:off x="457200" y="5115018"/>
            <a:ext cx="8229600" cy="466725"/>
          </a:xfrm>
        </p:spPr>
        <p:txBody>
          <a:bodyPr>
            <a:normAutofit/>
          </a:bodyPr>
          <a:lstStyle>
            <a:lvl1pPr marL="0" indent="0" algn="ctr">
              <a:buNone/>
              <a:defRPr sz="1800" b="1" baseline="0">
                <a:solidFill>
                  <a:schemeClr val="tx2"/>
                </a:solidFill>
              </a:defRPr>
            </a:lvl1pPr>
          </a:lstStyle>
          <a:p>
            <a:pPr lvl="0"/>
            <a:r>
              <a:rPr lang="en-US" sz="1800" b="1" dirty="0" smtClean="0"/>
              <a:t>Click to Add Presenter Information</a:t>
            </a:r>
            <a:endParaRPr lang="en-US" dirty="0"/>
          </a:p>
        </p:txBody>
      </p:sp>
    </p:spTree>
    <p:extLst>
      <p:ext uri="{BB962C8B-B14F-4D97-AF65-F5344CB8AC3E}">
        <p14:creationId xmlns:p14="http://schemas.microsoft.com/office/powerpoint/2010/main" val="12922846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Titl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58000"/>
          </a:blip>
          <a:stretch>
            <a:fillRect/>
          </a:stretch>
        </p:blipFill>
        <p:spPr>
          <a:xfrm>
            <a:off x="-18261" y="1704229"/>
            <a:ext cx="9162261" cy="5153772"/>
          </a:xfrm>
          <a:prstGeom prst="rect">
            <a:avLst/>
          </a:prstGeom>
        </p:spPr>
      </p:pic>
      <p:sp>
        <p:nvSpPr>
          <p:cNvPr id="3" name="Subtitle 2"/>
          <p:cNvSpPr>
            <a:spLocks noGrp="1"/>
          </p:cNvSpPr>
          <p:nvPr>
            <p:ph type="subTitle" idx="1"/>
          </p:nvPr>
        </p:nvSpPr>
        <p:spPr>
          <a:xfrm>
            <a:off x="1371600" y="3598333"/>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457200" y="2075800"/>
            <a:ext cx="8229600" cy="1361083"/>
          </a:xfrm>
        </p:spPr>
        <p:txBody>
          <a:bodyPr/>
          <a:lstStyle/>
          <a:p>
            <a:r>
              <a:rPr lang="en-US" smtClean="0"/>
              <a:t>Click to edit Master title style</a:t>
            </a:r>
            <a:endParaRPr lang="en-US" dirty="0"/>
          </a:p>
        </p:txBody>
      </p:sp>
      <p:pic>
        <p:nvPicPr>
          <p:cNvPr id="10" name="Picture 9" descr="House banner.jpg"/>
          <p:cNvPicPr>
            <a:picLocks noChangeAspect="1"/>
          </p:cNvPicPr>
          <p:nvPr/>
        </p:nvPicPr>
        <p:blipFill rotWithShape="1">
          <a:blip r:embed="rId3" cstate="email">
            <a:extLst>
              <a:ext uri="{28A0092B-C50C-407E-A947-70E740481C1C}">
                <a14:useLocalDpi xmlns:a14="http://schemas.microsoft.com/office/drawing/2010/main" val="0"/>
              </a:ext>
            </a:extLst>
          </a:blip>
          <a:srcRect b="86973"/>
          <a:stretch/>
        </p:blipFill>
        <p:spPr>
          <a:xfrm>
            <a:off x="0" y="1"/>
            <a:ext cx="9165648" cy="875592"/>
          </a:xfrm>
          <a:prstGeom prst="rect">
            <a:avLst/>
          </a:prstGeom>
        </p:spPr>
      </p:pic>
      <p:pic>
        <p:nvPicPr>
          <p:cNvPr id="13" name="Picture 12"/>
          <p:cNvPicPr>
            <a:picLocks noChangeAspect="1"/>
          </p:cNvPicPr>
          <p:nvPr/>
        </p:nvPicPr>
        <p:blipFill>
          <a:blip r:embed="rId4"/>
          <a:stretch>
            <a:fillRect/>
          </a:stretch>
        </p:blipFill>
        <p:spPr>
          <a:xfrm>
            <a:off x="3641680" y="5916768"/>
            <a:ext cx="1860640" cy="804707"/>
          </a:xfrm>
          <a:prstGeom prst="rect">
            <a:avLst/>
          </a:prstGeom>
        </p:spPr>
      </p:pic>
      <p:pic>
        <p:nvPicPr>
          <p:cNvPr id="15" name="Picture 14"/>
          <p:cNvPicPr>
            <a:picLocks noChangeAspect="1"/>
          </p:cNvPicPr>
          <p:nvPr/>
        </p:nvPicPr>
        <p:blipFill>
          <a:blip r:embed="rId5"/>
          <a:stretch>
            <a:fillRect/>
          </a:stretch>
        </p:blipFill>
        <p:spPr>
          <a:xfrm>
            <a:off x="0" y="762891"/>
            <a:ext cx="9165647" cy="225404"/>
          </a:xfrm>
          <a:prstGeom prst="rect">
            <a:avLst/>
          </a:prstGeom>
        </p:spPr>
      </p:pic>
    </p:spTree>
    <p:extLst>
      <p:ext uri="{BB962C8B-B14F-4D97-AF65-F5344CB8AC3E}">
        <p14:creationId xmlns:p14="http://schemas.microsoft.com/office/powerpoint/2010/main" val="4228857315"/>
      </p:ext>
    </p:extLst>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253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74884"/>
            <a:ext cx="4038600" cy="3451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74883"/>
            <a:ext cx="4038600" cy="3451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374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oject Summary 1">
    <p:spTree>
      <p:nvGrpSpPr>
        <p:cNvPr id="1" name=""/>
        <p:cNvGrpSpPr/>
        <p:nvPr/>
      </p:nvGrpSpPr>
      <p:grpSpPr>
        <a:xfrm>
          <a:off x="0" y="0"/>
          <a:ext cx="0" cy="0"/>
          <a:chOff x="0" y="0"/>
          <a:chExt cx="0" cy="0"/>
        </a:xfrm>
      </p:grpSpPr>
      <p:sp>
        <p:nvSpPr>
          <p:cNvPr id="26" name="Rectangle 25"/>
          <p:cNvSpPr/>
          <p:nvPr/>
        </p:nvSpPr>
        <p:spPr>
          <a:xfrm>
            <a:off x="0" y="2876944"/>
            <a:ext cx="3048000" cy="33715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913" y="1168400"/>
            <a:ext cx="5322887" cy="1333500"/>
          </a:xfrm>
        </p:spPr>
        <p:txBody>
          <a:bodyPr anchor="t">
            <a:noAutofit/>
          </a:bodyPr>
          <a:lstStyle>
            <a:lvl1pPr algn="l">
              <a:defRPr sz="3200" b="1" cap="all"/>
            </a:lvl1pPr>
          </a:lstStyle>
          <a:p>
            <a:r>
              <a:rPr lang="en-US" smtClean="0"/>
              <a:t>Click to edit Master title style</a:t>
            </a:r>
            <a:endParaRPr lang="en-US" dirty="0"/>
          </a:p>
        </p:txBody>
      </p:sp>
      <p:sp>
        <p:nvSpPr>
          <p:cNvPr id="12" name="Content Placeholder 2"/>
          <p:cNvSpPr>
            <a:spLocks noGrp="1"/>
          </p:cNvSpPr>
          <p:nvPr>
            <p:ph idx="1"/>
          </p:nvPr>
        </p:nvSpPr>
        <p:spPr>
          <a:xfrm>
            <a:off x="3363913" y="2489200"/>
            <a:ext cx="5322887" cy="35503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0"/>
          </p:nvPr>
        </p:nvSpPr>
        <p:spPr>
          <a:xfrm>
            <a:off x="241300" y="3066258"/>
            <a:ext cx="2623225" cy="872635"/>
          </a:xfrm>
          <a:ln>
            <a:noFill/>
          </a:ln>
        </p:spPr>
        <p:txBody>
          <a:bodyPr>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24" name="Text Placeholder 23"/>
          <p:cNvSpPr>
            <a:spLocks noGrp="1"/>
          </p:cNvSpPr>
          <p:nvPr>
            <p:ph type="body" sz="quarter" idx="11"/>
          </p:nvPr>
        </p:nvSpPr>
        <p:spPr>
          <a:xfrm>
            <a:off x="241300" y="3939383"/>
            <a:ext cx="2622550" cy="3049588"/>
          </a:xfrm>
        </p:spPr>
        <p:txBody>
          <a:bodyPr>
            <a:normAutofit/>
          </a:bodyPr>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4" name="Picture Placeholder 3"/>
          <p:cNvSpPr>
            <a:spLocks noGrp="1"/>
          </p:cNvSpPr>
          <p:nvPr>
            <p:ph type="pic" sz="quarter" idx="12"/>
          </p:nvPr>
        </p:nvSpPr>
        <p:spPr>
          <a:xfrm>
            <a:off x="0" y="1168400"/>
            <a:ext cx="3048000" cy="1814513"/>
          </a:xfrm>
        </p:spPr>
        <p:txBody>
          <a:bodyPr>
            <a:normAutofit/>
          </a:bodyPr>
          <a:lstStyle>
            <a:lvl1pPr marL="0" indent="0" algn="ctr">
              <a:buNone/>
              <a:defRPr sz="1800"/>
            </a:lvl1pPr>
          </a:lstStyle>
          <a:p>
            <a:r>
              <a:rPr lang="en-US" smtClean="0"/>
              <a:t>Click icon to add picture</a:t>
            </a:r>
            <a:endParaRPr lang="en-US" dirty="0"/>
          </a:p>
        </p:txBody>
      </p:sp>
    </p:spTree>
    <p:extLst>
      <p:ext uri="{BB962C8B-B14F-4D97-AF65-F5344CB8AC3E}">
        <p14:creationId xmlns:p14="http://schemas.microsoft.com/office/powerpoint/2010/main" val="129595822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roject Summary 1">
    <p:spTree>
      <p:nvGrpSpPr>
        <p:cNvPr id="1" name=""/>
        <p:cNvGrpSpPr/>
        <p:nvPr/>
      </p:nvGrpSpPr>
      <p:grpSpPr>
        <a:xfrm>
          <a:off x="0" y="0"/>
          <a:ext cx="0" cy="0"/>
          <a:chOff x="0" y="0"/>
          <a:chExt cx="0" cy="0"/>
        </a:xfrm>
      </p:grpSpPr>
      <p:sp>
        <p:nvSpPr>
          <p:cNvPr id="26" name="Rectangle 25"/>
          <p:cNvSpPr/>
          <p:nvPr/>
        </p:nvSpPr>
        <p:spPr>
          <a:xfrm>
            <a:off x="6096000" y="2745973"/>
            <a:ext cx="3048000" cy="33715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1319" y="1097379"/>
            <a:ext cx="5322887" cy="1333500"/>
          </a:xfrm>
        </p:spPr>
        <p:txBody>
          <a:bodyPr anchor="t">
            <a:noAutofit/>
          </a:bodyPr>
          <a:lstStyle>
            <a:lvl1pPr algn="l">
              <a:defRPr sz="3200" b="1" cap="all"/>
            </a:lvl1pPr>
          </a:lstStyle>
          <a:p>
            <a:r>
              <a:rPr lang="en-US" smtClean="0"/>
              <a:t>Click to edit Master title style</a:t>
            </a:r>
            <a:endParaRPr lang="en-US" dirty="0"/>
          </a:p>
        </p:txBody>
      </p:sp>
      <p:sp>
        <p:nvSpPr>
          <p:cNvPr id="12" name="Content Placeholder 2"/>
          <p:cNvSpPr>
            <a:spLocks noGrp="1"/>
          </p:cNvSpPr>
          <p:nvPr>
            <p:ph idx="1"/>
          </p:nvPr>
        </p:nvSpPr>
        <p:spPr>
          <a:xfrm>
            <a:off x="141319" y="2567115"/>
            <a:ext cx="5322887" cy="35503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0"/>
          </p:nvPr>
        </p:nvSpPr>
        <p:spPr>
          <a:xfrm>
            <a:off x="6337300" y="2935287"/>
            <a:ext cx="2623225" cy="872635"/>
          </a:xfrm>
          <a:ln>
            <a:noFill/>
          </a:ln>
        </p:spPr>
        <p:txBody>
          <a:bodyPr>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24" name="Text Placeholder 23"/>
          <p:cNvSpPr>
            <a:spLocks noGrp="1"/>
          </p:cNvSpPr>
          <p:nvPr>
            <p:ph type="body" sz="quarter" idx="11"/>
          </p:nvPr>
        </p:nvSpPr>
        <p:spPr>
          <a:xfrm>
            <a:off x="6337300" y="3808412"/>
            <a:ext cx="2622550" cy="3049588"/>
          </a:xfrm>
        </p:spPr>
        <p:txBody>
          <a:bodyPr>
            <a:normAutofit/>
          </a:bodyPr>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4" name="Picture Placeholder 3"/>
          <p:cNvSpPr>
            <a:spLocks noGrp="1"/>
          </p:cNvSpPr>
          <p:nvPr>
            <p:ph type="pic" sz="quarter" idx="12"/>
          </p:nvPr>
        </p:nvSpPr>
        <p:spPr>
          <a:xfrm>
            <a:off x="6096000" y="1017480"/>
            <a:ext cx="3048000" cy="1814513"/>
          </a:xfrm>
        </p:spPr>
        <p:txBody>
          <a:bodyPr>
            <a:normAutofit/>
          </a:bodyPr>
          <a:lstStyle>
            <a:lvl1pPr marL="0" indent="0" algn="ctr">
              <a:buNone/>
              <a:defRPr sz="1800"/>
            </a:lvl1pPr>
          </a:lstStyle>
          <a:p>
            <a:r>
              <a:rPr lang="en-US" smtClean="0"/>
              <a:t>Click icon to add picture</a:t>
            </a:r>
            <a:endParaRPr lang="en-US" dirty="0"/>
          </a:p>
        </p:txBody>
      </p:sp>
    </p:spTree>
    <p:extLst>
      <p:ext uri="{BB962C8B-B14F-4D97-AF65-F5344CB8AC3E}">
        <p14:creationId xmlns:p14="http://schemas.microsoft.com/office/powerpoint/2010/main" val="96429739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oject Summary 2">
    <p:spTree>
      <p:nvGrpSpPr>
        <p:cNvPr id="1" name=""/>
        <p:cNvGrpSpPr/>
        <p:nvPr/>
      </p:nvGrpSpPr>
      <p:grpSpPr>
        <a:xfrm>
          <a:off x="0" y="0"/>
          <a:ext cx="0" cy="0"/>
          <a:chOff x="0" y="0"/>
          <a:chExt cx="0" cy="0"/>
        </a:xfrm>
      </p:grpSpPr>
      <p:sp>
        <p:nvSpPr>
          <p:cNvPr id="15" name="Rectangle 14"/>
          <p:cNvSpPr/>
          <p:nvPr/>
        </p:nvSpPr>
        <p:spPr>
          <a:xfrm>
            <a:off x="-8529" y="4899756"/>
            <a:ext cx="3524904" cy="1958245"/>
          </a:xfrm>
          <a:prstGeom prst="rect">
            <a:avLst/>
          </a:prstGeom>
          <a:solidFill>
            <a:srgbClr val="3CB6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529" y="2862141"/>
            <a:ext cx="3524904" cy="1961798"/>
          </a:xfrm>
          <a:prstGeom prst="rect">
            <a:avLst/>
          </a:prstGeom>
          <a:solidFill>
            <a:srgbClr val="988F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3652501" y="1168400"/>
            <a:ext cx="5278281" cy="1333500"/>
          </a:xfrm>
        </p:spPr>
        <p:txBody>
          <a:bodyPr anchor="t">
            <a:noAutofit/>
          </a:bodyPr>
          <a:lstStyle>
            <a:lvl1pPr algn="l">
              <a:defRPr sz="3200" b="1" cap="all"/>
            </a:lvl1pPr>
          </a:lstStyle>
          <a:p>
            <a:r>
              <a:rPr lang="en-US" smtClean="0"/>
              <a:t>Click to edit Master title style</a:t>
            </a:r>
            <a:endParaRPr lang="en-US" dirty="0"/>
          </a:p>
        </p:txBody>
      </p:sp>
      <p:sp>
        <p:nvSpPr>
          <p:cNvPr id="5" name="Content Placeholder 2"/>
          <p:cNvSpPr>
            <a:spLocks noGrp="1"/>
          </p:cNvSpPr>
          <p:nvPr>
            <p:ph idx="1"/>
          </p:nvPr>
        </p:nvSpPr>
        <p:spPr>
          <a:xfrm>
            <a:off x="3652501" y="2489200"/>
            <a:ext cx="4700567" cy="35503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
          </p:nvPr>
        </p:nvSpPr>
        <p:spPr>
          <a:xfrm>
            <a:off x="102539" y="3039602"/>
            <a:ext cx="3413837" cy="684972"/>
          </a:xfrm>
        </p:spPr>
        <p:txBody>
          <a:bodyPr>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8" name="Text Placeholder 23"/>
          <p:cNvSpPr>
            <a:spLocks noGrp="1"/>
          </p:cNvSpPr>
          <p:nvPr>
            <p:ph type="body" sz="quarter" idx="11"/>
          </p:nvPr>
        </p:nvSpPr>
        <p:spPr>
          <a:xfrm>
            <a:off x="109132" y="3724574"/>
            <a:ext cx="3407243" cy="976159"/>
          </a:xfrm>
        </p:spPr>
        <p:txBody>
          <a:bodyPr>
            <a:normAutofit/>
          </a:bodyPr>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16" name="Text Placeholder 21"/>
          <p:cNvSpPr>
            <a:spLocks noGrp="1"/>
          </p:cNvSpPr>
          <p:nvPr>
            <p:ph type="body" sz="quarter" idx="12"/>
          </p:nvPr>
        </p:nvSpPr>
        <p:spPr>
          <a:xfrm>
            <a:off x="102539" y="5067741"/>
            <a:ext cx="3413837" cy="684972"/>
          </a:xfrm>
        </p:spPr>
        <p:txBody>
          <a:bodyPr>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17" name="Text Placeholder 23"/>
          <p:cNvSpPr>
            <a:spLocks noGrp="1"/>
          </p:cNvSpPr>
          <p:nvPr>
            <p:ph type="body" sz="quarter" idx="13"/>
          </p:nvPr>
        </p:nvSpPr>
        <p:spPr>
          <a:xfrm>
            <a:off x="109132" y="5752713"/>
            <a:ext cx="3407243" cy="976159"/>
          </a:xfrm>
        </p:spPr>
        <p:txBody>
          <a:bodyPr>
            <a:normAutofit/>
          </a:bodyPr>
          <a:lstStyle>
            <a:lvl1pPr marL="0" indent="0">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Picture Placeholder 2"/>
          <p:cNvSpPr>
            <a:spLocks noGrp="1"/>
          </p:cNvSpPr>
          <p:nvPr>
            <p:ph type="pic" sz="quarter" idx="14"/>
          </p:nvPr>
        </p:nvSpPr>
        <p:spPr>
          <a:xfrm>
            <a:off x="0" y="1168400"/>
            <a:ext cx="3516313" cy="1612325"/>
          </a:xfrm>
        </p:spPr>
        <p:txBody>
          <a:bodyPr>
            <a:normAutofit/>
          </a:bodyPr>
          <a:lstStyle>
            <a:lvl1pPr marL="0" indent="0" algn="ctr">
              <a:buNone/>
              <a:defRPr sz="1800"/>
            </a:lvl1pPr>
          </a:lstStyle>
          <a:p>
            <a:r>
              <a:rPr lang="en-US" smtClean="0"/>
              <a:t>Click icon to add picture</a:t>
            </a:r>
            <a:endParaRPr lang="en-US" dirty="0"/>
          </a:p>
        </p:txBody>
      </p:sp>
    </p:spTree>
    <p:extLst>
      <p:ext uri="{BB962C8B-B14F-4D97-AF65-F5344CB8AC3E}">
        <p14:creationId xmlns:p14="http://schemas.microsoft.com/office/powerpoint/2010/main" val="301240471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3800"/>
            <a:ext cx="8229600" cy="13610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886566"/>
            <a:ext cx="8229600" cy="3153000"/>
          </a:xfrm>
          <a:prstGeom prst="rect">
            <a:avLst/>
          </a:prstGeom>
        </p:spPr>
        <p:txBody>
          <a:bodyPr vert="horz" lIns="91440" tIns="45720" rIns="91440" bIns="45720" rtlCol="0">
            <a:normAutofit/>
          </a:bodyPr>
          <a:lstStyle/>
          <a:p>
            <a:pPr eaLnBrk="1" hangingPunct="1">
              <a:buSzPct val="80000"/>
            </a:pPr>
            <a:r>
              <a:rPr lang="en-US" sz="2600" dirty="0" smtClean="0">
                <a:latin typeface="Verdana" charset="0"/>
                <a:cs typeface="Verdana" charset="0"/>
              </a:rPr>
              <a:t>Level 1 – Keep to one line of copy</a:t>
            </a:r>
          </a:p>
          <a:p>
            <a:pPr lvl="1" eaLnBrk="1" hangingPunct="1">
              <a:buSzPct val="80000"/>
            </a:pPr>
            <a:r>
              <a:rPr lang="en-US" sz="2400" dirty="0" smtClean="0">
                <a:latin typeface="Verdana" charset="0"/>
                <a:cs typeface="Verdana" charset="0"/>
              </a:rPr>
              <a:t>Level 2 – 4 levels or less</a:t>
            </a:r>
          </a:p>
          <a:p>
            <a:pPr lvl="2" eaLnBrk="1" hangingPunct="1">
              <a:buSzPct val="80000"/>
            </a:pPr>
            <a:r>
              <a:rPr lang="en-US" sz="2200" dirty="0" smtClean="0">
                <a:latin typeface="Verdana" charset="0"/>
                <a:cs typeface="Verdana" charset="0"/>
              </a:rPr>
              <a:t>Level 3 – Minimal information</a:t>
            </a:r>
          </a:p>
          <a:p>
            <a:pPr lvl="3" eaLnBrk="1" hangingPunct="1">
              <a:buSzPct val="80000"/>
            </a:pPr>
            <a:r>
              <a:rPr lang="en-US" sz="1800" dirty="0" smtClean="0">
                <a:latin typeface="Verdana" charset="0"/>
                <a:cs typeface="Verdana" charset="0"/>
              </a:rPr>
              <a:t>Level 4 Bullet – Use bullets as talking points</a:t>
            </a:r>
            <a:endParaRPr lang="en-US" sz="1800" dirty="0">
              <a:latin typeface="Verdana" charset="0"/>
              <a:cs typeface="Verdana" charset="0"/>
            </a:endParaRPr>
          </a:p>
        </p:txBody>
      </p:sp>
      <p:pic>
        <p:nvPicPr>
          <p:cNvPr id="10" name="Picture 9" descr="House banner.jpg"/>
          <p:cNvPicPr>
            <a:picLocks noChangeAspect="1"/>
          </p:cNvPicPr>
          <p:nvPr/>
        </p:nvPicPr>
        <p:blipFill rotWithShape="1">
          <a:blip r:embed="rId17" cstate="email">
            <a:extLst>
              <a:ext uri="{28A0092B-C50C-407E-A947-70E740481C1C}">
                <a14:useLocalDpi xmlns:a14="http://schemas.microsoft.com/office/drawing/2010/main" val="0"/>
              </a:ext>
            </a:extLst>
          </a:blip>
          <a:srcRect b="86973"/>
          <a:stretch/>
        </p:blipFill>
        <p:spPr>
          <a:xfrm>
            <a:off x="0" y="1"/>
            <a:ext cx="9165648" cy="875592"/>
          </a:xfrm>
          <a:prstGeom prst="rect">
            <a:avLst/>
          </a:prstGeom>
        </p:spPr>
      </p:pic>
      <p:pic>
        <p:nvPicPr>
          <p:cNvPr id="20" name="Picture 19"/>
          <p:cNvPicPr>
            <a:picLocks noChangeAspect="1"/>
          </p:cNvPicPr>
          <p:nvPr/>
        </p:nvPicPr>
        <p:blipFill>
          <a:blip r:embed="rId18">
            <a:alphaModFix/>
          </a:blip>
          <a:stretch>
            <a:fillRect/>
          </a:stretch>
        </p:blipFill>
        <p:spPr>
          <a:xfrm>
            <a:off x="457200" y="-29282"/>
            <a:ext cx="1608667" cy="904875"/>
          </a:xfrm>
          <a:prstGeom prst="rect">
            <a:avLst/>
          </a:prstGeom>
        </p:spPr>
      </p:pic>
      <p:pic>
        <p:nvPicPr>
          <p:cNvPr id="19" name="Picture 18"/>
          <p:cNvPicPr>
            <a:picLocks noChangeAspect="1"/>
          </p:cNvPicPr>
          <p:nvPr/>
        </p:nvPicPr>
        <p:blipFill>
          <a:blip r:embed="rId19"/>
          <a:stretch>
            <a:fillRect/>
          </a:stretch>
        </p:blipFill>
        <p:spPr>
          <a:xfrm>
            <a:off x="0" y="762891"/>
            <a:ext cx="9165647" cy="225404"/>
          </a:xfrm>
          <a:prstGeom prst="rect">
            <a:avLst/>
          </a:prstGeom>
        </p:spPr>
      </p:pic>
    </p:spTree>
    <p:extLst>
      <p:ext uri="{BB962C8B-B14F-4D97-AF65-F5344CB8AC3E}">
        <p14:creationId xmlns:p14="http://schemas.microsoft.com/office/powerpoint/2010/main" val="121179312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Lst>
  <p:hf hdr="0" ftr="0" dt="0"/>
  <p:txStyles>
    <p:titleStyle>
      <a:lvl1pPr algn="ctr" defTabSz="457200" rtl="0" eaLnBrk="1" latinLnBrk="0" hangingPunct="1">
        <a:spcBef>
          <a:spcPct val="0"/>
        </a:spcBef>
        <a:buNone/>
        <a:defRPr sz="3800" b="1" kern="1200">
          <a:solidFill>
            <a:schemeClr val="tx2"/>
          </a:solidFill>
          <a:latin typeface="Verdana"/>
          <a:ea typeface="+mj-ea"/>
          <a:cs typeface="Verdana"/>
        </a:defRPr>
      </a:lvl1pPr>
    </p:titleStyle>
    <p:bodyStyle>
      <a:lvl1pPr marL="342900" indent="-342900" algn="l" defTabSz="457200" rtl="0" eaLnBrk="1" latinLnBrk="0" hangingPunct="1">
        <a:spcBef>
          <a:spcPct val="20000"/>
        </a:spcBef>
        <a:buSzPct val="80000"/>
        <a:buFont typeface="Arial"/>
        <a:buChar char="•"/>
        <a:defRPr sz="3200" strike="noStrike" kern="1200">
          <a:solidFill>
            <a:schemeClr val="tx1"/>
          </a:solidFill>
          <a:latin typeface="Verdana"/>
          <a:ea typeface="+mn-ea"/>
          <a:cs typeface="Verdana"/>
        </a:defRPr>
      </a:lvl1pPr>
      <a:lvl2pPr marL="742950" indent="-285750" algn="l" defTabSz="457200" rtl="0" eaLnBrk="1" latinLnBrk="0" hangingPunct="1">
        <a:spcBef>
          <a:spcPct val="20000"/>
        </a:spcBef>
        <a:buSzPct val="80000"/>
        <a:buFont typeface="Arial"/>
        <a:buChar char="–"/>
        <a:defRPr sz="2800" strike="noStrike" kern="1200">
          <a:solidFill>
            <a:schemeClr val="tx1"/>
          </a:solidFill>
          <a:latin typeface="Verdana"/>
          <a:ea typeface="+mn-ea"/>
          <a:cs typeface="Verdana"/>
        </a:defRPr>
      </a:lvl2pPr>
      <a:lvl3pPr marL="1143000" indent="-228600" algn="l" defTabSz="457200" rtl="0" eaLnBrk="1" latinLnBrk="0" hangingPunct="1">
        <a:spcBef>
          <a:spcPct val="20000"/>
        </a:spcBef>
        <a:buSzPct val="80000"/>
        <a:buFont typeface="Arial"/>
        <a:buChar char="•"/>
        <a:defRPr sz="2400" strike="noStrike" kern="1200">
          <a:solidFill>
            <a:schemeClr val="tx1"/>
          </a:solidFill>
          <a:latin typeface="Verdana"/>
          <a:ea typeface="+mn-ea"/>
          <a:cs typeface="Verdana"/>
        </a:defRPr>
      </a:lvl3pPr>
      <a:lvl4pPr marL="1600200" indent="-228600" algn="l" defTabSz="457200" rtl="0" eaLnBrk="1" latinLnBrk="0" hangingPunct="1">
        <a:spcBef>
          <a:spcPct val="20000"/>
        </a:spcBef>
        <a:buSzPct val="80000"/>
        <a:buFont typeface="Arial"/>
        <a:buChar char="–"/>
        <a:defRPr sz="2000" strike="noStrike"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strike="noStrike"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comments" Target="../comments/comment3.xml"/><Relationship Id="rId4" Type="http://schemas.openxmlformats.org/officeDocument/2006/relationships/hyperlink" Target="http://geordiegrey.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Montana Annual Statewide Housing Conference</a:t>
            </a:r>
            <a:endParaRPr lang="en-US" dirty="0"/>
          </a:p>
        </p:txBody>
      </p:sp>
      <p:sp>
        <p:nvSpPr>
          <p:cNvPr id="6" name="Text Placeholder 5"/>
          <p:cNvSpPr>
            <a:spLocks noGrp="1"/>
          </p:cNvSpPr>
          <p:nvPr>
            <p:ph type="body" sz="quarter" idx="10"/>
          </p:nvPr>
        </p:nvSpPr>
        <p:spPr/>
        <p:txBody>
          <a:bodyPr/>
          <a:lstStyle/>
          <a:p>
            <a:r>
              <a:rPr lang="en-US" dirty="0" smtClean="0"/>
              <a:t>June 9, 2015</a:t>
            </a:r>
            <a:endParaRPr lang="en-US" dirty="0"/>
          </a:p>
        </p:txBody>
      </p:sp>
      <p:sp>
        <p:nvSpPr>
          <p:cNvPr id="7" name="Text Placeholder 6"/>
          <p:cNvSpPr>
            <a:spLocks noGrp="1"/>
          </p:cNvSpPr>
          <p:nvPr>
            <p:ph type="body" sz="quarter" idx="11"/>
          </p:nvPr>
        </p:nvSpPr>
        <p:spPr/>
        <p:txBody>
          <a:bodyPr/>
          <a:lstStyle/>
          <a:p>
            <a:r>
              <a:rPr lang="en-US" dirty="0" smtClean="0"/>
              <a:t>Jennifer Ernst | VP/Community Investment Officer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ounded Rectangle 120"/>
          <p:cNvSpPr/>
          <p:nvPr/>
        </p:nvSpPr>
        <p:spPr>
          <a:xfrm>
            <a:off x="6456591" y="1263713"/>
            <a:ext cx="934809" cy="432281"/>
          </a:xfrm>
          <a:prstGeom prst="roundRect">
            <a:avLst>
              <a:gd name="adj" fmla="val 2630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ounded Rectangle 119"/>
          <p:cNvSpPr/>
          <p:nvPr/>
        </p:nvSpPr>
        <p:spPr>
          <a:xfrm>
            <a:off x="4312919" y="1263713"/>
            <a:ext cx="1249681" cy="432281"/>
          </a:xfrm>
          <a:prstGeom prst="roundRect">
            <a:avLst>
              <a:gd name="adj" fmla="val 1969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2142490" y="1263713"/>
            <a:ext cx="944880" cy="432281"/>
          </a:xfrm>
          <a:prstGeom prst="roundRect">
            <a:avLst>
              <a:gd name="adj" fmla="val 1748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753340" y="395916"/>
            <a:ext cx="6933460" cy="566738"/>
          </a:xfrm>
        </p:spPr>
        <p:txBody>
          <a:bodyPr lIns="0" tIns="0" rIns="0" bIns="0" anchor="ctr"/>
          <a:lstStyle/>
          <a:p>
            <a:pPr algn="l"/>
            <a:r>
              <a:rPr lang="en-US" sz="2400" spc="-100" dirty="0" err="1" smtClean="0"/>
              <a:t>Downpayment</a:t>
            </a:r>
            <a:r>
              <a:rPr lang="en-US" sz="2400" spc="-100" dirty="0" smtClean="0"/>
              <a:t> | Closing Cost Assistance</a:t>
            </a:r>
            <a:endParaRPr lang="en-US" sz="2400" spc="-100" dirty="0"/>
          </a:p>
        </p:txBody>
      </p:sp>
      <p:graphicFrame>
        <p:nvGraphicFramePr>
          <p:cNvPr id="2" name="Table 1"/>
          <p:cNvGraphicFramePr>
            <a:graphicFrameLocks noGrp="1"/>
          </p:cNvGraphicFramePr>
          <p:nvPr>
            <p:extLst>
              <p:ext uri="{D42A27DB-BD31-4B8C-83A1-F6EECF244321}">
                <p14:modId xmlns:p14="http://schemas.microsoft.com/office/powerpoint/2010/main" val="2944080972"/>
              </p:ext>
            </p:extLst>
          </p:nvPr>
        </p:nvGraphicFramePr>
        <p:xfrm>
          <a:off x="9829800" y="8915400"/>
          <a:ext cx="7848600" cy="6243320"/>
        </p:xfrm>
        <a:graphic>
          <a:graphicData uri="http://schemas.openxmlformats.org/drawingml/2006/table">
            <a:tbl>
              <a:tblPr firstRow="1" bandRow="1">
                <a:tableStyleId>{93296810-A885-4BE3-A3E7-6D5BEEA58F35}</a:tableStyleId>
              </a:tblPr>
              <a:tblGrid>
                <a:gridCol w="1962150"/>
                <a:gridCol w="1962150"/>
                <a:gridCol w="1962150"/>
                <a:gridCol w="1962150"/>
              </a:tblGrid>
              <a:tr h="370840">
                <a:tc>
                  <a:txBody>
                    <a:bodyPr/>
                    <a:lstStyle/>
                    <a:p>
                      <a:endParaRPr lang="en-US" dirty="0"/>
                    </a:p>
                  </a:txBody>
                  <a:tcPr anchor="ctr"/>
                </a:tc>
                <a:tc>
                  <a:txBody>
                    <a:bodyPr/>
                    <a:lstStyle/>
                    <a:p>
                      <a:r>
                        <a:rPr lang="en-US" dirty="0" smtClean="0"/>
                        <a:t>Seattle Bank</a:t>
                      </a:r>
                      <a:endParaRPr lang="en-US" dirty="0"/>
                    </a:p>
                  </a:txBody>
                  <a:tcPr anchor="ctr"/>
                </a:tc>
                <a:tc>
                  <a:txBody>
                    <a:bodyPr/>
                    <a:lstStyle/>
                    <a:p>
                      <a:r>
                        <a:rPr lang="en-US" dirty="0" smtClean="0"/>
                        <a:t>FHLB DM</a:t>
                      </a:r>
                      <a:endParaRPr lang="en-US" dirty="0"/>
                    </a:p>
                  </a:txBody>
                  <a:tcPr anchor="ctr"/>
                </a:tc>
                <a:tc>
                  <a:txBody>
                    <a:bodyPr/>
                    <a:lstStyle/>
                    <a:p>
                      <a:r>
                        <a:rPr lang="en-US" dirty="0" smtClean="0"/>
                        <a:t>FHLB Topeka</a:t>
                      </a:r>
                      <a:endParaRPr lang="en-US" dirty="0"/>
                    </a:p>
                  </a:txBody>
                  <a:tcPr anchor="ctr"/>
                </a:tc>
              </a:tr>
              <a:tr h="370840">
                <a:tc>
                  <a:txBody>
                    <a:bodyPr/>
                    <a:lstStyle/>
                    <a:p>
                      <a:r>
                        <a:rPr lang="en-US" dirty="0" smtClean="0"/>
                        <a:t>Program Name</a:t>
                      </a:r>
                      <a:endParaRPr lang="en-US" dirty="0"/>
                    </a:p>
                  </a:txBody>
                  <a:tcPr anchor="ctr"/>
                </a:tc>
                <a:tc>
                  <a:txBody>
                    <a:bodyPr/>
                    <a:lstStyle/>
                    <a:p>
                      <a:r>
                        <a:rPr lang="en-US" dirty="0" smtClean="0"/>
                        <a:t>Home$tart</a:t>
                      </a:r>
                      <a:endParaRPr lang="en-US" dirty="0"/>
                    </a:p>
                  </a:txBody>
                  <a:tcPr anchor="ctr"/>
                </a:tc>
                <a:tc>
                  <a:txBody>
                    <a:bodyPr/>
                    <a:lstStyle/>
                    <a:p>
                      <a:r>
                        <a:rPr lang="en-US" dirty="0" smtClean="0"/>
                        <a:t>TK</a:t>
                      </a:r>
                      <a:endParaRPr lang="en-US" dirty="0"/>
                    </a:p>
                  </a:txBody>
                  <a:tcPr anchor="ctr"/>
                </a:tc>
                <a:tc>
                  <a:txBody>
                    <a:bodyPr/>
                    <a:lstStyle/>
                    <a:p>
                      <a:r>
                        <a:rPr lang="en-US" dirty="0" smtClean="0"/>
                        <a:t>TK</a:t>
                      </a:r>
                      <a:endParaRPr lang="en-US" dirty="0"/>
                    </a:p>
                  </a:txBody>
                  <a:tcPr anchor="ctr"/>
                </a:tc>
              </a:tr>
              <a:tr h="370840">
                <a:tc>
                  <a:txBody>
                    <a:bodyPr/>
                    <a:lstStyle/>
                    <a:p>
                      <a:r>
                        <a:rPr lang="en-US" dirty="0" smtClean="0"/>
                        <a:t>Allocation</a:t>
                      </a:r>
                      <a:r>
                        <a:rPr lang="en-US" baseline="0" dirty="0" smtClean="0"/>
                        <a:t> Approach</a:t>
                      </a:r>
                      <a:endParaRPr lang="en-US" dirty="0"/>
                    </a:p>
                  </a:txBody>
                  <a:tcPr anchor="ctr"/>
                </a:tc>
                <a:tc>
                  <a:txBody>
                    <a:bodyPr/>
                    <a:lstStyle/>
                    <a:p>
                      <a:r>
                        <a:rPr lang="en-US" dirty="0" smtClean="0"/>
                        <a:t>First-come/First-Serve</a:t>
                      </a:r>
                      <a:endParaRPr lang="en-US" dirty="0"/>
                    </a:p>
                  </a:txBody>
                  <a:tcPr anchor="ctr"/>
                </a:tc>
                <a:tc>
                  <a:txBody>
                    <a:bodyPr/>
                    <a:lstStyle/>
                    <a:p>
                      <a:r>
                        <a:rPr lang="en-US" dirty="0" smtClean="0"/>
                        <a:t>Lottery</a:t>
                      </a:r>
                      <a:endParaRPr lang="en-US" dirty="0"/>
                    </a:p>
                  </a:txBody>
                  <a:tcPr anchor="ctr"/>
                </a:tc>
                <a:tc>
                  <a:txBody>
                    <a:bodyPr/>
                    <a:lstStyle/>
                    <a:p>
                      <a:r>
                        <a:rPr lang="en-US" dirty="0" smtClean="0"/>
                        <a:t>TK</a:t>
                      </a:r>
                      <a:endParaRPr lang="en-US" dirty="0"/>
                    </a:p>
                  </a:txBody>
                  <a:tcPr anchor="ctr"/>
                </a:tc>
              </a:tr>
              <a:tr h="370840">
                <a:tc>
                  <a:txBody>
                    <a:bodyPr/>
                    <a:lstStyle/>
                    <a:p>
                      <a:r>
                        <a:rPr lang="en-US" dirty="0" smtClean="0"/>
                        <a:t>2015 Funding Level</a:t>
                      </a:r>
                      <a:endParaRPr lang="en-US" dirty="0"/>
                    </a:p>
                  </a:txBody>
                  <a:tcPr anchor="ctr"/>
                </a:tc>
                <a:tc>
                  <a:txBody>
                    <a:bodyPr/>
                    <a:lstStyle/>
                    <a:p>
                      <a:r>
                        <a:rPr lang="en-US" dirty="0" smtClean="0"/>
                        <a:t>TK</a:t>
                      </a:r>
                      <a:endParaRPr lang="en-US" dirty="0"/>
                    </a:p>
                  </a:txBody>
                  <a:tcPr anchor="ctr"/>
                </a:tc>
                <a:tc>
                  <a:txBody>
                    <a:bodyPr/>
                    <a:lstStyle/>
                    <a:p>
                      <a:r>
                        <a:rPr lang="en-US" dirty="0" smtClean="0"/>
                        <a:t>TK</a:t>
                      </a:r>
                      <a:endParaRPr lang="en-US" dirty="0"/>
                    </a:p>
                  </a:txBody>
                  <a:tcPr anchor="ctr"/>
                </a:tc>
                <a:tc>
                  <a:txBody>
                    <a:bodyPr/>
                    <a:lstStyle/>
                    <a:p>
                      <a:r>
                        <a:rPr lang="en-US" dirty="0" smtClean="0"/>
                        <a:t>TK</a:t>
                      </a:r>
                      <a:endParaRPr lang="en-US" dirty="0"/>
                    </a:p>
                  </a:txBody>
                  <a:tcPr anchor="ctr"/>
                </a:tc>
              </a:tr>
              <a:tr h="370840">
                <a:tc>
                  <a:txBody>
                    <a:bodyPr/>
                    <a:lstStyle/>
                    <a:p>
                      <a:r>
                        <a:rPr lang="en-US" dirty="0" smtClean="0"/>
                        <a:t>Status</a:t>
                      </a:r>
                      <a:endParaRPr lang="en-US" dirty="0"/>
                    </a:p>
                  </a:txBody>
                  <a:tcPr anchor="ctr"/>
                </a:tc>
                <a:tc>
                  <a:txBody>
                    <a:bodyPr/>
                    <a:lstStyle/>
                    <a:p>
                      <a:r>
                        <a:rPr lang="en-US" dirty="0" smtClean="0"/>
                        <a:t>Open</a:t>
                      </a:r>
                      <a:endParaRPr lang="en-US" dirty="0"/>
                    </a:p>
                  </a:txBody>
                  <a:tcPr anchor="ctr"/>
                </a:tc>
                <a:tc>
                  <a:txBody>
                    <a:bodyPr/>
                    <a:lstStyle/>
                    <a:p>
                      <a:r>
                        <a:rPr lang="en-US" dirty="0" smtClean="0"/>
                        <a:t>Open</a:t>
                      </a:r>
                      <a:endParaRPr lang="en-US" dirty="0"/>
                    </a:p>
                  </a:txBody>
                  <a:tcPr anchor="ctr"/>
                </a:tc>
                <a:tc>
                  <a:txBody>
                    <a:bodyPr/>
                    <a:lstStyle/>
                    <a:p>
                      <a:r>
                        <a:rPr lang="en-US" dirty="0" smtClean="0"/>
                        <a:t>Open</a:t>
                      </a:r>
                      <a:endParaRPr lang="en-US" dirty="0"/>
                    </a:p>
                  </a:txBody>
                  <a:tcPr anchor="ctr"/>
                </a:tc>
              </a:tr>
              <a:tr h="370840">
                <a:tc>
                  <a:txBody>
                    <a:bodyPr/>
                    <a:lstStyle/>
                    <a:p>
                      <a:r>
                        <a:rPr lang="en-US" dirty="0" smtClean="0"/>
                        <a:t>Timing</a:t>
                      </a:r>
                      <a:endParaRPr lang="en-US" dirty="0"/>
                    </a:p>
                  </a:txBody>
                  <a:tcPr anchor="ctr"/>
                </a:tc>
                <a:tc>
                  <a:txBody>
                    <a:bodyPr/>
                    <a:lstStyle/>
                    <a:p>
                      <a:r>
                        <a:rPr lang="en-US" dirty="0" smtClean="0"/>
                        <a:t>Opens: April</a:t>
                      </a:r>
                      <a:r>
                        <a:rPr lang="en-US" baseline="0" dirty="0" smtClean="0"/>
                        <a:t> 1</a:t>
                      </a:r>
                    </a:p>
                    <a:p>
                      <a:endParaRPr lang="en-US" dirty="0"/>
                    </a:p>
                  </a:txBody>
                  <a:tcPr anchor="ctr"/>
                </a:tc>
                <a:tc>
                  <a:txBody>
                    <a:bodyPr/>
                    <a:lstStyle/>
                    <a:p>
                      <a:r>
                        <a:rPr lang="en-US" dirty="0" err="1" smtClean="0"/>
                        <a:t>tk</a:t>
                      </a:r>
                      <a:endParaRPr lang="en-US" dirty="0"/>
                    </a:p>
                  </a:txBody>
                  <a:tcPr anchor="ctr"/>
                </a:tc>
                <a:tc>
                  <a:txBody>
                    <a:bodyPr/>
                    <a:lstStyle/>
                    <a:p>
                      <a:r>
                        <a:rPr lang="en-US" dirty="0" smtClean="0"/>
                        <a:t>TK</a:t>
                      </a:r>
                      <a:endParaRPr lang="en-US" dirty="0"/>
                    </a:p>
                  </a:txBody>
                  <a:tcPr anchor="ctr"/>
                </a:tc>
              </a:tr>
              <a:tr h="370840">
                <a:tc>
                  <a:txBody>
                    <a:bodyPr/>
                    <a:lstStyle/>
                    <a:p>
                      <a:r>
                        <a:rPr lang="en-US" dirty="0" smtClean="0"/>
                        <a:t>Funding Limit</a:t>
                      </a:r>
                      <a:endParaRPr lang="en-US" dirty="0"/>
                    </a:p>
                  </a:txBody>
                  <a:tcPr anchor="ctr"/>
                </a:tc>
                <a:tc>
                  <a:txBody>
                    <a:bodyPr/>
                    <a:lstStyle/>
                    <a:p>
                      <a:r>
                        <a:rPr lang="en-US" dirty="0" smtClean="0"/>
                        <a:t>Up to 5K</a:t>
                      </a:r>
                      <a:endParaRPr lang="en-US" dirty="0"/>
                    </a:p>
                  </a:txBody>
                  <a:tcPr anchor="ctr"/>
                </a:tc>
                <a:tc>
                  <a:txBody>
                    <a:bodyPr/>
                    <a:lstStyle/>
                    <a:p>
                      <a:r>
                        <a:rPr lang="en-US" dirty="0" smtClean="0"/>
                        <a:t>Up to 5k</a:t>
                      </a:r>
                      <a:endParaRPr lang="en-US" dirty="0"/>
                    </a:p>
                  </a:txBody>
                  <a:tcPr anchor="ctr"/>
                </a:tc>
                <a:tc>
                  <a:txBody>
                    <a:bodyPr/>
                    <a:lstStyle/>
                    <a:p>
                      <a:r>
                        <a:rPr lang="en-US" dirty="0" smtClean="0"/>
                        <a:t>TK</a:t>
                      </a:r>
                      <a:endParaRPr lang="en-US" dirty="0"/>
                    </a:p>
                  </a:txBody>
                  <a:tcPr anchor="ctr"/>
                </a:tc>
              </a:tr>
              <a:tr h="370840">
                <a:tc>
                  <a:txBody>
                    <a:bodyPr/>
                    <a:lstStyle/>
                    <a:p>
                      <a:r>
                        <a:rPr lang="en-US" dirty="0" smtClean="0"/>
                        <a:t>Basic</a:t>
                      </a:r>
                      <a:r>
                        <a:rPr lang="en-US" baseline="0" dirty="0" smtClean="0"/>
                        <a:t> </a:t>
                      </a:r>
                      <a:r>
                        <a:rPr lang="en-US" baseline="0" dirty="0" err="1" smtClean="0"/>
                        <a:t>Reqs</a:t>
                      </a:r>
                      <a:endParaRPr lang="en-US" dirty="0"/>
                    </a:p>
                  </a:txBody>
                  <a:tcPr anchor="ctr"/>
                </a:tc>
                <a:tc>
                  <a:txBody>
                    <a:bodyPr/>
                    <a:lstStyle/>
                    <a:p>
                      <a:r>
                        <a:rPr lang="en-US" dirty="0" smtClean="0"/>
                        <a:t>80% AMI/Completes homebuyer</a:t>
                      </a:r>
                      <a:r>
                        <a:rPr lang="en-US" baseline="0" dirty="0" smtClean="0"/>
                        <a:t> </a:t>
                      </a:r>
                      <a:r>
                        <a:rPr lang="en-US" baseline="0" dirty="0" err="1" smtClean="0"/>
                        <a:t>ed</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80% AMI/Completes homebuyer</a:t>
                      </a:r>
                      <a:r>
                        <a:rPr lang="en-US" baseline="0" dirty="0" smtClean="0"/>
                        <a:t> </a:t>
                      </a:r>
                      <a:r>
                        <a:rPr lang="en-US" baseline="0" dirty="0" err="1" smtClean="0"/>
                        <a:t>ed</a:t>
                      </a:r>
                      <a:endParaRPr lang="en-US" dirty="0" smtClean="0"/>
                    </a:p>
                    <a:p>
                      <a:endParaRPr lang="en-US" dirty="0"/>
                    </a:p>
                  </a:txBody>
                  <a:tcPr anchor="ctr"/>
                </a:tc>
                <a:tc>
                  <a:txBody>
                    <a:bodyPr/>
                    <a:lstStyle/>
                    <a:p>
                      <a:r>
                        <a:rPr lang="en-US" dirty="0" smtClean="0"/>
                        <a:t>80% AMI/Completes homebuyer</a:t>
                      </a:r>
                      <a:r>
                        <a:rPr lang="en-US" baseline="0" dirty="0" smtClean="0"/>
                        <a:t> </a:t>
                      </a:r>
                      <a:r>
                        <a:rPr lang="en-US" baseline="0" dirty="0" err="1" smtClean="0"/>
                        <a:t>ed</a:t>
                      </a:r>
                      <a:endParaRPr lang="en-US" dirty="0"/>
                    </a:p>
                  </a:txBody>
                  <a:tcPr anchor="ctr"/>
                </a:tc>
              </a:tr>
              <a:tr h="370840">
                <a:tc>
                  <a:txBody>
                    <a:bodyPr/>
                    <a:lstStyle/>
                    <a:p>
                      <a:r>
                        <a:rPr lang="en-US" dirty="0" smtClean="0"/>
                        <a:t>Advanced</a:t>
                      </a:r>
                      <a:r>
                        <a:rPr lang="en-US" baseline="0" dirty="0" smtClean="0"/>
                        <a:t> </a:t>
                      </a:r>
                      <a:r>
                        <a:rPr lang="en-US" baseline="0" dirty="0" err="1" smtClean="0"/>
                        <a:t>Reqs</a:t>
                      </a:r>
                      <a:endParaRPr lang="en-US" dirty="0"/>
                    </a:p>
                  </a:txBody>
                  <a:tcPr anchor="ctr"/>
                </a:tc>
                <a:tc>
                  <a:txBody>
                    <a:bodyPr/>
                    <a:lstStyle/>
                    <a:p>
                      <a:r>
                        <a:rPr lang="en-US" dirty="0" smtClean="0"/>
                        <a:t>We don’t have these anymore</a:t>
                      </a:r>
                      <a:endParaRPr lang="en-US" dirty="0"/>
                    </a:p>
                  </a:txBody>
                  <a:tcPr anchor="ctr"/>
                </a:tc>
                <a:tc>
                  <a:txBody>
                    <a:bodyPr/>
                    <a:lstStyle/>
                    <a:p>
                      <a:r>
                        <a:rPr lang="en-US" dirty="0" smtClean="0"/>
                        <a:t>Not</a:t>
                      </a:r>
                      <a:r>
                        <a:rPr lang="en-US" baseline="0" dirty="0" smtClean="0"/>
                        <a:t> sure.. But we don’t think so.</a:t>
                      </a:r>
                      <a:endParaRPr lang="en-US" dirty="0"/>
                    </a:p>
                  </a:txBody>
                  <a:tcPr anchor="ctr"/>
                </a:tc>
                <a:tc>
                  <a:txBody>
                    <a:bodyPr/>
                    <a:lstStyle/>
                    <a:p>
                      <a:r>
                        <a:rPr lang="en-US" dirty="0" smtClean="0"/>
                        <a:t>Does Topeka</a:t>
                      </a:r>
                      <a:r>
                        <a:rPr lang="en-US" baseline="0" dirty="0" smtClean="0"/>
                        <a:t> have these?</a:t>
                      </a:r>
                      <a:endParaRPr lang="en-US" dirty="0"/>
                    </a:p>
                  </a:txBody>
                  <a:tcPr anchor="ctr"/>
                </a:tc>
              </a:tr>
              <a:tr h="370840">
                <a:tc>
                  <a:txBody>
                    <a:bodyPr/>
                    <a:lstStyle/>
                    <a:p>
                      <a:r>
                        <a:rPr lang="en-US" dirty="0" smtClean="0"/>
                        <a:t>Special</a:t>
                      </a:r>
                      <a:r>
                        <a:rPr lang="en-US" baseline="0" dirty="0" smtClean="0"/>
                        <a:t> Focus</a:t>
                      </a:r>
                      <a:endParaRPr lang="en-US" dirty="0"/>
                    </a:p>
                  </a:txBody>
                  <a:tcPr anchor="ctr"/>
                </a:tc>
                <a:tc>
                  <a:txBody>
                    <a:bodyPr/>
                    <a:lstStyle/>
                    <a:p>
                      <a:r>
                        <a:rPr lang="en-US" dirty="0" smtClean="0"/>
                        <a:t>PHA’s get 10k</a:t>
                      </a:r>
                      <a:endParaRPr lang="en-US" dirty="0"/>
                    </a:p>
                  </a:txBody>
                  <a:tcPr anchor="ctr"/>
                </a:tc>
                <a:tc>
                  <a:txBody>
                    <a:bodyPr/>
                    <a:lstStyle/>
                    <a:p>
                      <a:r>
                        <a:rPr lang="en-US" dirty="0" smtClean="0"/>
                        <a:t>Native Americans get 10k</a:t>
                      </a:r>
                      <a:endParaRPr lang="en-US" dirty="0"/>
                    </a:p>
                  </a:txBody>
                  <a:tcPr anchor="ctr"/>
                </a:tc>
                <a:tc>
                  <a:txBody>
                    <a:bodyPr/>
                    <a:lstStyle/>
                    <a:p>
                      <a:r>
                        <a:rPr lang="en-US" dirty="0" smtClean="0"/>
                        <a:t>TK</a:t>
                      </a:r>
                      <a:endParaRPr lang="en-US" dirty="0"/>
                    </a:p>
                  </a:txBody>
                  <a:tcPr anchor="ctr"/>
                </a:tc>
              </a:tr>
              <a:tr h="370840">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bl>
          </a:graphicData>
        </a:graphic>
      </p:graphicFrame>
      <p:sp>
        <p:nvSpPr>
          <p:cNvPr id="74" name="TextBox 73"/>
          <p:cNvSpPr txBox="1"/>
          <p:nvPr/>
        </p:nvSpPr>
        <p:spPr>
          <a:xfrm>
            <a:off x="2275928" y="1297305"/>
            <a:ext cx="619672" cy="236220"/>
          </a:xfrm>
          <a:prstGeom prst="rect">
            <a:avLst/>
          </a:prstGeom>
          <a:noFill/>
        </p:spPr>
        <p:txBody>
          <a:bodyPr wrap="square" lIns="0" tIns="0" rIns="0" bIns="0" rtlCol="0" anchor="ctr" anchorCtr="0">
            <a:noAutofit/>
          </a:bodyPr>
          <a:lstStyle/>
          <a:p>
            <a:r>
              <a:rPr lang="en-US" sz="1400" b="1" spc="-30" dirty="0" smtClean="0">
                <a:solidFill>
                  <a:schemeClr val="bg1"/>
                </a:solidFill>
              </a:rPr>
              <a:t>Seattle</a:t>
            </a:r>
            <a:endParaRPr lang="en-US" sz="1400" b="1" spc="-30" dirty="0">
              <a:solidFill>
                <a:schemeClr val="bg1"/>
              </a:solidFill>
            </a:endParaRPr>
          </a:p>
        </p:txBody>
      </p:sp>
      <p:sp>
        <p:nvSpPr>
          <p:cNvPr id="75" name="TextBox 74"/>
          <p:cNvSpPr txBox="1"/>
          <p:nvPr/>
        </p:nvSpPr>
        <p:spPr>
          <a:xfrm>
            <a:off x="4432388" y="1306830"/>
            <a:ext cx="987337" cy="236220"/>
          </a:xfrm>
          <a:prstGeom prst="rect">
            <a:avLst/>
          </a:prstGeom>
          <a:noFill/>
        </p:spPr>
        <p:txBody>
          <a:bodyPr wrap="square" lIns="0" tIns="0" rIns="0" bIns="0" rtlCol="0" anchor="ctr" anchorCtr="0">
            <a:noAutofit/>
          </a:bodyPr>
          <a:lstStyle/>
          <a:p>
            <a:r>
              <a:rPr lang="en-US" sz="1400" b="1" spc="-30" dirty="0" smtClean="0">
                <a:solidFill>
                  <a:schemeClr val="bg1"/>
                </a:solidFill>
              </a:rPr>
              <a:t>Des Moines</a:t>
            </a:r>
            <a:endParaRPr lang="en-US" sz="1400" b="1" spc="-30" dirty="0">
              <a:solidFill>
                <a:schemeClr val="bg1"/>
              </a:solidFill>
            </a:endParaRPr>
          </a:p>
        </p:txBody>
      </p:sp>
      <p:sp>
        <p:nvSpPr>
          <p:cNvPr id="76" name="TextBox 75"/>
          <p:cNvSpPr txBox="1"/>
          <p:nvPr/>
        </p:nvSpPr>
        <p:spPr>
          <a:xfrm>
            <a:off x="6594563" y="1297305"/>
            <a:ext cx="644437" cy="236220"/>
          </a:xfrm>
          <a:prstGeom prst="rect">
            <a:avLst/>
          </a:prstGeom>
          <a:noFill/>
        </p:spPr>
        <p:txBody>
          <a:bodyPr wrap="square" lIns="0" tIns="0" rIns="0" bIns="0" rtlCol="0" anchor="ctr" anchorCtr="0">
            <a:noAutofit/>
          </a:bodyPr>
          <a:lstStyle/>
          <a:p>
            <a:r>
              <a:rPr lang="en-US" sz="1400" b="1" spc="-30" dirty="0" smtClean="0">
                <a:solidFill>
                  <a:schemeClr val="bg1"/>
                </a:solidFill>
              </a:rPr>
              <a:t>Topeka</a:t>
            </a:r>
            <a:endParaRPr lang="en-US" sz="1400" b="1" spc="-30" dirty="0">
              <a:solidFill>
                <a:schemeClr val="bg1"/>
              </a:solidFill>
            </a:endParaRPr>
          </a:p>
        </p:txBody>
      </p:sp>
      <p:grpSp>
        <p:nvGrpSpPr>
          <p:cNvPr id="128" name="Group 127"/>
          <p:cNvGrpSpPr/>
          <p:nvPr/>
        </p:nvGrpSpPr>
        <p:grpSpPr>
          <a:xfrm>
            <a:off x="533400" y="1980481"/>
            <a:ext cx="1615440" cy="603504"/>
            <a:chOff x="716280" y="1905000"/>
            <a:chExt cx="1615440" cy="603504"/>
          </a:xfrm>
        </p:grpSpPr>
        <p:sp>
          <p:nvSpPr>
            <p:cNvPr id="129" name="Rectangle 128"/>
            <p:cNvSpPr/>
            <p:nvPr/>
          </p:nvSpPr>
          <p:spPr bwMode="auto">
            <a:xfrm>
              <a:off x="716280" y="1905000"/>
              <a:ext cx="1615440" cy="603504"/>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30" name="TextBox 129"/>
            <p:cNvSpPr txBox="1"/>
            <p:nvPr/>
          </p:nvSpPr>
          <p:spPr>
            <a:xfrm>
              <a:off x="830580" y="2106166"/>
              <a:ext cx="1386840" cy="236222"/>
            </a:xfrm>
            <a:prstGeom prst="rect">
              <a:avLst/>
            </a:prstGeom>
            <a:noFill/>
          </p:spPr>
          <p:txBody>
            <a:bodyPr wrap="square" lIns="0" tIns="0" rIns="0" bIns="0" rtlCol="0" anchor="ctr" anchorCtr="0">
              <a:noAutofit/>
            </a:bodyPr>
            <a:lstStyle/>
            <a:p>
              <a:pPr algn="ctr"/>
              <a:r>
                <a:rPr lang="en-US" sz="1400" b="1" dirty="0" smtClean="0">
                  <a:solidFill>
                    <a:schemeClr val="bg1"/>
                  </a:solidFill>
                </a:rPr>
                <a:t>Program Name</a:t>
              </a:r>
              <a:endParaRPr lang="en-US" sz="1400" b="1" dirty="0">
                <a:solidFill>
                  <a:schemeClr val="bg1"/>
                </a:solidFill>
              </a:endParaRPr>
            </a:p>
          </p:txBody>
        </p:sp>
      </p:grpSp>
      <p:sp>
        <p:nvSpPr>
          <p:cNvPr id="256" name="Rectangle 255"/>
          <p:cNvSpPr/>
          <p:nvPr/>
        </p:nvSpPr>
        <p:spPr bwMode="auto">
          <a:xfrm>
            <a:off x="2148840" y="1980481"/>
            <a:ext cx="2164080" cy="603504"/>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257" name="TextBox 256"/>
          <p:cNvSpPr txBox="1"/>
          <p:nvPr/>
        </p:nvSpPr>
        <p:spPr>
          <a:xfrm>
            <a:off x="2263140" y="2181649"/>
            <a:ext cx="1927860" cy="236220"/>
          </a:xfrm>
          <a:prstGeom prst="rect">
            <a:avLst/>
          </a:prstGeom>
          <a:noFill/>
        </p:spPr>
        <p:txBody>
          <a:bodyPr wrap="square" lIns="0" tIns="0" rIns="0" bIns="0" rtlCol="0" anchor="ctr" anchorCtr="0">
            <a:noAutofit/>
          </a:bodyPr>
          <a:lstStyle/>
          <a:p>
            <a:r>
              <a:rPr lang="en-US" sz="1400" spc="-30" dirty="0" err="1" smtClean="0">
                <a:solidFill>
                  <a:schemeClr val="accent5"/>
                </a:solidFill>
              </a:rPr>
              <a:t>Home$tart</a:t>
            </a:r>
            <a:r>
              <a:rPr lang="en-US" sz="1400" spc="-30" dirty="0" smtClean="0">
                <a:solidFill>
                  <a:schemeClr val="accent5"/>
                </a:solidFill>
              </a:rPr>
              <a:t> </a:t>
            </a:r>
            <a:endParaRPr lang="en-US" sz="1400" spc="-30" dirty="0">
              <a:solidFill>
                <a:schemeClr val="accent5"/>
              </a:solidFill>
            </a:endParaRPr>
          </a:p>
        </p:txBody>
      </p:sp>
      <p:sp>
        <p:nvSpPr>
          <p:cNvPr id="97" name="Rectangle 96"/>
          <p:cNvSpPr/>
          <p:nvPr/>
        </p:nvSpPr>
        <p:spPr bwMode="auto">
          <a:xfrm>
            <a:off x="4312920" y="1980481"/>
            <a:ext cx="2164080" cy="603504"/>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98" name="TextBox 97"/>
          <p:cNvSpPr txBox="1"/>
          <p:nvPr/>
        </p:nvSpPr>
        <p:spPr>
          <a:xfrm>
            <a:off x="4438650" y="2158734"/>
            <a:ext cx="1916430" cy="236220"/>
          </a:xfrm>
          <a:prstGeom prst="rect">
            <a:avLst/>
          </a:prstGeom>
          <a:noFill/>
        </p:spPr>
        <p:txBody>
          <a:bodyPr wrap="square" lIns="0" tIns="0" rIns="0" bIns="0" rtlCol="0" anchor="ctr" anchorCtr="0">
            <a:noAutofit/>
          </a:bodyPr>
          <a:lstStyle/>
          <a:p>
            <a:r>
              <a:rPr lang="en-US" sz="1400" spc="-30" dirty="0" smtClean="0">
                <a:solidFill>
                  <a:srgbClr val="00B050"/>
                </a:solidFill>
              </a:rPr>
              <a:t>Homeownership Fund</a:t>
            </a:r>
            <a:endParaRPr lang="en-US" sz="1400" spc="-30" dirty="0">
              <a:solidFill>
                <a:srgbClr val="00B050"/>
              </a:solidFill>
            </a:endParaRPr>
          </a:p>
        </p:txBody>
      </p:sp>
      <p:sp>
        <p:nvSpPr>
          <p:cNvPr id="99" name="Rectangle 98"/>
          <p:cNvSpPr/>
          <p:nvPr/>
        </p:nvSpPr>
        <p:spPr bwMode="auto">
          <a:xfrm>
            <a:off x="6477000" y="1980481"/>
            <a:ext cx="2164080" cy="60350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en-US">
              <a:latin typeface="Arial" pitchFamily="-111" charset="0"/>
              <a:ea typeface="ヒラギノ角ゴ Pro W3" pitchFamily="-111" charset="-128"/>
              <a:cs typeface="ヒラギノ角ゴ Pro W3" pitchFamily="-111" charset="-128"/>
            </a:endParaRPr>
          </a:p>
        </p:txBody>
      </p:sp>
      <p:sp>
        <p:nvSpPr>
          <p:cNvPr id="100" name="TextBox 99"/>
          <p:cNvSpPr txBox="1"/>
          <p:nvPr/>
        </p:nvSpPr>
        <p:spPr>
          <a:xfrm>
            <a:off x="6576060" y="2063540"/>
            <a:ext cx="1927860" cy="426608"/>
          </a:xfrm>
          <a:prstGeom prst="rect">
            <a:avLst/>
          </a:prstGeom>
          <a:noFill/>
        </p:spPr>
        <p:txBody>
          <a:bodyPr wrap="square" lIns="0" tIns="0" rIns="0" bIns="0" rtlCol="0" anchor="ctr" anchorCtr="0">
            <a:noAutofit/>
          </a:bodyPr>
          <a:lstStyle/>
          <a:p>
            <a:r>
              <a:rPr lang="en-US" sz="1400" spc="-30" dirty="0" smtClean="0">
                <a:solidFill>
                  <a:schemeClr val="accent2">
                    <a:lumMod val="50000"/>
                  </a:schemeClr>
                </a:solidFill>
              </a:rPr>
              <a:t>Homeownership Set Aside Program</a:t>
            </a:r>
            <a:endParaRPr lang="en-US" sz="1400" spc="-30" dirty="0">
              <a:solidFill>
                <a:schemeClr val="accent2">
                  <a:lumMod val="50000"/>
                </a:schemeClr>
              </a:solidFill>
            </a:endParaRPr>
          </a:p>
        </p:txBody>
      </p:sp>
      <p:sp>
        <p:nvSpPr>
          <p:cNvPr id="91" name="TextBox 90"/>
          <p:cNvSpPr txBox="1"/>
          <p:nvPr/>
        </p:nvSpPr>
        <p:spPr>
          <a:xfrm>
            <a:off x="4436066" y="2623362"/>
            <a:ext cx="1927860" cy="236220"/>
          </a:xfrm>
          <a:prstGeom prst="rect">
            <a:avLst/>
          </a:prstGeom>
          <a:noFill/>
        </p:spPr>
        <p:txBody>
          <a:bodyPr wrap="square" lIns="0" tIns="0" rIns="0" bIns="0" rtlCol="0" anchor="ctr" anchorCtr="0">
            <a:noAutofit/>
          </a:bodyPr>
          <a:lstStyle/>
          <a:p>
            <a:r>
              <a:rPr lang="en-US" sz="1400" spc="-30" dirty="0" smtClean="0">
                <a:solidFill>
                  <a:schemeClr val="accent6">
                    <a:lumMod val="75000"/>
                  </a:schemeClr>
                </a:solidFill>
              </a:rPr>
              <a:t>TK</a:t>
            </a:r>
            <a:endParaRPr lang="en-US" sz="1400" spc="-30" dirty="0">
              <a:solidFill>
                <a:schemeClr val="accent6">
                  <a:lumMod val="75000"/>
                </a:schemeClr>
              </a:solidFill>
            </a:endParaRPr>
          </a:p>
        </p:txBody>
      </p:sp>
      <p:sp>
        <p:nvSpPr>
          <p:cNvPr id="92" name="TextBox 91"/>
          <p:cNvSpPr txBox="1"/>
          <p:nvPr/>
        </p:nvSpPr>
        <p:spPr>
          <a:xfrm>
            <a:off x="6597016" y="2623362"/>
            <a:ext cx="1927860" cy="236220"/>
          </a:xfrm>
          <a:prstGeom prst="rect">
            <a:avLst/>
          </a:prstGeom>
          <a:noFill/>
        </p:spPr>
        <p:txBody>
          <a:bodyPr wrap="square" lIns="0" tIns="0" rIns="0" bIns="0" rtlCol="0" anchor="ctr" anchorCtr="0">
            <a:noAutofit/>
          </a:bodyPr>
          <a:lstStyle/>
          <a:p>
            <a:r>
              <a:rPr lang="en-US" sz="1400" spc="-30" dirty="0" smtClean="0">
                <a:solidFill>
                  <a:schemeClr val="accent6">
                    <a:lumMod val="75000"/>
                  </a:schemeClr>
                </a:solidFill>
              </a:rPr>
              <a:t>TK</a:t>
            </a:r>
            <a:endParaRPr lang="en-US" sz="1400" spc="-30" dirty="0">
              <a:solidFill>
                <a:schemeClr val="accent6">
                  <a:lumMod val="75000"/>
                </a:schemeClr>
              </a:solidFill>
            </a:endParaRPr>
          </a:p>
        </p:txBody>
      </p:sp>
      <p:sp>
        <p:nvSpPr>
          <p:cNvPr id="88" name="Rectangle 87"/>
          <p:cNvSpPr/>
          <p:nvPr/>
        </p:nvSpPr>
        <p:spPr bwMode="auto">
          <a:xfrm>
            <a:off x="533400" y="2610769"/>
            <a:ext cx="1615440" cy="402336"/>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89" name="TextBox 88"/>
          <p:cNvSpPr txBox="1"/>
          <p:nvPr/>
        </p:nvSpPr>
        <p:spPr>
          <a:xfrm>
            <a:off x="580720" y="2610770"/>
            <a:ext cx="1501750" cy="402336"/>
          </a:xfrm>
          <a:prstGeom prst="rect">
            <a:avLst/>
          </a:prstGeom>
          <a:noFill/>
        </p:spPr>
        <p:txBody>
          <a:bodyPr wrap="square" lIns="0" tIns="0" rIns="0" bIns="0" rtlCol="0" anchor="ctr" anchorCtr="0">
            <a:noAutofit/>
          </a:bodyPr>
          <a:lstStyle/>
          <a:p>
            <a:pPr algn="ctr"/>
            <a:r>
              <a:rPr lang="en-US" sz="1400" b="1" dirty="0" smtClean="0">
                <a:solidFill>
                  <a:schemeClr val="bg1"/>
                </a:solidFill>
              </a:rPr>
              <a:t>Allocation</a:t>
            </a:r>
            <a:endParaRPr lang="en-US" sz="1400" b="1" dirty="0">
              <a:solidFill>
                <a:schemeClr val="bg1"/>
              </a:solidFill>
            </a:endParaRPr>
          </a:p>
        </p:txBody>
      </p:sp>
      <p:sp>
        <p:nvSpPr>
          <p:cNvPr id="103" name="Rectangle 102"/>
          <p:cNvSpPr/>
          <p:nvPr/>
        </p:nvSpPr>
        <p:spPr bwMode="auto">
          <a:xfrm>
            <a:off x="2148840" y="2610769"/>
            <a:ext cx="2164080" cy="402336"/>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04" name="TextBox 103"/>
          <p:cNvSpPr txBox="1"/>
          <p:nvPr/>
        </p:nvSpPr>
        <p:spPr>
          <a:xfrm>
            <a:off x="2263140" y="2622405"/>
            <a:ext cx="1927860" cy="354330"/>
          </a:xfrm>
          <a:prstGeom prst="rect">
            <a:avLst/>
          </a:prstGeom>
          <a:noFill/>
        </p:spPr>
        <p:txBody>
          <a:bodyPr wrap="square" lIns="0" tIns="0" rIns="0" bIns="0" rtlCol="0" anchor="ctr" anchorCtr="0">
            <a:noAutofit/>
          </a:bodyPr>
          <a:lstStyle/>
          <a:p>
            <a:r>
              <a:rPr lang="en-US" sz="1400" spc="-30" dirty="0" smtClean="0">
                <a:solidFill>
                  <a:schemeClr val="accent5"/>
                </a:solidFill>
              </a:rPr>
              <a:t>First-come/First-served</a:t>
            </a:r>
            <a:endParaRPr lang="en-US" sz="1400" spc="-30" dirty="0">
              <a:solidFill>
                <a:schemeClr val="accent5"/>
              </a:solidFill>
            </a:endParaRPr>
          </a:p>
        </p:txBody>
      </p:sp>
      <p:sp>
        <p:nvSpPr>
          <p:cNvPr id="105" name="Rectangle 104"/>
          <p:cNvSpPr/>
          <p:nvPr/>
        </p:nvSpPr>
        <p:spPr bwMode="auto">
          <a:xfrm>
            <a:off x="4312920" y="2610768"/>
            <a:ext cx="2164080" cy="402337"/>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06" name="TextBox 105"/>
          <p:cNvSpPr txBox="1"/>
          <p:nvPr/>
        </p:nvSpPr>
        <p:spPr>
          <a:xfrm>
            <a:off x="4438650" y="2675163"/>
            <a:ext cx="1916430" cy="237177"/>
          </a:xfrm>
          <a:prstGeom prst="rect">
            <a:avLst/>
          </a:prstGeom>
          <a:noFill/>
        </p:spPr>
        <p:txBody>
          <a:bodyPr wrap="square" lIns="0" tIns="0" rIns="0" bIns="0" rtlCol="0" anchor="ctr" anchorCtr="0">
            <a:noAutofit/>
          </a:bodyPr>
          <a:lstStyle/>
          <a:p>
            <a:r>
              <a:rPr lang="en-US" sz="1400" spc="-30" dirty="0" smtClean="0">
                <a:solidFill>
                  <a:srgbClr val="00B050"/>
                </a:solidFill>
              </a:rPr>
              <a:t>Lottery</a:t>
            </a:r>
            <a:endParaRPr lang="en-US" sz="1400" spc="-30" dirty="0">
              <a:solidFill>
                <a:srgbClr val="00B050"/>
              </a:solidFill>
            </a:endParaRPr>
          </a:p>
        </p:txBody>
      </p:sp>
      <p:sp>
        <p:nvSpPr>
          <p:cNvPr id="107" name="Rectangle 106"/>
          <p:cNvSpPr/>
          <p:nvPr/>
        </p:nvSpPr>
        <p:spPr bwMode="auto">
          <a:xfrm>
            <a:off x="6477000" y="2610768"/>
            <a:ext cx="2164080" cy="40233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en-US">
              <a:latin typeface="Arial" pitchFamily="-111" charset="0"/>
              <a:ea typeface="ヒラギノ角ゴ Pro W3" pitchFamily="-111" charset="-128"/>
              <a:cs typeface="ヒラギノ角ゴ Pro W3" pitchFamily="-111" charset="-128"/>
            </a:endParaRPr>
          </a:p>
        </p:txBody>
      </p:sp>
      <p:sp>
        <p:nvSpPr>
          <p:cNvPr id="108" name="TextBox 107"/>
          <p:cNvSpPr txBox="1"/>
          <p:nvPr/>
        </p:nvSpPr>
        <p:spPr>
          <a:xfrm>
            <a:off x="6591300" y="2686799"/>
            <a:ext cx="1927860" cy="225541"/>
          </a:xfrm>
          <a:prstGeom prst="rect">
            <a:avLst/>
          </a:prstGeom>
          <a:noFill/>
        </p:spPr>
        <p:txBody>
          <a:bodyPr wrap="square" lIns="0" tIns="0" rIns="0" bIns="0" rtlCol="0" anchor="ctr" anchorCtr="0">
            <a:noAutofit/>
          </a:bodyPr>
          <a:lstStyle/>
          <a:p>
            <a:r>
              <a:rPr lang="en-US" sz="1400" spc="-30" dirty="0" smtClean="0">
                <a:solidFill>
                  <a:schemeClr val="accent2">
                    <a:lumMod val="50000"/>
                  </a:schemeClr>
                </a:solidFill>
              </a:rPr>
              <a:t>First-come/First-served</a:t>
            </a:r>
            <a:endParaRPr lang="en-US" sz="1400" spc="-30" dirty="0">
              <a:solidFill>
                <a:schemeClr val="accent2">
                  <a:lumMod val="50000"/>
                </a:schemeClr>
              </a:solidFill>
            </a:endParaRPr>
          </a:p>
        </p:txBody>
      </p:sp>
      <p:sp>
        <p:nvSpPr>
          <p:cNvPr id="110" name="Rectangle 109"/>
          <p:cNvSpPr/>
          <p:nvPr/>
        </p:nvSpPr>
        <p:spPr bwMode="auto">
          <a:xfrm>
            <a:off x="533400" y="3043659"/>
            <a:ext cx="1615440" cy="402336"/>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11" name="TextBox 110"/>
          <p:cNvSpPr txBox="1"/>
          <p:nvPr/>
        </p:nvSpPr>
        <p:spPr>
          <a:xfrm>
            <a:off x="647700" y="3126716"/>
            <a:ext cx="1386840" cy="236222"/>
          </a:xfrm>
          <a:prstGeom prst="rect">
            <a:avLst/>
          </a:prstGeom>
          <a:noFill/>
        </p:spPr>
        <p:txBody>
          <a:bodyPr wrap="square" lIns="0" tIns="0" rIns="0" bIns="0" rtlCol="0" anchor="ctr" anchorCtr="0">
            <a:noAutofit/>
          </a:bodyPr>
          <a:lstStyle/>
          <a:p>
            <a:pPr algn="ctr"/>
            <a:r>
              <a:rPr lang="en-US" sz="1400" b="1" dirty="0" smtClean="0">
                <a:solidFill>
                  <a:schemeClr val="bg1"/>
                </a:solidFill>
              </a:rPr>
              <a:t>2015 Funding</a:t>
            </a:r>
            <a:endParaRPr lang="en-US" sz="1400" b="1" dirty="0">
              <a:solidFill>
                <a:schemeClr val="bg1"/>
              </a:solidFill>
            </a:endParaRPr>
          </a:p>
        </p:txBody>
      </p:sp>
      <p:sp>
        <p:nvSpPr>
          <p:cNvPr id="113" name="Rectangle 112"/>
          <p:cNvSpPr/>
          <p:nvPr/>
        </p:nvSpPr>
        <p:spPr bwMode="auto">
          <a:xfrm>
            <a:off x="2148840" y="3043659"/>
            <a:ext cx="2164080" cy="402336"/>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14" name="TextBox 113"/>
          <p:cNvSpPr txBox="1"/>
          <p:nvPr/>
        </p:nvSpPr>
        <p:spPr>
          <a:xfrm>
            <a:off x="2263140" y="3126718"/>
            <a:ext cx="1927860" cy="236220"/>
          </a:xfrm>
          <a:prstGeom prst="rect">
            <a:avLst/>
          </a:prstGeom>
          <a:noFill/>
        </p:spPr>
        <p:txBody>
          <a:bodyPr wrap="square" lIns="0" tIns="0" rIns="0" bIns="0" rtlCol="0" anchor="ctr" anchorCtr="0">
            <a:noAutofit/>
          </a:bodyPr>
          <a:lstStyle/>
          <a:p>
            <a:r>
              <a:rPr lang="en-US" sz="1400" spc="-30" dirty="0" smtClean="0">
                <a:solidFill>
                  <a:schemeClr val="accent5"/>
                </a:solidFill>
              </a:rPr>
              <a:t>$1.67 million</a:t>
            </a:r>
            <a:endParaRPr lang="en-US" sz="1400" spc="-30" dirty="0">
              <a:solidFill>
                <a:schemeClr val="accent5"/>
              </a:solidFill>
            </a:endParaRPr>
          </a:p>
        </p:txBody>
      </p:sp>
      <p:sp>
        <p:nvSpPr>
          <p:cNvPr id="115" name="Rectangle 114"/>
          <p:cNvSpPr/>
          <p:nvPr/>
        </p:nvSpPr>
        <p:spPr bwMode="auto">
          <a:xfrm>
            <a:off x="4312920" y="3043659"/>
            <a:ext cx="2164080" cy="402336"/>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16" name="TextBox 115"/>
          <p:cNvSpPr txBox="1"/>
          <p:nvPr/>
        </p:nvSpPr>
        <p:spPr>
          <a:xfrm>
            <a:off x="4438650" y="3126718"/>
            <a:ext cx="1916430" cy="236220"/>
          </a:xfrm>
          <a:prstGeom prst="rect">
            <a:avLst/>
          </a:prstGeom>
          <a:noFill/>
        </p:spPr>
        <p:txBody>
          <a:bodyPr wrap="square" lIns="0" tIns="0" rIns="0" bIns="0" rtlCol="0" anchor="ctr" anchorCtr="0">
            <a:noAutofit/>
          </a:bodyPr>
          <a:lstStyle/>
          <a:p>
            <a:r>
              <a:rPr lang="en-US" sz="1400" spc="-30" dirty="0" smtClean="0">
                <a:solidFill>
                  <a:srgbClr val="00B050"/>
                </a:solidFill>
              </a:rPr>
              <a:t>$2 million</a:t>
            </a:r>
            <a:endParaRPr lang="en-US" sz="1400" spc="-30" dirty="0">
              <a:solidFill>
                <a:srgbClr val="00B050"/>
              </a:solidFill>
            </a:endParaRPr>
          </a:p>
        </p:txBody>
      </p:sp>
      <p:sp>
        <p:nvSpPr>
          <p:cNvPr id="117" name="Rectangle 116"/>
          <p:cNvSpPr/>
          <p:nvPr/>
        </p:nvSpPr>
        <p:spPr bwMode="auto">
          <a:xfrm>
            <a:off x="6477000" y="3043659"/>
            <a:ext cx="2164080" cy="40233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en-US">
              <a:latin typeface="Arial" pitchFamily="-111" charset="0"/>
              <a:ea typeface="ヒラギノ角ゴ Pro W3" pitchFamily="-111" charset="-128"/>
              <a:cs typeface="ヒラギノ角ゴ Pro W3" pitchFamily="-111" charset="-128"/>
            </a:endParaRPr>
          </a:p>
        </p:txBody>
      </p:sp>
      <p:sp>
        <p:nvSpPr>
          <p:cNvPr id="118" name="TextBox 117"/>
          <p:cNvSpPr txBox="1"/>
          <p:nvPr/>
        </p:nvSpPr>
        <p:spPr>
          <a:xfrm>
            <a:off x="6591300" y="3126718"/>
            <a:ext cx="1927860" cy="236220"/>
          </a:xfrm>
          <a:prstGeom prst="rect">
            <a:avLst/>
          </a:prstGeom>
          <a:noFill/>
        </p:spPr>
        <p:txBody>
          <a:bodyPr wrap="square" lIns="0" tIns="0" rIns="0" bIns="0" rtlCol="0" anchor="ctr" anchorCtr="0">
            <a:noAutofit/>
          </a:bodyPr>
          <a:lstStyle/>
          <a:p>
            <a:r>
              <a:rPr lang="en-US" sz="1400" spc="-30" dirty="0" smtClean="0">
                <a:solidFill>
                  <a:schemeClr val="accent2">
                    <a:lumMod val="50000"/>
                  </a:schemeClr>
                </a:solidFill>
              </a:rPr>
              <a:t>$4.5 million</a:t>
            </a:r>
            <a:endParaRPr lang="en-US" sz="1400" spc="-30" dirty="0">
              <a:solidFill>
                <a:schemeClr val="accent2">
                  <a:lumMod val="50000"/>
                </a:schemeClr>
              </a:solidFill>
            </a:endParaRPr>
          </a:p>
        </p:txBody>
      </p:sp>
      <p:sp>
        <p:nvSpPr>
          <p:cNvPr id="134" name="Rectangle 133"/>
          <p:cNvSpPr/>
          <p:nvPr/>
        </p:nvSpPr>
        <p:spPr bwMode="auto">
          <a:xfrm>
            <a:off x="533400" y="3467043"/>
            <a:ext cx="1615440" cy="603504"/>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35" name="TextBox 134"/>
          <p:cNvSpPr txBox="1"/>
          <p:nvPr/>
        </p:nvSpPr>
        <p:spPr>
          <a:xfrm>
            <a:off x="647700" y="3579632"/>
            <a:ext cx="1386840" cy="378325"/>
          </a:xfrm>
          <a:prstGeom prst="rect">
            <a:avLst/>
          </a:prstGeom>
          <a:noFill/>
        </p:spPr>
        <p:txBody>
          <a:bodyPr wrap="square" lIns="0" tIns="0" rIns="0" bIns="0" rtlCol="0" anchor="ctr" anchorCtr="0">
            <a:noAutofit/>
          </a:bodyPr>
          <a:lstStyle/>
          <a:p>
            <a:pPr algn="ctr"/>
            <a:r>
              <a:rPr lang="en-US" sz="1400" b="1" dirty="0" smtClean="0">
                <a:solidFill>
                  <a:schemeClr val="bg1"/>
                </a:solidFill>
              </a:rPr>
              <a:t>Members participating</a:t>
            </a:r>
            <a:endParaRPr lang="en-US" sz="1400" b="1" dirty="0">
              <a:solidFill>
                <a:schemeClr val="bg1"/>
              </a:solidFill>
            </a:endParaRPr>
          </a:p>
        </p:txBody>
      </p:sp>
      <p:sp>
        <p:nvSpPr>
          <p:cNvPr id="137" name="Rectangle 136"/>
          <p:cNvSpPr/>
          <p:nvPr/>
        </p:nvSpPr>
        <p:spPr bwMode="auto">
          <a:xfrm>
            <a:off x="2148840" y="3467043"/>
            <a:ext cx="2164080" cy="603504"/>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38" name="TextBox 137"/>
          <p:cNvSpPr txBox="1"/>
          <p:nvPr/>
        </p:nvSpPr>
        <p:spPr>
          <a:xfrm>
            <a:off x="2263140" y="3668212"/>
            <a:ext cx="1927860" cy="236220"/>
          </a:xfrm>
          <a:prstGeom prst="rect">
            <a:avLst/>
          </a:prstGeom>
          <a:noFill/>
        </p:spPr>
        <p:txBody>
          <a:bodyPr wrap="square" lIns="0" tIns="0" rIns="0" bIns="0" rtlCol="0" anchor="ctr" anchorCtr="0">
            <a:noAutofit/>
          </a:bodyPr>
          <a:lstStyle/>
          <a:p>
            <a:r>
              <a:rPr lang="en-US" sz="1400" spc="-30" dirty="0" smtClean="0">
                <a:solidFill>
                  <a:schemeClr val="accent5"/>
                </a:solidFill>
              </a:rPr>
              <a:t>~50 </a:t>
            </a:r>
            <a:endParaRPr lang="en-US" sz="1400" spc="-30" dirty="0">
              <a:solidFill>
                <a:schemeClr val="accent5"/>
              </a:solidFill>
            </a:endParaRPr>
          </a:p>
        </p:txBody>
      </p:sp>
      <p:sp>
        <p:nvSpPr>
          <p:cNvPr id="139" name="Rectangle 138"/>
          <p:cNvSpPr/>
          <p:nvPr/>
        </p:nvSpPr>
        <p:spPr bwMode="auto">
          <a:xfrm>
            <a:off x="4312920" y="3467043"/>
            <a:ext cx="2164080" cy="603504"/>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40" name="TextBox 139"/>
          <p:cNvSpPr txBox="1"/>
          <p:nvPr/>
        </p:nvSpPr>
        <p:spPr>
          <a:xfrm>
            <a:off x="4438650" y="3668212"/>
            <a:ext cx="1916430" cy="236220"/>
          </a:xfrm>
          <a:prstGeom prst="rect">
            <a:avLst/>
          </a:prstGeom>
          <a:noFill/>
        </p:spPr>
        <p:txBody>
          <a:bodyPr wrap="square" lIns="0" tIns="0" rIns="0" bIns="0" rtlCol="0" anchor="ctr" anchorCtr="0">
            <a:noAutofit/>
          </a:bodyPr>
          <a:lstStyle/>
          <a:p>
            <a:r>
              <a:rPr lang="en-US" sz="1400" spc="-30" dirty="0" smtClean="0">
                <a:solidFill>
                  <a:srgbClr val="00B050"/>
                </a:solidFill>
              </a:rPr>
              <a:t>145</a:t>
            </a:r>
            <a:endParaRPr lang="en-US" sz="1400" spc="-30" dirty="0">
              <a:solidFill>
                <a:srgbClr val="00B050"/>
              </a:solidFill>
            </a:endParaRPr>
          </a:p>
        </p:txBody>
      </p:sp>
      <p:sp>
        <p:nvSpPr>
          <p:cNvPr id="141" name="Rectangle 140"/>
          <p:cNvSpPr/>
          <p:nvPr/>
        </p:nvSpPr>
        <p:spPr bwMode="auto">
          <a:xfrm>
            <a:off x="6477000" y="3467043"/>
            <a:ext cx="2164080" cy="60350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en-US">
              <a:latin typeface="Arial" pitchFamily="-111" charset="0"/>
              <a:ea typeface="ヒラギノ角ゴ Pro W3" pitchFamily="-111" charset="-128"/>
              <a:cs typeface="ヒラギノ角ゴ Pro W3" pitchFamily="-111" charset="-128"/>
            </a:endParaRPr>
          </a:p>
        </p:txBody>
      </p:sp>
      <p:sp>
        <p:nvSpPr>
          <p:cNvPr id="142" name="TextBox 141"/>
          <p:cNvSpPr txBox="1"/>
          <p:nvPr/>
        </p:nvSpPr>
        <p:spPr>
          <a:xfrm>
            <a:off x="6591300" y="3668212"/>
            <a:ext cx="1927860" cy="236220"/>
          </a:xfrm>
          <a:prstGeom prst="rect">
            <a:avLst/>
          </a:prstGeom>
          <a:noFill/>
        </p:spPr>
        <p:txBody>
          <a:bodyPr wrap="square" lIns="0" tIns="0" rIns="0" bIns="0" rtlCol="0" anchor="ctr" anchorCtr="0">
            <a:noAutofit/>
          </a:bodyPr>
          <a:lstStyle/>
          <a:p>
            <a:r>
              <a:rPr lang="en-US" sz="1400" spc="-30" dirty="0" smtClean="0">
                <a:solidFill>
                  <a:srgbClr val="D1A505"/>
                </a:solidFill>
              </a:rPr>
              <a:t>~100</a:t>
            </a:r>
            <a:endParaRPr lang="en-US" sz="1400" spc="-30" dirty="0">
              <a:solidFill>
                <a:srgbClr val="D1A505"/>
              </a:solidFill>
            </a:endParaRPr>
          </a:p>
        </p:txBody>
      </p:sp>
      <p:sp>
        <p:nvSpPr>
          <p:cNvPr id="144" name="Rectangle 143"/>
          <p:cNvSpPr/>
          <p:nvPr/>
        </p:nvSpPr>
        <p:spPr bwMode="auto">
          <a:xfrm>
            <a:off x="533400" y="4091595"/>
            <a:ext cx="1615440" cy="402336"/>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45" name="TextBox 144"/>
          <p:cNvSpPr txBox="1"/>
          <p:nvPr/>
        </p:nvSpPr>
        <p:spPr>
          <a:xfrm>
            <a:off x="647700" y="4091596"/>
            <a:ext cx="1386840" cy="402335"/>
          </a:xfrm>
          <a:prstGeom prst="rect">
            <a:avLst/>
          </a:prstGeom>
          <a:noFill/>
        </p:spPr>
        <p:txBody>
          <a:bodyPr wrap="square" lIns="0" tIns="0" rIns="0" bIns="0" rtlCol="0" anchor="ctr" anchorCtr="0">
            <a:noAutofit/>
          </a:bodyPr>
          <a:lstStyle/>
          <a:p>
            <a:pPr algn="ctr"/>
            <a:r>
              <a:rPr lang="en-US" sz="1400" b="1" dirty="0" smtClean="0">
                <a:solidFill>
                  <a:schemeClr val="bg1"/>
                </a:solidFill>
              </a:rPr>
              <a:t>Timing</a:t>
            </a:r>
            <a:endParaRPr lang="en-US" sz="1400" b="1" dirty="0">
              <a:solidFill>
                <a:schemeClr val="bg1"/>
              </a:solidFill>
            </a:endParaRPr>
          </a:p>
        </p:txBody>
      </p:sp>
      <p:sp>
        <p:nvSpPr>
          <p:cNvPr id="147" name="Rectangle 146"/>
          <p:cNvSpPr/>
          <p:nvPr/>
        </p:nvSpPr>
        <p:spPr bwMode="auto">
          <a:xfrm>
            <a:off x="2148840" y="4091595"/>
            <a:ext cx="2164080" cy="402336"/>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48" name="TextBox 147"/>
          <p:cNvSpPr txBox="1"/>
          <p:nvPr/>
        </p:nvSpPr>
        <p:spPr>
          <a:xfrm>
            <a:off x="2263140" y="4174653"/>
            <a:ext cx="1927860" cy="236220"/>
          </a:xfrm>
          <a:prstGeom prst="rect">
            <a:avLst/>
          </a:prstGeom>
          <a:noFill/>
        </p:spPr>
        <p:txBody>
          <a:bodyPr wrap="square" lIns="0" tIns="0" rIns="0" bIns="0" rtlCol="0" anchor="ctr" anchorCtr="0">
            <a:noAutofit/>
          </a:bodyPr>
          <a:lstStyle/>
          <a:p>
            <a:r>
              <a:rPr lang="en-US" sz="1400" spc="-30" dirty="0" smtClean="0">
                <a:solidFill>
                  <a:schemeClr val="accent5"/>
                </a:solidFill>
              </a:rPr>
              <a:t>Opened April 1</a:t>
            </a:r>
            <a:endParaRPr lang="en-US" sz="1400" spc="-30" dirty="0">
              <a:solidFill>
                <a:schemeClr val="accent5"/>
              </a:solidFill>
            </a:endParaRPr>
          </a:p>
        </p:txBody>
      </p:sp>
      <p:sp>
        <p:nvSpPr>
          <p:cNvPr id="149" name="Rectangle 148"/>
          <p:cNvSpPr/>
          <p:nvPr/>
        </p:nvSpPr>
        <p:spPr bwMode="auto">
          <a:xfrm>
            <a:off x="4312920" y="4091595"/>
            <a:ext cx="2164080" cy="402336"/>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50" name="TextBox 149"/>
          <p:cNvSpPr txBox="1"/>
          <p:nvPr/>
        </p:nvSpPr>
        <p:spPr>
          <a:xfrm>
            <a:off x="4438650" y="4174653"/>
            <a:ext cx="1916430" cy="236220"/>
          </a:xfrm>
          <a:prstGeom prst="rect">
            <a:avLst/>
          </a:prstGeom>
          <a:noFill/>
        </p:spPr>
        <p:txBody>
          <a:bodyPr wrap="square" lIns="0" tIns="0" rIns="0" bIns="0" rtlCol="0" anchor="ctr" anchorCtr="0">
            <a:noAutofit/>
          </a:bodyPr>
          <a:lstStyle/>
          <a:p>
            <a:r>
              <a:rPr lang="en-US" sz="1400" spc="-30" dirty="0" smtClean="0">
                <a:solidFill>
                  <a:srgbClr val="00B050"/>
                </a:solidFill>
              </a:rPr>
              <a:t>Sept. </a:t>
            </a:r>
            <a:r>
              <a:rPr lang="en-US" sz="1400" spc="-30" smtClean="0">
                <a:solidFill>
                  <a:srgbClr val="00B050"/>
                </a:solidFill>
              </a:rPr>
              <a:t>1 – Sept</a:t>
            </a:r>
            <a:r>
              <a:rPr lang="en-US" sz="1400" spc="-30" dirty="0" smtClean="0">
                <a:solidFill>
                  <a:srgbClr val="00B050"/>
                </a:solidFill>
              </a:rPr>
              <a:t>.  30</a:t>
            </a:r>
            <a:endParaRPr lang="en-US" sz="1400" spc="-30" dirty="0">
              <a:solidFill>
                <a:srgbClr val="00B050"/>
              </a:solidFill>
            </a:endParaRPr>
          </a:p>
        </p:txBody>
      </p:sp>
      <p:sp>
        <p:nvSpPr>
          <p:cNvPr id="151" name="Rectangle 150"/>
          <p:cNvSpPr/>
          <p:nvPr/>
        </p:nvSpPr>
        <p:spPr bwMode="auto">
          <a:xfrm>
            <a:off x="6477000" y="4091595"/>
            <a:ext cx="2164080" cy="40233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en-US">
              <a:latin typeface="Arial" pitchFamily="-111" charset="0"/>
              <a:ea typeface="ヒラギノ角ゴ Pro W3" pitchFamily="-111" charset="-128"/>
              <a:cs typeface="ヒラギノ角ゴ Pro W3" pitchFamily="-111" charset="-128"/>
            </a:endParaRPr>
          </a:p>
        </p:txBody>
      </p:sp>
      <p:sp>
        <p:nvSpPr>
          <p:cNvPr id="152" name="TextBox 151"/>
          <p:cNvSpPr txBox="1"/>
          <p:nvPr/>
        </p:nvSpPr>
        <p:spPr>
          <a:xfrm>
            <a:off x="6591300" y="4174653"/>
            <a:ext cx="1927860" cy="236220"/>
          </a:xfrm>
          <a:prstGeom prst="rect">
            <a:avLst/>
          </a:prstGeom>
          <a:noFill/>
        </p:spPr>
        <p:txBody>
          <a:bodyPr wrap="square" lIns="0" tIns="0" rIns="0" bIns="0" rtlCol="0" anchor="ctr" anchorCtr="0">
            <a:noAutofit/>
          </a:bodyPr>
          <a:lstStyle/>
          <a:p>
            <a:r>
              <a:rPr lang="en-US" sz="1400" spc="-30" dirty="0" smtClean="0">
                <a:solidFill>
                  <a:schemeClr val="accent2">
                    <a:lumMod val="50000"/>
                  </a:schemeClr>
                </a:solidFill>
              </a:rPr>
              <a:t>First Monday in March</a:t>
            </a:r>
            <a:endParaRPr lang="en-US" sz="1400" spc="-30" dirty="0">
              <a:solidFill>
                <a:schemeClr val="accent2">
                  <a:lumMod val="50000"/>
                </a:schemeClr>
              </a:solidFill>
            </a:endParaRPr>
          </a:p>
        </p:txBody>
      </p:sp>
      <p:sp>
        <p:nvSpPr>
          <p:cNvPr id="154" name="Rectangle 153"/>
          <p:cNvSpPr/>
          <p:nvPr/>
        </p:nvSpPr>
        <p:spPr bwMode="auto">
          <a:xfrm>
            <a:off x="533400" y="4514979"/>
            <a:ext cx="1615440" cy="402336"/>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55" name="TextBox 154"/>
          <p:cNvSpPr txBox="1"/>
          <p:nvPr/>
        </p:nvSpPr>
        <p:spPr>
          <a:xfrm>
            <a:off x="647700" y="4598036"/>
            <a:ext cx="1386840" cy="236222"/>
          </a:xfrm>
          <a:prstGeom prst="rect">
            <a:avLst/>
          </a:prstGeom>
          <a:noFill/>
        </p:spPr>
        <p:txBody>
          <a:bodyPr wrap="square" lIns="0" tIns="0" rIns="0" bIns="0" rtlCol="0" anchor="ctr" anchorCtr="0">
            <a:noAutofit/>
          </a:bodyPr>
          <a:lstStyle/>
          <a:p>
            <a:pPr algn="ctr"/>
            <a:r>
              <a:rPr lang="en-US" sz="1400" b="1" dirty="0" smtClean="0">
                <a:solidFill>
                  <a:schemeClr val="bg1"/>
                </a:solidFill>
              </a:rPr>
              <a:t>Grant Amount</a:t>
            </a:r>
            <a:endParaRPr lang="en-US" sz="1400" b="1" dirty="0">
              <a:solidFill>
                <a:schemeClr val="bg1"/>
              </a:solidFill>
            </a:endParaRPr>
          </a:p>
        </p:txBody>
      </p:sp>
      <p:sp>
        <p:nvSpPr>
          <p:cNvPr id="157" name="Rectangle 156"/>
          <p:cNvSpPr/>
          <p:nvPr/>
        </p:nvSpPr>
        <p:spPr bwMode="auto">
          <a:xfrm>
            <a:off x="2148840" y="4514979"/>
            <a:ext cx="2164080" cy="402336"/>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58" name="TextBox 157"/>
          <p:cNvSpPr txBox="1"/>
          <p:nvPr/>
        </p:nvSpPr>
        <p:spPr>
          <a:xfrm>
            <a:off x="2263140" y="4598038"/>
            <a:ext cx="1927860" cy="236220"/>
          </a:xfrm>
          <a:prstGeom prst="rect">
            <a:avLst/>
          </a:prstGeom>
          <a:noFill/>
        </p:spPr>
        <p:txBody>
          <a:bodyPr wrap="square" lIns="0" tIns="0" rIns="0" bIns="0" rtlCol="0" anchor="ctr" anchorCtr="0">
            <a:noAutofit/>
          </a:bodyPr>
          <a:lstStyle/>
          <a:p>
            <a:r>
              <a:rPr lang="en-US" sz="1400" spc="-30" dirty="0" smtClean="0">
                <a:solidFill>
                  <a:schemeClr val="accent5"/>
                </a:solidFill>
              </a:rPr>
              <a:t>$5,000</a:t>
            </a:r>
            <a:endParaRPr lang="en-US" sz="1400" spc="-30" dirty="0">
              <a:solidFill>
                <a:schemeClr val="accent5"/>
              </a:solidFill>
            </a:endParaRPr>
          </a:p>
        </p:txBody>
      </p:sp>
      <p:sp>
        <p:nvSpPr>
          <p:cNvPr id="159" name="Rectangle 158"/>
          <p:cNvSpPr/>
          <p:nvPr/>
        </p:nvSpPr>
        <p:spPr bwMode="auto">
          <a:xfrm>
            <a:off x="4312920" y="4514979"/>
            <a:ext cx="2164080" cy="402336"/>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60" name="TextBox 159"/>
          <p:cNvSpPr txBox="1"/>
          <p:nvPr/>
        </p:nvSpPr>
        <p:spPr>
          <a:xfrm>
            <a:off x="4438650" y="4598038"/>
            <a:ext cx="1916430" cy="236220"/>
          </a:xfrm>
          <a:prstGeom prst="rect">
            <a:avLst/>
          </a:prstGeom>
          <a:noFill/>
        </p:spPr>
        <p:txBody>
          <a:bodyPr wrap="square" lIns="0" tIns="0" rIns="0" bIns="0" rtlCol="0" anchor="ctr" anchorCtr="0">
            <a:noAutofit/>
          </a:bodyPr>
          <a:lstStyle/>
          <a:p>
            <a:r>
              <a:rPr lang="en-US" sz="1400" spc="-30" dirty="0" smtClean="0">
                <a:solidFill>
                  <a:srgbClr val="00B050"/>
                </a:solidFill>
              </a:rPr>
              <a:t>$5,000</a:t>
            </a:r>
            <a:endParaRPr lang="en-US" sz="1400" spc="-30" dirty="0">
              <a:solidFill>
                <a:srgbClr val="00B050"/>
              </a:solidFill>
            </a:endParaRPr>
          </a:p>
        </p:txBody>
      </p:sp>
      <p:sp>
        <p:nvSpPr>
          <p:cNvPr id="161" name="Rectangle 160"/>
          <p:cNvSpPr/>
          <p:nvPr/>
        </p:nvSpPr>
        <p:spPr bwMode="auto">
          <a:xfrm>
            <a:off x="6477000" y="4514979"/>
            <a:ext cx="2164080" cy="40233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en-US">
              <a:latin typeface="Arial" pitchFamily="-111" charset="0"/>
              <a:ea typeface="ヒラギノ角ゴ Pro W3" pitchFamily="-111" charset="-128"/>
              <a:cs typeface="ヒラギノ角ゴ Pro W3" pitchFamily="-111" charset="-128"/>
            </a:endParaRPr>
          </a:p>
        </p:txBody>
      </p:sp>
      <p:sp>
        <p:nvSpPr>
          <p:cNvPr id="162" name="TextBox 161"/>
          <p:cNvSpPr txBox="1"/>
          <p:nvPr/>
        </p:nvSpPr>
        <p:spPr>
          <a:xfrm>
            <a:off x="6591300" y="4598038"/>
            <a:ext cx="1927860" cy="236220"/>
          </a:xfrm>
          <a:prstGeom prst="rect">
            <a:avLst/>
          </a:prstGeom>
          <a:noFill/>
        </p:spPr>
        <p:txBody>
          <a:bodyPr wrap="square" lIns="0" tIns="0" rIns="0" bIns="0" rtlCol="0" anchor="ctr" anchorCtr="0">
            <a:noAutofit/>
          </a:bodyPr>
          <a:lstStyle/>
          <a:p>
            <a:r>
              <a:rPr lang="en-US" sz="1400" spc="-30" dirty="0" smtClean="0">
                <a:solidFill>
                  <a:schemeClr val="accent2">
                    <a:lumMod val="50000"/>
                  </a:schemeClr>
                </a:solidFill>
              </a:rPr>
              <a:t>$7,500</a:t>
            </a:r>
            <a:endParaRPr lang="en-US" sz="1400" spc="-30" dirty="0">
              <a:solidFill>
                <a:schemeClr val="accent2">
                  <a:lumMod val="50000"/>
                </a:schemeClr>
              </a:solidFill>
            </a:endParaRPr>
          </a:p>
        </p:txBody>
      </p:sp>
      <p:sp>
        <p:nvSpPr>
          <p:cNvPr id="165" name="TextBox 164"/>
          <p:cNvSpPr txBox="1"/>
          <p:nvPr/>
        </p:nvSpPr>
        <p:spPr>
          <a:xfrm>
            <a:off x="647700" y="4998557"/>
            <a:ext cx="1386840" cy="450343"/>
          </a:xfrm>
          <a:prstGeom prst="rect">
            <a:avLst/>
          </a:prstGeom>
          <a:noFill/>
        </p:spPr>
        <p:txBody>
          <a:bodyPr wrap="square" lIns="0" tIns="0" rIns="0" bIns="0" rtlCol="0" anchor="ctr" anchorCtr="0">
            <a:noAutofit/>
          </a:bodyPr>
          <a:lstStyle/>
          <a:p>
            <a:pPr algn="ctr"/>
            <a:r>
              <a:rPr lang="en-US" sz="1400" b="1" dirty="0" smtClean="0">
                <a:solidFill>
                  <a:schemeClr val="bg1"/>
                </a:solidFill>
              </a:rPr>
              <a:t>Income Standard</a:t>
            </a:r>
            <a:endParaRPr lang="en-US" sz="1400" b="1" dirty="0">
              <a:solidFill>
                <a:schemeClr val="bg1"/>
              </a:solidFill>
            </a:endParaRPr>
          </a:p>
        </p:txBody>
      </p:sp>
      <p:sp>
        <p:nvSpPr>
          <p:cNvPr id="174" name="Rectangle 173"/>
          <p:cNvSpPr/>
          <p:nvPr/>
        </p:nvSpPr>
        <p:spPr bwMode="auto">
          <a:xfrm>
            <a:off x="533400" y="4945980"/>
            <a:ext cx="1615440" cy="131606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75" name="TextBox 174"/>
          <p:cNvSpPr txBox="1"/>
          <p:nvPr/>
        </p:nvSpPr>
        <p:spPr>
          <a:xfrm>
            <a:off x="647700" y="5265352"/>
            <a:ext cx="1386840" cy="621792"/>
          </a:xfrm>
          <a:prstGeom prst="rect">
            <a:avLst/>
          </a:prstGeom>
          <a:noFill/>
        </p:spPr>
        <p:txBody>
          <a:bodyPr wrap="square" lIns="0" tIns="0" rIns="0" bIns="0" rtlCol="0" anchor="ctr" anchorCtr="0">
            <a:noAutofit/>
          </a:bodyPr>
          <a:lstStyle/>
          <a:p>
            <a:pPr algn="ctr"/>
            <a:r>
              <a:rPr lang="en-US" sz="1400" b="1" dirty="0" smtClean="0">
                <a:solidFill>
                  <a:schemeClr val="bg1"/>
                </a:solidFill>
              </a:rPr>
              <a:t>Special Focus</a:t>
            </a:r>
            <a:endParaRPr lang="en-US" sz="1400" b="1" dirty="0">
              <a:solidFill>
                <a:schemeClr val="bg1"/>
              </a:solidFill>
            </a:endParaRPr>
          </a:p>
        </p:txBody>
      </p:sp>
      <p:sp>
        <p:nvSpPr>
          <p:cNvPr id="177" name="Rectangle 176"/>
          <p:cNvSpPr/>
          <p:nvPr/>
        </p:nvSpPr>
        <p:spPr bwMode="auto">
          <a:xfrm>
            <a:off x="2148840" y="4945980"/>
            <a:ext cx="2164080" cy="1316068"/>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78" name="TextBox 177"/>
          <p:cNvSpPr txBox="1"/>
          <p:nvPr/>
        </p:nvSpPr>
        <p:spPr>
          <a:xfrm>
            <a:off x="2263140" y="5042848"/>
            <a:ext cx="1851660" cy="1066800"/>
          </a:xfrm>
          <a:prstGeom prst="rect">
            <a:avLst/>
          </a:prstGeom>
          <a:noFill/>
        </p:spPr>
        <p:txBody>
          <a:bodyPr wrap="square" lIns="0" tIns="0" rIns="0" bIns="0" rtlCol="0" anchor="ctr" anchorCtr="0">
            <a:noAutofit/>
          </a:bodyPr>
          <a:lstStyle/>
          <a:p>
            <a:r>
              <a:rPr lang="en-US" sz="1400" spc="-30" dirty="0" err="1" smtClean="0">
                <a:solidFill>
                  <a:schemeClr val="accent5"/>
                </a:solidFill>
              </a:rPr>
              <a:t>Home$tart</a:t>
            </a:r>
            <a:r>
              <a:rPr lang="en-US" sz="1400" spc="-30" dirty="0" smtClean="0">
                <a:solidFill>
                  <a:schemeClr val="accent5"/>
                </a:solidFill>
              </a:rPr>
              <a:t> Plus: $10,000 grants for recipients of public housing assistance</a:t>
            </a:r>
            <a:endParaRPr lang="en-US" sz="1400" spc="-30" dirty="0">
              <a:solidFill>
                <a:schemeClr val="accent5"/>
              </a:solidFill>
            </a:endParaRPr>
          </a:p>
        </p:txBody>
      </p:sp>
      <p:sp>
        <p:nvSpPr>
          <p:cNvPr id="179" name="Rectangle 178"/>
          <p:cNvSpPr/>
          <p:nvPr/>
        </p:nvSpPr>
        <p:spPr bwMode="auto">
          <a:xfrm>
            <a:off x="4312920" y="4945980"/>
            <a:ext cx="2164080" cy="1316068"/>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180" name="TextBox 179"/>
          <p:cNvSpPr txBox="1"/>
          <p:nvPr/>
        </p:nvSpPr>
        <p:spPr>
          <a:xfrm>
            <a:off x="4438650" y="5042848"/>
            <a:ext cx="1962150" cy="1066800"/>
          </a:xfrm>
          <a:prstGeom prst="rect">
            <a:avLst/>
          </a:prstGeom>
          <a:noFill/>
        </p:spPr>
        <p:txBody>
          <a:bodyPr wrap="square" lIns="0" tIns="0" rIns="0" bIns="0" rtlCol="0" anchor="t" anchorCtr="0">
            <a:noAutofit/>
          </a:bodyPr>
          <a:lstStyle/>
          <a:p>
            <a:r>
              <a:rPr lang="en-US" sz="1400" spc="-30" dirty="0" smtClean="0">
                <a:solidFill>
                  <a:srgbClr val="00B050"/>
                </a:solidFill>
              </a:rPr>
              <a:t>Native American  Homeownership Initiative: $10,000 grants for members of federally recognized Tribes.</a:t>
            </a:r>
            <a:endParaRPr lang="en-US" sz="1400" spc="-30" dirty="0">
              <a:solidFill>
                <a:srgbClr val="00B050"/>
              </a:solidFill>
            </a:endParaRPr>
          </a:p>
        </p:txBody>
      </p:sp>
      <p:sp>
        <p:nvSpPr>
          <p:cNvPr id="181" name="Rectangle 180"/>
          <p:cNvSpPr/>
          <p:nvPr/>
        </p:nvSpPr>
        <p:spPr bwMode="auto">
          <a:xfrm>
            <a:off x="6477000" y="4945980"/>
            <a:ext cx="2164080" cy="1316068"/>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en-US">
              <a:latin typeface="Arial" pitchFamily="-111" charset="0"/>
              <a:ea typeface="ヒラギノ角ゴ Pro W3" pitchFamily="-111" charset="-128"/>
              <a:cs typeface="ヒラギノ角ゴ Pro W3" pitchFamily="-111" charset="-128"/>
            </a:endParaRPr>
          </a:p>
        </p:txBody>
      </p:sp>
      <p:sp>
        <p:nvSpPr>
          <p:cNvPr id="182" name="TextBox 181"/>
          <p:cNvSpPr txBox="1"/>
          <p:nvPr/>
        </p:nvSpPr>
        <p:spPr>
          <a:xfrm>
            <a:off x="6591300" y="5276020"/>
            <a:ext cx="1927860" cy="600456"/>
          </a:xfrm>
          <a:prstGeom prst="rect">
            <a:avLst/>
          </a:prstGeom>
          <a:noFill/>
        </p:spPr>
        <p:txBody>
          <a:bodyPr wrap="square" lIns="0" tIns="0" rIns="0" bIns="0" rtlCol="0" anchor="ctr" anchorCtr="0">
            <a:noAutofit/>
          </a:bodyPr>
          <a:lstStyle/>
          <a:p>
            <a:r>
              <a:rPr lang="en-US" sz="1400" spc="-30" dirty="0" smtClean="0">
                <a:solidFill>
                  <a:schemeClr val="accent2">
                    <a:lumMod val="50000"/>
                  </a:schemeClr>
                </a:solidFill>
              </a:rPr>
              <a:t>N/A</a:t>
            </a:r>
            <a:endParaRPr lang="en-US" sz="1400" spc="-30" dirty="0">
              <a:solidFill>
                <a:schemeClr val="accent2">
                  <a:lumMod val="50000"/>
                </a:schemeClr>
              </a:solidFill>
            </a:endParaRPr>
          </a:p>
        </p:txBody>
      </p:sp>
      <p:grpSp>
        <p:nvGrpSpPr>
          <p:cNvPr id="84" name="Group 83"/>
          <p:cNvGrpSpPr/>
          <p:nvPr/>
        </p:nvGrpSpPr>
        <p:grpSpPr>
          <a:xfrm>
            <a:off x="533400" y="1556932"/>
            <a:ext cx="1615440" cy="402336"/>
            <a:chOff x="716280" y="1905000"/>
            <a:chExt cx="1615440" cy="402336"/>
          </a:xfrm>
        </p:grpSpPr>
        <p:sp>
          <p:nvSpPr>
            <p:cNvPr id="95" name="Rectangle 94"/>
            <p:cNvSpPr/>
            <p:nvPr/>
          </p:nvSpPr>
          <p:spPr bwMode="auto">
            <a:xfrm>
              <a:off x="716280" y="1905000"/>
              <a:ext cx="1615440" cy="402336"/>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96" name="TextBox 95"/>
            <p:cNvSpPr txBox="1"/>
            <p:nvPr/>
          </p:nvSpPr>
          <p:spPr>
            <a:xfrm>
              <a:off x="830580" y="1994094"/>
              <a:ext cx="1386840" cy="236222"/>
            </a:xfrm>
            <a:prstGeom prst="rect">
              <a:avLst/>
            </a:prstGeom>
            <a:noFill/>
          </p:spPr>
          <p:txBody>
            <a:bodyPr wrap="square" lIns="0" tIns="0" rIns="0" bIns="0" rtlCol="0" anchor="ctr" anchorCtr="0">
              <a:noAutofit/>
            </a:bodyPr>
            <a:lstStyle/>
            <a:p>
              <a:pPr algn="ctr"/>
              <a:r>
                <a:rPr lang="en-US" sz="1400" b="1" dirty="0" smtClean="0">
                  <a:solidFill>
                    <a:schemeClr val="bg1"/>
                  </a:solidFill>
                </a:rPr>
                <a:t>NAHRO States</a:t>
              </a:r>
              <a:endParaRPr lang="en-US" sz="1400" b="1" dirty="0">
                <a:solidFill>
                  <a:schemeClr val="bg1"/>
                </a:solidFill>
              </a:endParaRPr>
            </a:p>
          </p:txBody>
        </p:sp>
      </p:grpSp>
      <p:sp>
        <p:nvSpPr>
          <p:cNvPr id="85" name="Rectangle 84"/>
          <p:cNvSpPr/>
          <p:nvPr/>
        </p:nvSpPr>
        <p:spPr bwMode="auto">
          <a:xfrm>
            <a:off x="2148840" y="1556932"/>
            <a:ext cx="2164080" cy="402336"/>
          </a:xfrm>
          <a:prstGeom prst="rect">
            <a:avLst/>
          </a:prstGeom>
          <a:gradFill flip="none" rotWithShape="1">
            <a:gsLst>
              <a:gs pos="0">
                <a:srgbClr val="E58F11">
                  <a:tint val="66000"/>
                  <a:satMod val="160000"/>
                </a:srgbClr>
              </a:gs>
              <a:gs pos="50000">
                <a:srgbClr val="E58F11">
                  <a:tint val="44500"/>
                  <a:satMod val="160000"/>
                </a:srgbClr>
              </a:gs>
              <a:gs pos="100000">
                <a:srgbClr val="E58F11">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86" name="TextBox 85"/>
          <p:cNvSpPr txBox="1"/>
          <p:nvPr/>
        </p:nvSpPr>
        <p:spPr>
          <a:xfrm>
            <a:off x="2263140" y="1633950"/>
            <a:ext cx="1927860" cy="236220"/>
          </a:xfrm>
          <a:prstGeom prst="rect">
            <a:avLst/>
          </a:prstGeom>
          <a:noFill/>
        </p:spPr>
        <p:txBody>
          <a:bodyPr wrap="square" lIns="0" tIns="0" rIns="0" bIns="0" rtlCol="0" anchor="ctr" anchorCtr="0">
            <a:noAutofit/>
          </a:bodyPr>
          <a:lstStyle/>
          <a:p>
            <a:r>
              <a:rPr lang="en-US" sz="1400" spc="-30" dirty="0" smtClean="0">
                <a:solidFill>
                  <a:schemeClr val="accent5"/>
                </a:solidFill>
              </a:rPr>
              <a:t>MT, UT, WY</a:t>
            </a:r>
            <a:endParaRPr lang="en-US" sz="1400" spc="-30" dirty="0">
              <a:solidFill>
                <a:schemeClr val="accent5"/>
              </a:solidFill>
            </a:endParaRPr>
          </a:p>
        </p:txBody>
      </p:sp>
      <p:sp>
        <p:nvSpPr>
          <p:cNvPr id="87" name="Rectangle 86"/>
          <p:cNvSpPr/>
          <p:nvPr/>
        </p:nvSpPr>
        <p:spPr bwMode="auto">
          <a:xfrm>
            <a:off x="4312920" y="1556932"/>
            <a:ext cx="2164080" cy="402336"/>
          </a:xfrm>
          <a:prstGeom prst="rect">
            <a:avLst/>
          </a:prstGeom>
          <a:gradFill flip="none" rotWithShape="1">
            <a:gsLst>
              <a:gs pos="0">
                <a:srgbClr val="7AAE34">
                  <a:tint val="66000"/>
                  <a:satMod val="160000"/>
                </a:srgbClr>
              </a:gs>
              <a:gs pos="50000">
                <a:srgbClr val="7AAE34">
                  <a:tint val="44500"/>
                  <a:satMod val="160000"/>
                </a:srgbClr>
              </a:gs>
              <a:gs pos="100000">
                <a:srgbClr val="7AAE34">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90" name="TextBox 89"/>
          <p:cNvSpPr txBox="1"/>
          <p:nvPr/>
        </p:nvSpPr>
        <p:spPr>
          <a:xfrm>
            <a:off x="4438650" y="1626275"/>
            <a:ext cx="1916430" cy="236220"/>
          </a:xfrm>
          <a:prstGeom prst="rect">
            <a:avLst/>
          </a:prstGeom>
          <a:noFill/>
        </p:spPr>
        <p:txBody>
          <a:bodyPr wrap="square" lIns="0" tIns="0" rIns="0" bIns="0" rtlCol="0" anchor="ctr" anchorCtr="0">
            <a:noAutofit/>
          </a:bodyPr>
          <a:lstStyle/>
          <a:p>
            <a:r>
              <a:rPr lang="en-US" sz="1400" spc="-30" dirty="0" smtClean="0">
                <a:solidFill>
                  <a:srgbClr val="00B050"/>
                </a:solidFill>
              </a:rPr>
              <a:t>ND, SD</a:t>
            </a:r>
            <a:endParaRPr lang="en-US" sz="1400" spc="-30" dirty="0">
              <a:solidFill>
                <a:srgbClr val="00B050"/>
              </a:solidFill>
            </a:endParaRPr>
          </a:p>
        </p:txBody>
      </p:sp>
      <p:sp>
        <p:nvSpPr>
          <p:cNvPr id="93" name="Rectangle 92"/>
          <p:cNvSpPr/>
          <p:nvPr/>
        </p:nvSpPr>
        <p:spPr bwMode="auto">
          <a:xfrm>
            <a:off x="6477000" y="1556932"/>
            <a:ext cx="2164080" cy="40233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endParaRPr>
          </a:p>
        </p:txBody>
      </p:sp>
      <p:sp>
        <p:nvSpPr>
          <p:cNvPr id="94" name="TextBox 93"/>
          <p:cNvSpPr txBox="1"/>
          <p:nvPr/>
        </p:nvSpPr>
        <p:spPr>
          <a:xfrm>
            <a:off x="6576060" y="1681451"/>
            <a:ext cx="984886" cy="156569"/>
          </a:xfrm>
          <a:prstGeom prst="rect">
            <a:avLst/>
          </a:prstGeom>
          <a:noFill/>
        </p:spPr>
        <p:txBody>
          <a:bodyPr wrap="square" lIns="0" tIns="0" rIns="0" bIns="0" rtlCol="0" anchor="ctr" anchorCtr="0">
            <a:noAutofit/>
          </a:bodyPr>
          <a:lstStyle/>
          <a:p>
            <a:r>
              <a:rPr lang="en-US" sz="1400" spc="-30" dirty="0" smtClean="0">
                <a:solidFill>
                  <a:schemeClr val="accent2">
                    <a:lumMod val="50000"/>
                  </a:schemeClr>
                </a:solidFill>
              </a:rPr>
              <a:t>CO</a:t>
            </a:r>
            <a:endParaRPr lang="en-US" sz="1400" spc="-30" dirty="0">
              <a:solidFill>
                <a:schemeClr val="accent2">
                  <a:lumMod val="50000"/>
                </a:schemeClr>
              </a:solidFill>
            </a:endParaRPr>
          </a:p>
        </p:txBody>
      </p:sp>
      <p:cxnSp>
        <p:nvCxnSpPr>
          <p:cNvPr id="16" name="Straight Connector 15"/>
          <p:cNvCxnSpPr/>
          <p:nvPr/>
        </p:nvCxnSpPr>
        <p:spPr>
          <a:xfrm>
            <a:off x="457200" y="1543050"/>
            <a:ext cx="818388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23" name="Group 122"/>
          <p:cNvGrpSpPr/>
          <p:nvPr/>
        </p:nvGrpSpPr>
        <p:grpSpPr>
          <a:xfrm>
            <a:off x="751033" y="401487"/>
            <a:ext cx="856975" cy="556778"/>
            <a:chOff x="469699" y="258637"/>
            <a:chExt cx="856975" cy="556778"/>
          </a:xfrm>
        </p:grpSpPr>
        <p:sp>
          <p:nvSpPr>
            <p:cNvPr id="124" name="Rounded Rectangle 123"/>
            <p:cNvSpPr/>
            <p:nvPr/>
          </p:nvSpPr>
          <p:spPr>
            <a:xfrm>
              <a:off x="469699" y="258637"/>
              <a:ext cx="856975" cy="556778"/>
            </a:xfrm>
            <a:prstGeom prst="roundRect">
              <a:avLst>
                <a:gd name="adj" fmla="val 878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536975" y="411476"/>
              <a:ext cx="766791" cy="369332"/>
            </a:xfrm>
            <a:prstGeom prst="rect">
              <a:avLst/>
            </a:prstGeom>
            <a:noFill/>
          </p:spPr>
          <p:txBody>
            <a:bodyPr wrap="square" lIns="0" tIns="0" rIns="0" bIns="0" rtlCol="0">
              <a:noAutofit/>
            </a:bodyPr>
            <a:lstStyle/>
            <a:p>
              <a:pPr algn="ctr"/>
              <a:r>
                <a:rPr lang="en-US" sz="2800" b="1" spc="20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2015</a:t>
              </a:r>
              <a:endParaRPr lang="en-US" sz="2800" b="1" spc="200"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126" name="TextBox 125"/>
            <p:cNvSpPr txBox="1"/>
            <p:nvPr/>
          </p:nvSpPr>
          <p:spPr>
            <a:xfrm>
              <a:off x="533238" y="273931"/>
              <a:ext cx="784818" cy="140348"/>
            </a:xfrm>
            <a:prstGeom prst="rect">
              <a:avLst/>
            </a:prstGeom>
            <a:noFill/>
          </p:spPr>
          <p:txBody>
            <a:bodyPr wrap="square" lIns="0" tIns="0" rIns="0" bIns="0" rtlCol="0">
              <a:noAutofit/>
            </a:bodyPr>
            <a:lstStyle/>
            <a:p>
              <a:pPr algn="ctr"/>
              <a:r>
                <a:rPr lang="en-US" sz="1000" spc="300" dirty="0" smtClean="0">
                  <a:solidFill>
                    <a:schemeClr val="accent2"/>
                  </a:solidFill>
                  <a:latin typeface="Arial Narrow" panose="020B0606020202030204" pitchFamily="34" charset="0"/>
                </a:rPr>
                <a:t>FUNDING</a:t>
              </a:r>
              <a:endParaRPr lang="en-US" sz="1000" spc="300" dirty="0">
                <a:solidFill>
                  <a:schemeClr val="accent2"/>
                </a:solidFill>
                <a:latin typeface="Arial Narrow" panose="020B0606020202030204" pitchFamily="34" charset="0"/>
              </a:endParaRPr>
            </a:p>
          </p:txBody>
        </p:sp>
        <p:cxnSp>
          <p:nvCxnSpPr>
            <p:cNvPr id="127" name="Straight Connector 126"/>
            <p:cNvCxnSpPr/>
            <p:nvPr/>
          </p:nvCxnSpPr>
          <p:spPr>
            <a:xfrm>
              <a:off x="558255" y="442912"/>
              <a:ext cx="69224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856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1466" y="569180"/>
            <a:ext cx="6759226" cy="878619"/>
          </a:xfrm>
        </p:spPr>
        <p:txBody>
          <a:bodyPr lIns="0" tIns="0" rIns="0" bIns="0" anchor="ctr"/>
          <a:lstStyle/>
          <a:p>
            <a:pPr algn="l"/>
            <a:r>
              <a:rPr lang="en-US" dirty="0" smtClean="0"/>
              <a:t>Impact | Mountain Plains NAHRO Region</a:t>
            </a:r>
            <a:endParaRPr lang="en-US" dirty="0"/>
          </a:p>
        </p:txBody>
      </p:sp>
      <p:pic>
        <p:nvPicPr>
          <p:cNvPr id="1030" name="Picture 6" descr="http://images.dexknows.com/profile/97067548-23e6-4b54-a4a4-0a428e9c08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411200" y="8458200"/>
            <a:ext cx="4330858" cy="242528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bwMode="auto">
          <a:xfrm>
            <a:off x="678889" y="3887574"/>
            <a:ext cx="7971982" cy="0"/>
          </a:xfrm>
          <a:prstGeom prst="line">
            <a:avLst/>
          </a:prstGeom>
          <a:solidFill>
            <a:schemeClr val="accent1"/>
          </a:solidFill>
          <a:ln w="19050" cap="flat" cmpd="sng" algn="ctr">
            <a:solidFill>
              <a:schemeClr val="bg1">
                <a:lumMod val="85000"/>
              </a:schemeClr>
            </a:solidFill>
            <a:prstDash val="sysDot"/>
            <a:round/>
            <a:headEnd type="none" w="med" len="med"/>
            <a:tailEnd type="none" w="med" len="med"/>
          </a:ln>
          <a:effectLst/>
        </p:spPr>
      </p:cxnSp>
      <p:cxnSp>
        <p:nvCxnSpPr>
          <p:cNvPr id="32" name="Straight Connector 31"/>
          <p:cNvCxnSpPr/>
          <p:nvPr/>
        </p:nvCxnSpPr>
        <p:spPr bwMode="auto">
          <a:xfrm>
            <a:off x="3279944" y="1752600"/>
            <a:ext cx="0" cy="4269949"/>
          </a:xfrm>
          <a:prstGeom prst="line">
            <a:avLst/>
          </a:prstGeom>
          <a:solidFill>
            <a:schemeClr val="accent1"/>
          </a:solidFill>
          <a:ln w="19050" cap="flat" cmpd="sng" algn="ctr">
            <a:solidFill>
              <a:schemeClr val="bg1">
                <a:lumMod val="85000"/>
              </a:schemeClr>
            </a:solidFill>
            <a:prstDash val="sysDot"/>
            <a:round/>
            <a:headEnd type="none" w="med" len="med"/>
            <a:tailEnd type="none" w="med" len="med"/>
          </a:ln>
          <a:effectLst/>
        </p:spPr>
      </p:cxnSp>
      <p:cxnSp>
        <p:nvCxnSpPr>
          <p:cNvPr id="36" name="Straight Connector 35"/>
          <p:cNvCxnSpPr/>
          <p:nvPr/>
        </p:nvCxnSpPr>
        <p:spPr bwMode="auto">
          <a:xfrm>
            <a:off x="6023144" y="1752600"/>
            <a:ext cx="0" cy="4269949"/>
          </a:xfrm>
          <a:prstGeom prst="line">
            <a:avLst/>
          </a:prstGeom>
          <a:solidFill>
            <a:schemeClr val="accent1"/>
          </a:solidFill>
          <a:ln w="19050" cap="flat" cmpd="sng" algn="ctr">
            <a:solidFill>
              <a:schemeClr val="bg1">
                <a:lumMod val="85000"/>
              </a:schemeClr>
            </a:solidFill>
            <a:prstDash val="sysDot"/>
            <a:round/>
            <a:headEnd type="none" w="med" len="med"/>
            <a:tailEnd type="none" w="med" len="med"/>
          </a:ln>
          <a:effectLst/>
        </p:spPr>
      </p:cxnSp>
      <p:grpSp>
        <p:nvGrpSpPr>
          <p:cNvPr id="38" name="Group 37"/>
          <p:cNvGrpSpPr/>
          <p:nvPr/>
        </p:nvGrpSpPr>
        <p:grpSpPr>
          <a:xfrm>
            <a:off x="3797712" y="1752600"/>
            <a:ext cx="1594504" cy="1001802"/>
            <a:chOff x="597284" y="2558481"/>
            <a:chExt cx="2063096" cy="1296212"/>
          </a:xfrm>
        </p:grpSpPr>
        <p:sp>
          <p:nvSpPr>
            <p:cNvPr id="39" name="Freeform 38"/>
            <p:cNvSpPr/>
            <p:nvPr/>
          </p:nvSpPr>
          <p:spPr bwMode="auto">
            <a:xfrm>
              <a:off x="597284" y="2558481"/>
              <a:ext cx="2063096" cy="1296212"/>
            </a:xfrm>
            <a:custGeom>
              <a:avLst/>
              <a:gdLst>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11931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04787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2018" h="542925">
                  <a:moveTo>
                    <a:pt x="0" y="0"/>
                  </a:moveTo>
                  <a:lnTo>
                    <a:pt x="912018" y="0"/>
                  </a:lnTo>
                  <a:lnTo>
                    <a:pt x="912018" y="507206"/>
                  </a:lnTo>
                  <a:lnTo>
                    <a:pt x="283368" y="507206"/>
                  </a:lnTo>
                  <a:lnTo>
                    <a:pt x="283368" y="542925"/>
                  </a:lnTo>
                  <a:lnTo>
                    <a:pt x="207169" y="542925"/>
                  </a:lnTo>
                  <a:lnTo>
                    <a:pt x="204787" y="416719"/>
                  </a:lnTo>
                  <a:lnTo>
                    <a:pt x="123825" y="416719"/>
                  </a:lnTo>
                  <a:lnTo>
                    <a:pt x="123825" y="211931"/>
                  </a:lnTo>
                  <a:lnTo>
                    <a:pt x="0" y="211931"/>
                  </a:lnTo>
                  <a:lnTo>
                    <a:pt x="0" y="0"/>
                  </a:lnTo>
                  <a:close/>
                </a:path>
              </a:pathLst>
            </a:custGeom>
            <a:solidFill>
              <a:schemeClr val="accent5"/>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40" name="TextBox 39"/>
            <p:cNvSpPr txBox="1"/>
            <p:nvPr/>
          </p:nvSpPr>
          <p:spPr>
            <a:xfrm>
              <a:off x="1447800" y="3012722"/>
              <a:ext cx="680824" cy="387727"/>
            </a:xfrm>
            <a:prstGeom prst="rect">
              <a:avLst/>
            </a:prstGeom>
            <a:noFill/>
          </p:spPr>
          <p:txBody>
            <a:bodyPr wrap="square" lIns="0" tIns="0" rIns="0" bIns="0" rtlCol="0" anchor="ctr">
              <a:noAutofit/>
            </a:bodyPr>
            <a:lstStyle/>
            <a:p>
              <a:pPr algn="ctr">
                <a:lnSpc>
                  <a:spcPct val="110000"/>
                </a:lnSpc>
                <a:spcAft>
                  <a:spcPts val="0"/>
                </a:spcAft>
              </a:pPr>
              <a:r>
                <a:rPr lang="en-US" b="1" spc="-100" dirty="0" smtClean="0">
                  <a:solidFill>
                    <a:schemeClr val="bg1"/>
                  </a:solidFill>
                </a:rPr>
                <a:t>MT</a:t>
              </a:r>
              <a:endParaRPr lang="en-US" b="1" spc="-100" dirty="0">
                <a:solidFill>
                  <a:schemeClr val="bg1"/>
                </a:solidFill>
              </a:endParaRPr>
            </a:p>
          </p:txBody>
        </p:sp>
      </p:grpSp>
      <p:sp>
        <p:nvSpPr>
          <p:cNvPr id="73" name="Freeform 72"/>
          <p:cNvSpPr/>
          <p:nvPr/>
        </p:nvSpPr>
        <p:spPr bwMode="auto">
          <a:xfrm>
            <a:off x="1191960" y="1752600"/>
            <a:ext cx="1183526" cy="1019280"/>
          </a:xfrm>
          <a:custGeom>
            <a:avLst/>
            <a:gdLst>
              <a:gd name="connsiteX0" fmla="*/ 0 w 583407"/>
              <a:gd name="connsiteY0" fmla="*/ 0 h 511969"/>
              <a:gd name="connsiteX1" fmla="*/ 583407 w 583407"/>
              <a:gd name="connsiteY1" fmla="*/ 0 h 511969"/>
              <a:gd name="connsiteX2" fmla="*/ 583407 w 583407"/>
              <a:gd name="connsiteY2" fmla="*/ 511969 h 511969"/>
              <a:gd name="connsiteX3" fmla="*/ 2382 w 583407"/>
              <a:gd name="connsiteY3" fmla="*/ 511969 h 511969"/>
              <a:gd name="connsiteX4" fmla="*/ 0 w 583407"/>
              <a:gd name="connsiteY4" fmla="*/ 0 h 511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07" h="511969">
                <a:moveTo>
                  <a:pt x="0" y="0"/>
                </a:moveTo>
                <a:lnTo>
                  <a:pt x="583407" y="0"/>
                </a:lnTo>
                <a:lnTo>
                  <a:pt x="583407" y="511969"/>
                </a:lnTo>
                <a:lnTo>
                  <a:pt x="2382" y="511969"/>
                </a:lnTo>
                <a:lnTo>
                  <a:pt x="0" y="0"/>
                </a:lnTo>
                <a:close/>
              </a:path>
            </a:pathLst>
          </a:custGeom>
          <a:solidFill>
            <a:schemeClr val="accent2"/>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ea typeface="ヒラギノ角ゴ Pro W3"/>
            </a:endParaRPr>
          </a:p>
        </p:txBody>
      </p:sp>
      <p:sp>
        <p:nvSpPr>
          <p:cNvPr id="74" name="TextBox 73"/>
          <p:cNvSpPr txBox="1"/>
          <p:nvPr/>
        </p:nvSpPr>
        <p:spPr>
          <a:xfrm>
            <a:off x="1495981" y="2132244"/>
            <a:ext cx="575485" cy="299662"/>
          </a:xfrm>
          <a:prstGeom prst="rect">
            <a:avLst/>
          </a:prstGeom>
          <a:noFill/>
        </p:spPr>
        <p:txBody>
          <a:bodyPr wrap="square" lIns="0" tIns="0" rIns="0" bIns="0" rtlCol="0" anchor="ctr">
            <a:noAutofit/>
          </a:bodyPr>
          <a:lstStyle/>
          <a:p>
            <a:pPr algn="ctr">
              <a:lnSpc>
                <a:spcPct val="110000"/>
              </a:lnSpc>
              <a:spcAft>
                <a:spcPts val="0"/>
              </a:spcAft>
            </a:pPr>
            <a:r>
              <a:rPr lang="en-US" b="1" spc="-100" dirty="0" smtClean="0">
                <a:solidFill>
                  <a:schemeClr val="bg1"/>
                </a:solidFill>
              </a:rPr>
              <a:t>CO</a:t>
            </a:r>
            <a:endParaRPr lang="en-US" b="1" spc="-100" dirty="0">
              <a:solidFill>
                <a:schemeClr val="bg1"/>
              </a:solidFill>
            </a:endParaRPr>
          </a:p>
        </p:txBody>
      </p:sp>
      <p:sp>
        <p:nvSpPr>
          <p:cNvPr id="75" name="Freeform 74"/>
          <p:cNvSpPr/>
          <p:nvPr/>
        </p:nvSpPr>
        <p:spPr bwMode="auto">
          <a:xfrm>
            <a:off x="6647474" y="1752600"/>
            <a:ext cx="1558356" cy="1001802"/>
          </a:xfrm>
          <a:custGeom>
            <a:avLst/>
            <a:gdLst>
              <a:gd name="connsiteX0" fmla="*/ 0 w 666384"/>
              <a:gd name="connsiteY0" fmla="*/ 0 h 428390"/>
              <a:gd name="connsiteX1" fmla="*/ 666384 w 666384"/>
              <a:gd name="connsiteY1" fmla="*/ 0 h 428390"/>
              <a:gd name="connsiteX2" fmla="*/ 666384 w 666384"/>
              <a:gd name="connsiteY2" fmla="*/ 428390 h 428390"/>
              <a:gd name="connsiteX3" fmla="*/ 2505 w 666384"/>
              <a:gd name="connsiteY3" fmla="*/ 428390 h 428390"/>
              <a:gd name="connsiteX4" fmla="*/ 0 w 666384"/>
              <a:gd name="connsiteY4" fmla="*/ 0 h 42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84" h="428390">
                <a:moveTo>
                  <a:pt x="0" y="0"/>
                </a:moveTo>
                <a:lnTo>
                  <a:pt x="666384" y="0"/>
                </a:lnTo>
                <a:lnTo>
                  <a:pt x="666384" y="428390"/>
                </a:lnTo>
                <a:lnTo>
                  <a:pt x="2505" y="428390"/>
                </a:lnTo>
                <a:lnTo>
                  <a:pt x="0" y="0"/>
                </a:lnTo>
                <a:close/>
              </a:path>
            </a:pathLst>
          </a:custGeom>
          <a:solidFill>
            <a:srgbClr val="7AAE34"/>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pitchFamily="-111" charset="0"/>
              <a:ea typeface="ヒラギノ角ゴ Pro W3" pitchFamily="-111" charset="-128"/>
              <a:cs typeface="ヒラギノ角ゴ Pro W3" pitchFamily="-111" charset="-128"/>
            </a:endParaRPr>
          </a:p>
        </p:txBody>
      </p:sp>
      <p:sp>
        <p:nvSpPr>
          <p:cNvPr id="76" name="TextBox 75"/>
          <p:cNvSpPr txBox="1"/>
          <p:nvPr/>
        </p:nvSpPr>
        <p:spPr>
          <a:xfrm>
            <a:off x="7138909" y="2132244"/>
            <a:ext cx="575485" cy="299662"/>
          </a:xfrm>
          <a:prstGeom prst="rect">
            <a:avLst/>
          </a:prstGeom>
          <a:noFill/>
        </p:spPr>
        <p:txBody>
          <a:bodyPr wrap="square" lIns="0" tIns="0" rIns="0" bIns="0" rtlCol="0" anchor="ctr">
            <a:noAutofit/>
          </a:bodyPr>
          <a:lstStyle/>
          <a:p>
            <a:pPr algn="ctr">
              <a:lnSpc>
                <a:spcPct val="110000"/>
              </a:lnSpc>
              <a:spcAft>
                <a:spcPts val="0"/>
              </a:spcAft>
            </a:pPr>
            <a:r>
              <a:rPr lang="en-US" b="1" spc="-100" dirty="0" smtClean="0">
                <a:solidFill>
                  <a:schemeClr val="bg1"/>
                </a:solidFill>
              </a:rPr>
              <a:t>ND</a:t>
            </a:r>
            <a:endParaRPr lang="en-US" b="1" spc="-100" dirty="0">
              <a:solidFill>
                <a:schemeClr val="bg1"/>
              </a:solidFill>
            </a:endParaRPr>
          </a:p>
        </p:txBody>
      </p:sp>
      <p:sp>
        <p:nvSpPr>
          <p:cNvPr id="77" name="Freeform 76"/>
          <p:cNvSpPr/>
          <p:nvPr/>
        </p:nvSpPr>
        <p:spPr bwMode="auto">
          <a:xfrm>
            <a:off x="909579" y="4214278"/>
            <a:ext cx="1783212" cy="1001802"/>
          </a:xfrm>
          <a:custGeom>
            <a:avLst/>
            <a:gdLst>
              <a:gd name="connsiteX0" fmla="*/ 2505 w 668890"/>
              <a:gd name="connsiteY0" fmla="*/ 375780 h 375780"/>
              <a:gd name="connsiteX1" fmla="*/ 668890 w 668890"/>
              <a:gd name="connsiteY1" fmla="*/ 375780 h 375780"/>
              <a:gd name="connsiteX2" fmla="*/ 668890 w 668890"/>
              <a:gd name="connsiteY2" fmla="*/ 0 h 375780"/>
              <a:gd name="connsiteX3" fmla="*/ 0 w 668890"/>
              <a:gd name="connsiteY3" fmla="*/ 0 h 375780"/>
              <a:gd name="connsiteX4" fmla="*/ 2505 w 668890"/>
              <a:gd name="connsiteY4" fmla="*/ 375780 h 375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90" h="375780">
                <a:moveTo>
                  <a:pt x="2505" y="375780"/>
                </a:moveTo>
                <a:lnTo>
                  <a:pt x="668890" y="375780"/>
                </a:lnTo>
                <a:lnTo>
                  <a:pt x="668890" y="0"/>
                </a:lnTo>
                <a:lnTo>
                  <a:pt x="0" y="0"/>
                </a:lnTo>
                <a:lnTo>
                  <a:pt x="2505" y="375780"/>
                </a:lnTo>
                <a:close/>
              </a:path>
            </a:pathLst>
          </a:custGeom>
          <a:solidFill>
            <a:srgbClr val="7AAE34"/>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pitchFamily="-111" charset="0"/>
              <a:ea typeface="ヒラギノ角ゴ Pro W3" pitchFamily="-111" charset="-128"/>
              <a:cs typeface="ヒラギノ角ゴ Pro W3" pitchFamily="-111" charset="-128"/>
            </a:endParaRPr>
          </a:p>
        </p:txBody>
      </p:sp>
      <p:sp>
        <p:nvSpPr>
          <p:cNvPr id="78" name="TextBox 77"/>
          <p:cNvSpPr txBox="1"/>
          <p:nvPr/>
        </p:nvSpPr>
        <p:spPr>
          <a:xfrm>
            <a:off x="1495981" y="4582386"/>
            <a:ext cx="575485" cy="299662"/>
          </a:xfrm>
          <a:prstGeom prst="rect">
            <a:avLst/>
          </a:prstGeom>
          <a:noFill/>
        </p:spPr>
        <p:txBody>
          <a:bodyPr wrap="square" lIns="0" tIns="0" rIns="0" bIns="0" rtlCol="0" anchor="ctr">
            <a:noAutofit/>
          </a:bodyPr>
          <a:lstStyle/>
          <a:p>
            <a:pPr algn="ctr">
              <a:lnSpc>
                <a:spcPct val="110000"/>
              </a:lnSpc>
              <a:spcAft>
                <a:spcPts val="0"/>
              </a:spcAft>
            </a:pPr>
            <a:r>
              <a:rPr lang="en-US" b="1" spc="-100" dirty="0" smtClean="0">
                <a:solidFill>
                  <a:schemeClr val="bg1"/>
                </a:solidFill>
              </a:rPr>
              <a:t>SD</a:t>
            </a:r>
            <a:endParaRPr lang="en-US" b="1" spc="-100" dirty="0">
              <a:solidFill>
                <a:schemeClr val="bg1"/>
              </a:solidFill>
            </a:endParaRPr>
          </a:p>
        </p:txBody>
      </p:sp>
      <p:sp>
        <p:nvSpPr>
          <p:cNvPr id="79" name="Freeform 78"/>
          <p:cNvSpPr/>
          <p:nvPr/>
        </p:nvSpPr>
        <p:spPr bwMode="auto">
          <a:xfrm>
            <a:off x="4137135" y="4200910"/>
            <a:ext cx="915658" cy="1025073"/>
          </a:xfrm>
          <a:custGeom>
            <a:avLst/>
            <a:gdLst>
              <a:gd name="connsiteX0" fmla="*/ 0 w 454819"/>
              <a:gd name="connsiteY0" fmla="*/ 2381 h 750094"/>
              <a:gd name="connsiteX1" fmla="*/ 285750 w 454819"/>
              <a:gd name="connsiteY1" fmla="*/ 0 h 750094"/>
              <a:gd name="connsiteX2" fmla="*/ 285750 w 454819"/>
              <a:gd name="connsiteY2" fmla="*/ 247650 h 750094"/>
              <a:gd name="connsiteX3" fmla="*/ 454819 w 454819"/>
              <a:gd name="connsiteY3" fmla="*/ 247650 h 750094"/>
              <a:gd name="connsiteX4" fmla="*/ 454819 w 454819"/>
              <a:gd name="connsiteY4" fmla="*/ 750094 h 750094"/>
              <a:gd name="connsiteX5" fmla="*/ 0 w 454819"/>
              <a:gd name="connsiteY5" fmla="*/ 750094 h 750094"/>
              <a:gd name="connsiteX6" fmla="*/ 0 w 454819"/>
              <a:gd name="connsiteY6" fmla="*/ 2381 h 750094"/>
              <a:gd name="connsiteX0" fmla="*/ 0 w 454819"/>
              <a:gd name="connsiteY0" fmla="*/ 2381 h 750094"/>
              <a:gd name="connsiteX1" fmla="*/ 285750 w 454819"/>
              <a:gd name="connsiteY1" fmla="*/ 0 h 750094"/>
              <a:gd name="connsiteX2" fmla="*/ 290481 w 454819"/>
              <a:gd name="connsiteY2" fmla="*/ 164012 h 750094"/>
              <a:gd name="connsiteX3" fmla="*/ 454819 w 454819"/>
              <a:gd name="connsiteY3" fmla="*/ 247650 h 750094"/>
              <a:gd name="connsiteX4" fmla="*/ 454819 w 454819"/>
              <a:gd name="connsiteY4" fmla="*/ 750094 h 750094"/>
              <a:gd name="connsiteX5" fmla="*/ 0 w 454819"/>
              <a:gd name="connsiteY5" fmla="*/ 750094 h 750094"/>
              <a:gd name="connsiteX6" fmla="*/ 0 w 454819"/>
              <a:gd name="connsiteY6" fmla="*/ 2381 h 750094"/>
              <a:gd name="connsiteX0" fmla="*/ 0 w 454819"/>
              <a:gd name="connsiteY0" fmla="*/ 2381 h 750094"/>
              <a:gd name="connsiteX1" fmla="*/ 285750 w 454819"/>
              <a:gd name="connsiteY1" fmla="*/ 0 h 750094"/>
              <a:gd name="connsiteX2" fmla="*/ 290481 w 454819"/>
              <a:gd name="connsiteY2" fmla="*/ 164012 h 750094"/>
              <a:gd name="connsiteX3" fmla="*/ 454819 w 454819"/>
              <a:gd name="connsiteY3" fmla="*/ 164012 h 750094"/>
              <a:gd name="connsiteX4" fmla="*/ 454819 w 454819"/>
              <a:gd name="connsiteY4" fmla="*/ 750094 h 750094"/>
              <a:gd name="connsiteX5" fmla="*/ 0 w 454819"/>
              <a:gd name="connsiteY5" fmla="*/ 750094 h 750094"/>
              <a:gd name="connsiteX6" fmla="*/ 0 w 454819"/>
              <a:gd name="connsiteY6" fmla="*/ 2381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19" h="750094">
                <a:moveTo>
                  <a:pt x="0" y="2381"/>
                </a:moveTo>
                <a:lnTo>
                  <a:pt x="285750" y="0"/>
                </a:lnTo>
                <a:lnTo>
                  <a:pt x="290481" y="164012"/>
                </a:lnTo>
                <a:lnTo>
                  <a:pt x="454819" y="164012"/>
                </a:lnTo>
                <a:lnTo>
                  <a:pt x="454819" y="750094"/>
                </a:lnTo>
                <a:lnTo>
                  <a:pt x="0" y="750094"/>
                </a:lnTo>
                <a:lnTo>
                  <a:pt x="0" y="2381"/>
                </a:lnTo>
                <a:close/>
              </a:path>
            </a:pathLst>
          </a:custGeom>
          <a:solidFill>
            <a:schemeClr val="accent5"/>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ea typeface="ヒラギノ角ゴ Pro W3"/>
            </a:endParaRPr>
          </a:p>
        </p:txBody>
      </p:sp>
      <p:sp>
        <p:nvSpPr>
          <p:cNvPr id="80" name="TextBox 79"/>
          <p:cNvSpPr txBox="1"/>
          <p:nvPr/>
        </p:nvSpPr>
        <p:spPr>
          <a:xfrm>
            <a:off x="4324683" y="4666856"/>
            <a:ext cx="575485" cy="299662"/>
          </a:xfrm>
          <a:prstGeom prst="rect">
            <a:avLst/>
          </a:prstGeom>
          <a:noFill/>
        </p:spPr>
        <p:txBody>
          <a:bodyPr wrap="square" lIns="0" tIns="0" rIns="0" bIns="0" rtlCol="0" anchor="ctr">
            <a:noAutofit/>
          </a:bodyPr>
          <a:lstStyle/>
          <a:p>
            <a:pPr algn="ctr">
              <a:lnSpc>
                <a:spcPct val="110000"/>
              </a:lnSpc>
              <a:spcAft>
                <a:spcPts val="0"/>
              </a:spcAft>
            </a:pPr>
            <a:r>
              <a:rPr lang="en-US" b="1" spc="-100" dirty="0" smtClean="0">
                <a:solidFill>
                  <a:schemeClr val="bg1"/>
                </a:solidFill>
              </a:rPr>
              <a:t>UT</a:t>
            </a:r>
            <a:endParaRPr lang="en-US" b="1" spc="-100" dirty="0">
              <a:solidFill>
                <a:schemeClr val="bg1"/>
              </a:solidFill>
            </a:endParaRPr>
          </a:p>
        </p:txBody>
      </p:sp>
      <p:sp>
        <p:nvSpPr>
          <p:cNvPr id="81" name="Freeform 80"/>
          <p:cNvSpPr/>
          <p:nvPr/>
        </p:nvSpPr>
        <p:spPr bwMode="auto">
          <a:xfrm>
            <a:off x="6853617" y="4195228"/>
            <a:ext cx="1261184" cy="989911"/>
          </a:xfrm>
          <a:custGeom>
            <a:avLst/>
            <a:gdLst>
              <a:gd name="connsiteX0" fmla="*/ 0 w 631031"/>
              <a:gd name="connsiteY0" fmla="*/ 0 h 495300"/>
              <a:gd name="connsiteX1" fmla="*/ 631031 w 631031"/>
              <a:gd name="connsiteY1" fmla="*/ 0 h 495300"/>
              <a:gd name="connsiteX2" fmla="*/ 631031 w 631031"/>
              <a:gd name="connsiteY2" fmla="*/ 495300 h 495300"/>
              <a:gd name="connsiteX3" fmla="*/ 4763 w 631031"/>
              <a:gd name="connsiteY3" fmla="*/ 495300 h 495300"/>
              <a:gd name="connsiteX4" fmla="*/ 0 w 631031"/>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031" h="495300">
                <a:moveTo>
                  <a:pt x="0" y="0"/>
                </a:moveTo>
                <a:lnTo>
                  <a:pt x="631031" y="0"/>
                </a:lnTo>
                <a:lnTo>
                  <a:pt x="631031" y="495300"/>
                </a:lnTo>
                <a:lnTo>
                  <a:pt x="4763" y="495300"/>
                </a:lnTo>
                <a:cubicBezTo>
                  <a:pt x="3175" y="330200"/>
                  <a:pt x="1588" y="165100"/>
                  <a:pt x="0" y="0"/>
                </a:cubicBezTo>
                <a:close/>
              </a:path>
            </a:pathLst>
          </a:custGeom>
          <a:solidFill>
            <a:schemeClr val="accent5"/>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ea typeface="ヒラギノ角ゴ Pro W3"/>
            </a:endParaRPr>
          </a:p>
        </p:txBody>
      </p:sp>
      <p:sp>
        <p:nvSpPr>
          <p:cNvPr id="82" name="TextBox 81"/>
          <p:cNvSpPr txBox="1"/>
          <p:nvPr/>
        </p:nvSpPr>
        <p:spPr>
          <a:xfrm>
            <a:off x="7087252" y="4582386"/>
            <a:ext cx="808974" cy="299662"/>
          </a:xfrm>
          <a:prstGeom prst="rect">
            <a:avLst/>
          </a:prstGeom>
          <a:noFill/>
        </p:spPr>
        <p:txBody>
          <a:bodyPr wrap="square" lIns="0" tIns="0" rIns="0" bIns="0" rtlCol="0" anchor="ctr">
            <a:noAutofit/>
          </a:bodyPr>
          <a:lstStyle/>
          <a:p>
            <a:pPr algn="ctr">
              <a:lnSpc>
                <a:spcPct val="110000"/>
              </a:lnSpc>
              <a:spcAft>
                <a:spcPts val="0"/>
              </a:spcAft>
            </a:pPr>
            <a:r>
              <a:rPr lang="en-US" b="1" spc="-100" dirty="0" smtClean="0">
                <a:solidFill>
                  <a:schemeClr val="bg1"/>
                </a:solidFill>
              </a:rPr>
              <a:t>WY</a:t>
            </a:r>
            <a:endParaRPr lang="en-US" b="1" spc="-100" dirty="0">
              <a:solidFill>
                <a:schemeClr val="bg1"/>
              </a:solidFill>
            </a:endParaRPr>
          </a:p>
        </p:txBody>
      </p:sp>
      <p:sp>
        <p:nvSpPr>
          <p:cNvPr id="88" name="TextBox 87"/>
          <p:cNvSpPr txBox="1"/>
          <p:nvPr/>
        </p:nvSpPr>
        <p:spPr>
          <a:xfrm>
            <a:off x="4021929" y="2919740"/>
            <a:ext cx="1180994" cy="509260"/>
          </a:xfrm>
          <a:prstGeom prst="rect">
            <a:avLst/>
          </a:prstGeom>
          <a:noFill/>
        </p:spPr>
        <p:txBody>
          <a:bodyPr wrap="square" lIns="0" tIns="0" rIns="0" bIns="0" rtlCol="0">
            <a:noAutofit/>
          </a:bodyPr>
          <a:lstStyle/>
          <a:p>
            <a:pPr marL="0" lvl="2" algn="ctr">
              <a:lnSpc>
                <a:spcPts val="2200"/>
              </a:lnSpc>
              <a:spcAft>
                <a:spcPts val="0"/>
              </a:spcAft>
            </a:pPr>
            <a:r>
              <a:rPr lang="en-US" sz="2000" b="1" dirty="0" smtClean="0">
                <a:solidFill>
                  <a:schemeClr val="tx2">
                    <a:lumMod val="50000"/>
                  </a:schemeClr>
                </a:solidFill>
              </a:rPr>
              <a:t>$8.5 </a:t>
            </a:r>
            <a:r>
              <a:rPr lang="en-US" sz="2000" b="1" dirty="0">
                <a:solidFill>
                  <a:schemeClr val="tx2">
                    <a:lumMod val="50000"/>
                  </a:schemeClr>
                </a:solidFill>
              </a:rPr>
              <a:t>Million</a:t>
            </a:r>
            <a:endParaRPr lang="en-US" sz="2000" dirty="0">
              <a:solidFill>
                <a:schemeClr val="tx2">
                  <a:lumMod val="50000"/>
                </a:schemeClr>
              </a:solidFill>
            </a:endParaRPr>
          </a:p>
        </p:txBody>
      </p:sp>
      <p:sp>
        <p:nvSpPr>
          <p:cNvPr id="60" name="TextBox 59"/>
          <p:cNvSpPr txBox="1"/>
          <p:nvPr/>
        </p:nvSpPr>
        <p:spPr>
          <a:xfrm>
            <a:off x="6836154" y="2919740"/>
            <a:ext cx="1180994" cy="509260"/>
          </a:xfrm>
          <a:prstGeom prst="rect">
            <a:avLst/>
          </a:prstGeom>
          <a:noFill/>
        </p:spPr>
        <p:txBody>
          <a:bodyPr wrap="square" lIns="0" tIns="0" rIns="0" bIns="0" rtlCol="0">
            <a:noAutofit/>
          </a:bodyPr>
          <a:lstStyle/>
          <a:p>
            <a:pPr marL="0" lvl="2" algn="ctr">
              <a:lnSpc>
                <a:spcPts val="2200"/>
              </a:lnSpc>
              <a:spcAft>
                <a:spcPts val="0"/>
              </a:spcAft>
            </a:pPr>
            <a:r>
              <a:rPr lang="en-US" sz="2000" b="1" dirty="0" smtClean="0">
                <a:solidFill>
                  <a:schemeClr val="tx2">
                    <a:lumMod val="50000"/>
                  </a:schemeClr>
                </a:solidFill>
              </a:rPr>
              <a:t>$1.3 Million</a:t>
            </a:r>
            <a:endParaRPr lang="en-US" sz="2000" dirty="0">
              <a:solidFill>
                <a:schemeClr val="tx2">
                  <a:lumMod val="50000"/>
                </a:schemeClr>
              </a:solidFill>
            </a:endParaRPr>
          </a:p>
        </p:txBody>
      </p:sp>
      <p:sp>
        <p:nvSpPr>
          <p:cNvPr id="68" name="TextBox 67"/>
          <p:cNvSpPr txBox="1"/>
          <p:nvPr/>
        </p:nvSpPr>
        <p:spPr>
          <a:xfrm>
            <a:off x="1115852" y="2919740"/>
            <a:ext cx="1275830" cy="585460"/>
          </a:xfrm>
          <a:prstGeom prst="rect">
            <a:avLst/>
          </a:prstGeom>
          <a:noFill/>
        </p:spPr>
        <p:txBody>
          <a:bodyPr wrap="square" lIns="0" tIns="0" rIns="0" bIns="0" rtlCol="0">
            <a:noAutofit/>
          </a:bodyPr>
          <a:lstStyle/>
          <a:p>
            <a:pPr marL="0" lvl="2" algn="ctr">
              <a:lnSpc>
                <a:spcPts val="2200"/>
              </a:lnSpc>
              <a:spcAft>
                <a:spcPts val="0"/>
              </a:spcAft>
            </a:pPr>
            <a:r>
              <a:rPr lang="en-US" sz="2000" b="1" dirty="0" smtClean="0">
                <a:solidFill>
                  <a:schemeClr val="tx2">
                    <a:lumMod val="50000"/>
                  </a:schemeClr>
                </a:solidFill>
              </a:rPr>
              <a:t>$1.6</a:t>
            </a:r>
            <a:br>
              <a:rPr lang="en-US" sz="2000" b="1" dirty="0" smtClean="0">
                <a:solidFill>
                  <a:schemeClr val="tx2">
                    <a:lumMod val="50000"/>
                  </a:schemeClr>
                </a:solidFill>
              </a:rPr>
            </a:br>
            <a:r>
              <a:rPr lang="en-US" sz="2000" b="1" dirty="0" smtClean="0">
                <a:solidFill>
                  <a:schemeClr val="tx2">
                    <a:lumMod val="50000"/>
                  </a:schemeClr>
                </a:solidFill>
              </a:rPr>
              <a:t>Million</a:t>
            </a:r>
            <a:endParaRPr lang="en-US" sz="2000" dirty="0">
              <a:solidFill>
                <a:schemeClr val="tx2">
                  <a:lumMod val="50000"/>
                </a:schemeClr>
              </a:solidFill>
            </a:endParaRPr>
          </a:p>
        </p:txBody>
      </p:sp>
      <p:sp>
        <p:nvSpPr>
          <p:cNvPr id="69" name="TextBox 68"/>
          <p:cNvSpPr txBox="1"/>
          <p:nvPr/>
        </p:nvSpPr>
        <p:spPr>
          <a:xfrm>
            <a:off x="4021929" y="5334000"/>
            <a:ext cx="1180994" cy="533400"/>
          </a:xfrm>
          <a:prstGeom prst="rect">
            <a:avLst/>
          </a:prstGeom>
          <a:noFill/>
        </p:spPr>
        <p:txBody>
          <a:bodyPr wrap="square" lIns="0" tIns="0" rIns="0" bIns="0" rtlCol="0">
            <a:noAutofit/>
          </a:bodyPr>
          <a:lstStyle/>
          <a:p>
            <a:pPr marL="0" lvl="2" algn="ctr">
              <a:lnSpc>
                <a:spcPts val="2200"/>
              </a:lnSpc>
              <a:spcAft>
                <a:spcPts val="0"/>
              </a:spcAft>
            </a:pPr>
            <a:r>
              <a:rPr lang="en-US" sz="2000" b="1" dirty="0" smtClean="0">
                <a:solidFill>
                  <a:schemeClr val="tx2">
                    <a:lumMod val="50000"/>
                  </a:schemeClr>
                </a:solidFill>
              </a:rPr>
              <a:t>$7.6 </a:t>
            </a:r>
            <a:r>
              <a:rPr lang="en-US" sz="2000" b="1" dirty="0">
                <a:solidFill>
                  <a:schemeClr val="tx2">
                    <a:lumMod val="50000"/>
                  </a:schemeClr>
                </a:solidFill>
              </a:rPr>
              <a:t>Million</a:t>
            </a:r>
            <a:endParaRPr lang="en-US" sz="2000" dirty="0">
              <a:solidFill>
                <a:schemeClr val="tx2">
                  <a:lumMod val="50000"/>
                </a:schemeClr>
              </a:solidFill>
            </a:endParaRPr>
          </a:p>
        </p:txBody>
      </p:sp>
      <p:sp>
        <p:nvSpPr>
          <p:cNvPr id="70" name="TextBox 69"/>
          <p:cNvSpPr txBox="1"/>
          <p:nvPr/>
        </p:nvSpPr>
        <p:spPr>
          <a:xfrm>
            <a:off x="6836154" y="5334000"/>
            <a:ext cx="1180994" cy="533400"/>
          </a:xfrm>
          <a:prstGeom prst="rect">
            <a:avLst/>
          </a:prstGeom>
          <a:noFill/>
        </p:spPr>
        <p:txBody>
          <a:bodyPr wrap="square" lIns="0" tIns="0" rIns="0" bIns="0" rtlCol="0">
            <a:noAutofit/>
          </a:bodyPr>
          <a:lstStyle/>
          <a:p>
            <a:pPr marL="0" lvl="2" algn="ctr">
              <a:lnSpc>
                <a:spcPts val="2200"/>
              </a:lnSpc>
              <a:spcAft>
                <a:spcPts val="0"/>
              </a:spcAft>
            </a:pPr>
            <a:r>
              <a:rPr lang="en-US" sz="2000" b="1" dirty="0">
                <a:solidFill>
                  <a:schemeClr val="tx2">
                    <a:lumMod val="50000"/>
                  </a:schemeClr>
                </a:solidFill>
              </a:rPr>
              <a:t>$</a:t>
            </a:r>
            <a:r>
              <a:rPr lang="en-US" sz="2000" b="1" dirty="0" smtClean="0">
                <a:solidFill>
                  <a:schemeClr val="tx2">
                    <a:lumMod val="50000"/>
                  </a:schemeClr>
                </a:solidFill>
              </a:rPr>
              <a:t>1.4 </a:t>
            </a:r>
            <a:r>
              <a:rPr lang="en-US" sz="2000" b="1" dirty="0">
                <a:solidFill>
                  <a:schemeClr val="tx2">
                    <a:lumMod val="50000"/>
                  </a:schemeClr>
                </a:solidFill>
              </a:rPr>
              <a:t>Million</a:t>
            </a:r>
            <a:endParaRPr lang="en-US" sz="2000" dirty="0">
              <a:solidFill>
                <a:schemeClr val="tx2">
                  <a:lumMod val="50000"/>
                </a:schemeClr>
              </a:solidFill>
            </a:endParaRPr>
          </a:p>
        </p:txBody>
      </p:sp>
      <p:sp>
        <p:nvSpPr>
          <p:cNvPr id="71" name="TextBox 70"/>
          <p:cNvSpPr txBox="1"/>
          <p:nvPr/>
        </p:nvSpPr>
        <p:spPr>
          <a:xfrm>
            <a:off x="1210688" y="5334000"/>
            <a:ext cx="1180994" cy="291428"/>
          </a:xfrm>
          <a:prstGeom prst="rect">
            <a:avLst/>
          </a:prstGeom>
          <a:noFill/>
        </p:spPr>
        <p:txBody>
          <a:bodyPr wrap="square" lIns="0" tIns="0" rIns="0" bIns="0" rtlCol="0">
            <a:noAutofit/>
          </a:bodyPr>
          <a:lstStyle/>
          <a:p>
            <a:pPr marL="0" lvl="2" algn="ctr">
              <a:lnSpc>
                <a:spcPts val="2200"/>
              </a:lnSpc>
              <a:spcAft>
                <a:spcPts val="0"/>
              </a:spcAft>
            </a:pPr>
            <a:r>
              <a:rPr lang="en-US" sz="2000" b="1" dirty="0" smtClean="0">
                <a:solidFill>
                  <a:schemeClr val="tx2">
                    <a:lumMod val="50000"/>
                  </a:schemeClr>
                </a:solidFill>
              </a:rPr>
              <a:t>$4.3 </a:t>
            </a:r>
            <a:r>
              <a:rPr lang="en-US" sz="2000" b="1" dirty="0">
                <a:solidFill>
                  <a:schemeClr val="tx2">
                    <a:lumMod val="50000"/>
                  </a:schemeClr>
                </a:solidFill>
              </a:rPr>
              <a:t>Million</a:t>
            </a:r>
            <a:endParaRPr lang="en-US" sz="2000" dirty="0">
              <a:solidFill>
                <a:schemeClr val="tx2">
                  <a:lumMod val="50000"/>
                </a:schemeClr>
              </a:solidFill>
            </a:endParaRPr>
          </a:p>
        </p:txBody>
      </p:sp>
      <p:sp>
        <p:nvSpPr>
          <p:cNvPr id="2" name="TextBox 1"/>
          <p:cNvSpPr txBox="1"/>
          <p:nvPr/>
        </p:nvSpPr>
        <p:spPr>
          <a:xfrm>
            <a:off x="5638800" y="7162800"/>
            <a:ext cx="3530600" cy="228600"/>
          </a:xfrm>
          <a:prstGeom prst="rect">
            <a:avLst/>
          </a:prstGeom>
          <a:solidFill>
            <a:schemeClr val="tx1">
              <a:lumMod val="50000"/>
              <a:lumOff val="50000"/>
            </a:schemeClr>
          </a:solidFill>
        </p:spPr>
        <p:txBody>
          <a:bodyPr wrap="square" lIns="0" tIns="0" rIns="0" bIns="0" rtlCol="0" anchor="ctr" anchorCtr="0">
            <a:noAutofit/>
          </a:bodyPr>
          <a:lstStyle/>
          <a:p>
            <a:pPr algn="ctr"/>
            <a:r>
              <a:rPr lang="en-US" sz="800" dirty="0" smtClean="0">
                <a:solidFill>
                  <a:schemeClr val="bg1"/>
                </a:solidFill>
              </a:rPr>
              <a:t>Questions about the graphics/content of this slide? </a:t>
            </a:r>
            <a:r>
              <a:rPr lang="en-US" sz="800" dirty="0" smtClean="0">
                <a:solidFill>
                  <a:schemeClr val="bg1"/>
                </a:solidFill>
                <a:hlinkClick r:id="rId4"/>
              </a:rPr>
              <a:t>geordiegrey.com</a:t>
            </a:r>
            <a:endParaRPr lang="en-US" sz="800" dirty="0">
              <a:solidFill>
                <a:schemeClr val="bg1"/>
              </a:solidFill>
            </a:endParaRPr>
          </a:p>
        </p:txBody>
      </p:sp>
      <p:grpSp>
        <p:nvGrpSpPr>
          <p:cNvPr id="10" name="Group 9"/>
          <p:cNvGrpSpPr/>
          <p:nvPr/>
        </p:nvGrpSpPr>
        <p:grpSpPr>
          <a:xfrm>
            <a:off x="903433" y="553887"/>
            <a:ext cx="856975" cy="556778"/>
            <a:chOff x="751033" y="401487"/>
            <a:chExt cx="856975" cy="556778"/>
          </a:xfrm>
        </p:grpSpPr>
        <p:sp>
          <p:nvSpPr>
            <p:cNvPr id="41" name="Rounded Rectangle 40"/>
            <p:cNvSpPr/>
            <p:nvPr/>
          </p:nvSpPr>
          <p:spPr>
            <a:xfrm>
              <a:off x="751033" y="401487"/>
              <a:ext cx="856975" cy="556778"/>
            </a:xfrm>
            <a:prstGeom prst="roundRect">
              <a:avLst>
                <a:gd name="adj" fmla="val 878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200631" y="566712"/>
              <a:ext cx="383395" cy="369332"/>
            </a:xfrm>
            <a:prstGeom prst="rect">
              <a:avLst/>
            </a:prstGeom>
            <a:noFill/>
          </p:spPr>
          <p:txBody>
            <a:bodyPr wrap="square" lIns="0" tIns="0" rIns="0" bIns="0" rtlCol="0" anchor="ctr">
              <a:noAutofit/>
            </a:bodyPr>
            <a:lstStyle/>
            <a:p>
              <a:r>
                <a:rPr lang="en-US" sz="2800" b="1" spc="-30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‘15</a:t>
              </a:r>
              <a:endParaRPr lang="en-US" sz="2800" b="1" spc="-300"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43" name="TextBox 42"/>
            <p:cNvSpPr txBox="1"/>
            <p:nvPr/>
          </p:nvSpPr>
          <p:spPr>
            <a:xfrm>
              <a:off x="814572" y="416781"/>
              <a:ext cx="784818" cy="140348"/>
            </a:xfrm>
            <a:prstGeom prst="rect">
              <a:avLst/>
            </a:prstGeom>
            <a:noFill/>
          </p:spPr>
          <p:txBody>
            <a:bodyPr wrap="square" lIns="0" tIns="0" rIns="0" bIns="0" rtlCol="0">
              <a:noAutofit/>
            </a:bodyPr>
            <a:lstStyle/>
            <a:p>
              <a:pPr algn="ctr"/>
              <a:r>
                <a:rPr lang="en-US" sz="1000" spc="300" dirty="0" smtClean="0">
                  <a:solidFill>
                    <a:schemeClr val="accent2"/>
                  </a:solidFill>
                  <a:latin typeface="Arial Narrow" panose="020B0606020202030204" pitchFamily="34" charset="0"/>
                </a:rPr>
                <a:t>FUNDING</a:t>
              </a:r>
              <a:endParaRPr lang="en-US" sz="1000" spc="300" dirty="0">
                <a:solidFill>
                  <a:schemeClr val="accent2"/>
                </a:solidFill>
                <a:latin typeface="Arial Narrow" panose="020B0606020202030204" pitchFamily="34" charset="0"/>
              </a:endParaRPr>
            </a:p>
          </p:txBody>
        </p:sp>
        <p:cxnSp>
          <p:nvCxnSpPr>
            <p:cNvPr id="44" name="Straight Connector 43"/>
            <p:cNvCxnSpPr/>
            <p:nvPr/>
          </p:nvCxnSpPr>
          <p:spPr>
            <a:xfrm>
              <a:off x="839589" y="585762"/>
              <a:ext cx="69224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58024" y="558800"/>
              <a:ext cx="410857" cy="369332"/>
            </a:xfrm>
            <a:prstGeom prst="rect">
              <a:avLst/>
            </a:prstGeom>
            <a:noFill/>
          </p:spPr>
          <p:txBody>
            <a:bodyPr wrap="square" lIns="0" tIns="0" rIns="0" bIns="0" rtlCol="0" anchor="ctr">
              <a:noAutofit/>
            </a:bodyPr>
            <a:lstStyle/>
            <a:p>
              <a:pPr algn="ctr"/>
              <a:r>
                <a:rPr lang="en-US" sz="2800" b="1" spc="-15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‘90</a:t>
              </a:r>
              <a:endParaRPr lang="en-US" sz="2800" b="1" spc="-150"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1179518" y="781050"/>
              <a:ext cx="67465"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22686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9913A1-FC2F-DD4D-B2A0-B1C5F1B5B4D0}" type="slidenum">
              <a:rPr lang="en-US" sz="1400"/>
              <a:pPr/>
              <a:t>12</a:t>
            </a:fld>
            <a:endParaRPr lang="en-US" sz="1400"/>
          </a:p>
        </p:txBody>
      </p:sp>
      <p:sp>
        <p:nvSpPr>
          <p:cNvPr id="2" name="Content Placeholder 1"/>
          <p:cNvSpPr>
            <a:spLocks noGrp="1"/>
          </p:cNvSpPr>
          <p:nvPr>
            <p:ph idx="1"/>
          </p:nvPr>
        </p:nvSpPr>
        <p:spPr/>
        <p:txBody>
          <a:bodyPr>
            <a:normAutofit fontScale="92500" lnSpcReduction="20000"/>
          </a:bodyPr>
          <a:lstStyle/>
          <a:p>
            <a:r>
              <a:rPr lang="en-US" sz="2000" dirty="0" err="1" smtClean="0"/>
              <a:t>FHLBank</a:t>
            </a:r>
            <a:r>
              <a:rPr lang="en-US" sz="2000" dirty="0" smtClean="0"/>
              <a:t> down payment and closing cost assistance grants may be used with a variety of mortgage products and layered with other down payment assistance:</a:t>
            </a:r>
          </a:p>
          <a:p>
            <a:pPr lvl="1"/>
            <a:r>
              <a:rPr lang="en-US" sz="2000" dirty="0" smtClean="0"/>
              <a:t>Mortgages: HFA; USDA; VA; State Housing Finance Agency; Habitat for Humanity; Fannie/Freddie, etc.</a:t>
            </a:r>
          </a:p>
          <a:p>
            <a:pPr lvl="1"/>
            <a:r>
              <a:rPr lang="en-US" sz="2000" dirty="0" smtClean="0"/>
              <a:t>Other down payment assistance: District XI Human Resource Council; </a:t>
            </a:r>
            <a:r>
              <a:rPr lang="en-US" sz="2000" dirty="0" err="1" smtClean="0"/>
              <a:t>NeighborWorks</a:t>
            </a:r>
            <a:r>
              <a:rPr lang="en-US" sz="2000" dirty="0" smtClean="0"/>
              <a:t>; city, county, or state funds, etc. </a:t>
            </a:r>
          </a:p>
          <a:p>
            <a:r>
              <a:rPr lang="en-US" sz="2000" dirty="0" smtClean="0"/>
              <a:t>Grants forgiven after five years or sooner if the home is:</a:t>
            </a:r>
          </a:p>
          <a:p>
            <a:pPr lvl="1"/>
            <a:r>
              <a:rPr lang="en-US" sz="2000" dirty="0"/>
              <a:t>S</a:t>
            </a:r>
            <a:r>
              <a:rPr lang="en-US" sz="2000" dirty="0" smtClean="0"/>
              <a:t>old at a loss or to an 80% AMI household</a:t>
            </a:r>
          </a:p>
          <a:p>
            <a:pPr lvl="1"/>
            <a:r>
              <a:rPr lang="en-US" sz="2000" dirty="0" smtClean="0"/>
              <a:t>Lost through foreclosure</a:t>
            </a:r>
          </a:p>
          <a:p>
            <a:pPr lvl="1"/>
            <a:endParaRPr lang="en-US" sz="2000" dirty="0" smtClean="0"/>
          </a:p>
        </p:txBody>
      </p:sp>
      <p:sp>
        <p:nvSpPr>
          <p:cNvPr id="3" name="Title 2"/>
          <p:cNvSpPr>
            <a:spLocks noGrp="1"/>
          </p:cNvSpPr>
          <p:nvPr>
            <p:ph type="title"/>
          </p:nvPr>
        </p:nvSpPr>
        <p:spPr/>
        <p:txBody>
          <a:bodyPr/>
          <a:lstStyle/>
          <a:p>
            <a:r>
              <a:rPr lang="en-US" dirty="0" smtClean="0"/>
              <a:t>Flexible Funding</a:t>
            </a:r>
            <a:endParaRPr lang="en-US" dirty="0"/>
          </a:p>
        </p:txBody>
      </p:sp>
    </p:spTree>
    <p:extLst>
      <p:ext uri="{BB962C8B-B14F-4D97-AF65-F5344CB8AC3E}">
        <p14:creationId xmlns:p14="http://schemas.microsoft.com/office/powerpoint/2010/main" val="3407503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Access</a:t>
            </a:r>
            <a:br>
              <a:rPr lang="en-US" dirty="0" smtClean="0"/>
            </a:br>
            <a:r>
              <a:rPr lang="en-US" dirty="0" smtClean="0"/>
              <a:t>Our Funds?</a:t>
            </a:r>
            <a:endParaRPr lang="en-US" dirty="0"/>
          </a:p>
        </p:txBody>
      </p:sp>
    </p:spTree>
    <p:extLst>
      <p:ext uri="{BB962C8B-B14F-4D97-AF65-F5344CB8AC3E}">
        <p14:creationId xmlns:p14="http://schemas.microsoft.com/office/powerpoint/2010/main" val="424265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9913A1-FC2F-DD4D-B2A0-B1C5F1B5B4D0}" type="slidenum">
              <a:rPr lang="en-US" sz="1400">
                <a:solidFill>
                  <a:prstClr val="black"/>
                </a:solidFill>
              </a:rPr>
              <a:pPr/>
              <a:t>14</a:t>
            </a:fld>
            <a:endParaRPr lang="en-US" sz="1400">
              <a:solidFill>
                <a:prstClr val="black"/>
              </a:solidFill>
            </a:endParaRPr>
          </a:p>
        </p:txBody>
      </p:sp>
      <p:sp>
        <p:nvSpPr>
          <p:cNvPr id="12" name="TextBox 11"/>
          <p:cNvSpPr txBox="1"/>
          <p:nvPr/>
        </p:nvSpPr>
        <p:spPr>
          <a:xfrm>
            <a:off x="404763" y="4645783"/>
            <a:ext cx="1828800" cy="685800"/>
          </a:xfrm>
          <a:prstGeom prst="rect">
            <a:avLst/>
          </a:prstGeom>
          <a:noFill/>
        </p:spPr>
        <p:txBody>
          <a:bodyPr wrap="square" lIns="0" tIns="0" rIns="0" bIns="0" rtlCol="0" anchor="t">
            <a:noAutofit/>
          </a:bodyPr>
          <a:lstStyle/>
          <a:p>
            <a:pPr algn="ctr" eaLnBrk="1" fontAlgn="auto" hangingPunct="1">
              <a:lnSpc>
                <a:spcPct val="120000"/>
              </a:lnSpc>
              <a:spcBef>
                <a:spcPts val="0"/>
              </a:spcBef>
              <a:spcAft>
                <a:spcPts val="0"/>
              </a:spcAft>
              <a:defRPr/>
            </a:pPr>
            <a:r>
              <a:rPr lang="en-US" sz="1300" b="1" u="sng" kern="0" dirty="0" smtClean="0">
                <a:solidFill>
                  <a:srgbClr val="00B050"/>
                </a:solidFill>
                <a:latin typeface="Arial Black" panose="020B0A04020102020204" pitchFamily="34" charset="0"/>
              </a:rPr>
              <a:t>N</a:t>
            </a:r>
            <a:r>
              <a:rPr lang="en-US" sz="1300" b="1" kern="0" dirty="0" smtClean="0">
                <a:solidFill>
                  <a:prstClr val="black">
                    <a:lumMod val="50000"/>
                    <a:lumOff val="50000"/>
                  </a:prstClr>
                </a:solidFill>
                <a:latin typeface="Arial"/>
              </a:rPr>
              <a:t>onprofit screens </a:t>
            </a:r>
            <a:r>
              <a:rPr lang="en-US" sz="1300" b="1" u="sng" kern="0" dirty="0" smtClean="0">
                <a:solidFill>
                  <a:srgbClr val="7030A0"/>
                </a:solidFill>
                <a:latin typeface="Arial Black" panose="020B0A04020102020204" pitchFamily="34" charset="0"/>
              </a:rPr>
              <a:t>B</a:t>
            </a:r>
            <a:r>
              <a:rPr lang="en-US" sz="1300" b="1" kern="0" dirty="0" smtClean="0">
                <a:solidFill>
                  <a:prstClr val="black">
                    <a:lumMod val="50000"/>
                    <a:lumOff val="50000"/>
                  </a:prstClr>
                </a:solidFill>
                <a:latin typeface="Arial"/>
              </a:rPr>
              <a:t>orrower for </a:t>
            </a:r>
            <a:br>
              <a:rPr lang="en-US" sz="1300" b="1" kern="0" dirty="0" smtClean="0">
                <a:solidFill>
                  <a:prstClr val="black">
                    <a:lumMod val="50000"/>
                    <a:lumOff val="50000"/>
                  </a:prstClr>
                </a:solidFill>
                <a:latin typeface="Arial"/>
              </a:rPr>
            </a:br>
            <a:r>
              <a:rPr lang="en-US" sz="1300" b="1" kern="0" dirty="0" smtClean="0">
                <a:solidFill>
                  <a:prstClr val="black">
                    <a:lumMod val="50000"/>
                    <a:lumOff val="50000"/>
                  </a:prstClr>
                </a:solidFill>
                <a:latin typeface="Arial"/>
              </a:rPr>
              <a:t>income eligibility</a:t>
            </a:r>
          </a:p>
        </p:txBody>
      </p:sp>
      <p:sp>
        <p:nvSpPr>
          <p:cNvPr id="14" name="Oval 13"/>
          <p:cNvSpPr/>
          <p:nvPr/>
        </p:nvSpPr>
        <p:spPr bwMode="auto">
          <a:xfrm>
            <a:off x="615103" y="3227952"/>
            <a:ext cx="1228085" cy="1228082"/>
          </a:xfrm>
          <a:prstGeom prst="ellipse">
            <a:avLst/>
          </a:prstGeom>
          <a:solidFill>
            <a:srgbClr val="FFFFFF"/>
          </a:solidFill>
          <a:ln w="19050"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nvGrpSpPr>
          <p:cNvPr id="16" name="Group 15"/>
          <p:cNvGrpSpPr/>
          <p:nvPr/>
        </p:nvGrpSpPr>
        <p:grpSpPr>
          <a:xfrm>
            <a:off x="474750" y="3555622"/>
            <a:ext cx="401120" cy="574698"/>
            <a:chOff x="3137300" y="1969124"/>
            <a:chExt cx="413160" cy="591950"/>
          </a:xfrm>
        </p:grpSpPr>
        <p:grpSp>
          <p:nvGrpSpPr>
            <p:cNvPr id="22" name="Group 21"/>
            <p:cNvGrpSpPr/>
            <p:nvPr/>
          </p:nvGrpSpPr>
          <p:grpSpPr>
            <a:xfrm>
              <a:off x="3137300" y="1969124"/>
              <a:ext cx="413160" cy="591950"/>
              <a:chOff x="4272805" y="5278299"/>
              <a:chExt cx="691811" cy="991189"/>
            </a:xfrm>
          </p:grpSpPr>
          <p:sp>
            <p:nvSpPr>
              <p:cNvPr id="24"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25" name="Oval 24"/>
              <p:cNvSpPr/>
              <p:nvPr/>
            </p:nvSpPr>
            <p:spPr bwMode="auto">
              <a:xfrm>
                <a:off x="4363652" y="5278299"/>
                <a:ext cx="459332" cy="459334"/>
              </a:xfrm>
              <a:prstGeom prst="ellipse">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23" name="TextBox 22"/>
            <p:cNvSpPr txBox="1"/>
            <p:nvPr/>
          </p:nvSpPr>
          <p:spPr>
            <a:xfrm>
              <a:off x="3237869" y="2302953"/>
              <a:ext cx="188698"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a:solidFill>
                    <a:srgbClr val="FFFFFF"/>
                  </a:solidFill>
                  <a:latin typeface="Arial"/>
                </a:rPr>
                <a:t>N</a:t>
              </a:r>
              <a:endParaRPr lang="en-US" sz="1300" b="1" kern="0" spc="-60" dirty="0" smtClean="0">
                <a:solidFill>
                  <a:srgbClr val="FFFFFF"/>
                </a:solidFill>
                <a:latin typeface="Arial"/>
              </a:endParaRPr>
            </a:p>
          </p:txBody>
        </p:sp>
      </p:grpSp>
      <p:grpSp>
        <p:nvGrpSpPr>
          <p:cNvPr id="17" name="Group 16"/>
          <p:cNvGrpSpPr/>
          <p:nvPr/>
        </p:nvGrpSpPr>
        <p:grpSpPr>
          <a:xfrm>
            <a:off x="1679866" y="3555622"/>
            <a:ext cx="401120" cy="574698"/>
            <a:chOff x="3137300" y="1969124"/>
            <a:chExt cx="413160" cy="591950"/>
          </a:xfrm>
        </p:grpSpPr>
        <p:grpSp>
          <p:nvGrpSpPr>
            <p:cNvPr id="18" name="Group 17"/>
            <p:cNvGrpSpPr/>
            <p:nvPr/>
          </p:nvGrpSpPr>
          <p:grpSpPr>
            <a:xfrm>
              <a:off x="3137300" y="1969124"/>
              <a:ext cx="413160" cy="591950"/>
              <a:chOff x="4272805" y="5278299"/>
              <a:chExt cx="691811" cy="991189"/>
            </a:xfrm>
          </p:grpSpPr>
          <p:sp>
            <p:nvSpPr>
              <p:cNvPr id="20"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21" name="Oval 20"/>
              <p:cNvSpPr/>
              <p:nvPr/>
            </p:nvSpPr>
            <p:spPr bwMode="auto">
              <a:xfrm>
                <a:off x="4363652" y="5278299"/>
                <a:ext cx="459332" cy="459334"/>
              </a:xfrm>
              <a:prstGeom prst="ellipse">
                <a:avLst/>
              </a:prstGeom>
              <a:solidFill>
                <a:srgbClr val="7030A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19" name="TextBox 18"/>
            <p:cNvSpPr txBox="1"/>
            <p:nvPr/>
          </p:nvSpPr>
          <p:spPr>
            <a:xfrm>
              <a:off x="3191555" y="2311432"/>
              <a:ext cx="274319"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smtClean="0">
                  <a:solidFill>
                    <a:srgbClr val="FFFFFF"/>
                  </a:solidFill>
                  <a:latin typeface="Arial"/>
                </a:rPr>
                <a:t>B</a:t>
              </a:r>
            </a:p>
          </p:txBody>
        </p:sp>
      </p:grpSp>
      <p:grpSp>
        <p:nvGrpSpPr>
          <p:cNvPr id="67" name="Group 66"/>
          <p:cNvGrpSpPr/>
          <p:nvPr/>
        </p:nvGrpSpPr>
        <p:grpSpPr>
          <a:xfrm>
            <a:off x="1006903" y="3580260"/>
            <a:ext cx="498009" cy="580655"/>
            <a:chOff x="967849" y="2176120"/>
            <a:chExt cx="384048" cy="447782"/>
          </a:xfrm>
        </p:grpSpPr>
        <p:grpSp>
          <p:nvGrpSpPr>
            <p:cNvPr id="68" name="Group 67"/>
            <p:cNvGrpSpPr/>
            <p:nvPr/>
          </p:nvGrpSpPr>
          <p:grpSpPr>
            <a:xfrm>
              <a:off x="967849" y="2176120"/>
              <a:ext cx="384048" cy="447782"/>
              <a:chOff x="967849" y="2176120"/>
              <a:chExt cx="384048" cy="447782"/>
            </a:xfrm>
          </p:grpSpPr>
          <p:sp>
            <p:nvSpPr>
              <p:cNvPr id="74" name="Rectangle 73"/>
              <p:cNvSpPr/>
              <p:nvPr/>
            </p:nvSpPr>
            <p:spPr bwMode="auto">
              <a:xfrm>
                <a:off x="967849" y="2176120"/>
                <a:ext cx="384048" cy="447782"/>
              </a:xfrm>
              <a:prstGeom prst="rect">
                <a:avLst/>
              </a:prstGeom>
              <a:solidFill>
                <a:srgbClr val="8EBAE5">
                  <a:lumMod val="40000"/>
                  <a:lumOff val="6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nvGrpSpPr>
              <p:cNvPr id="75" name="Group 74"/>
              <p:cNvGrpSpPr/>
              <p:nvPr/>
            </p:nvGrpSpPr>
            <p:grpSpPr>
              <a:xfrm>
                <a:off x="1020543" y="2225126"/>
                <a:ext cx="302411" cy="45720"/>
                <a:chOff x="1020543" y="2232269"/>
                <a:chExt cx="302411" cy="45720"/>
              </a:xfrm>
            </p:grpSpPr>
            <p:cxnSp>
              <p:nvCxnSpPr>
                <p:cNvPr id="88" name="Straight Connector 87"/>
                <p:cNvCxnSpPr/>
                <p:nvPr/>
              </p:nvCxnSpPr>
              <p:spPr bwMode="auto">
                <a:xfrm>
                  <a:off x="1094354" y="2255129"/>
                  <a:ext cx="228600" cy="0"/>
                </a:xfrm>
                <a:prstGeom prst="line">
                  <a:avLst/>
                </a:prstGeom>
                <a:solidFill>
                  <a:srgbClr val="E05206"/>
                </a:solidFill>
                <a:ln w="12700" cap="flat" cmpd="sng" algn="ctr">
                  <a:solidFill>
                    <a:srgbClr val="0070C0"/>
                  </a:solidFill>
                  <a:prstDash val="solid"/>
                  <a:round/>
                  <a:headEnd type="none" w="med" len="med"/>
                  <a:tailEnd type="none" w="med" len="med"/>
                </a:ln>
                <a:effectLst/>
              </p:spPr>
            </p:cxnSp>
            <p:sp>
              <p:nvSpPr>
                <p:cNvPr id="89" name="Rectangle 88"/>
                <p:cNvSpPr/>
                <p:nvPr/>
              </p:nvSpPr>
              <p:spPr bwMode="auto">
                <a:xfrm>
                  <a:off x="1020543" y="2232269"/>
                  <a:ext cx="45720" cy="45720"/>
                </a:xfrm>
                <a:prstGeom prst="rect">
                  <a:avLst/>
                </a:prstGeom>
                <a:solidFill>
                  <a:srgbClr val="8EBAE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grpSp>
            <p:nvGrpSpPr>
              <p:cNvPr id="76" name="Group 75"/>
              <p:cNvGrpSpPr/>
              <p:nvPr/>
            </p:nvGrpSpPr>
            <p:grpSpPr>
              <a:xfrm>
                <a:off x="1020543" y="2302271"/>
                <a:ext cx="302411" cy="45720"/>
                <a:chOff x="1020543" y="2304322"/>
                <a:chExt cx="302411" cy="45720"/>
              </a:xfrm>
            </p:grpSpPr>
            <p:cxnSp>
              <p:nvCxnSpPr>
                <p:cNvPr id="86" name="Straight Connector 85"/>
                <p:cNvCxnSpPr/>
                <p:nvPr/>
              </p:nvCxnSpPr>
              <p:spPr bwMode="auto">
                <a:xfrm>
                  <a:off x="1094354" y="2327182"/>
                  <a:ext cx="228600" cy="0"/>
                </a:xfrm>
                <a:prstGeom prst="line">
                  <a:avLst/>
                </a:prstGeom>
                <a:solidFill>
                  <a:srgbClr val="E05206"/>
                </a:solidFill>
                <a:ln w="12700" cap="flat" cmpd="sng" algn="ctr">
                  <a:solidFill>
                    <a:srgbClr val="0070C0"/>
                  </a:solidFill>
                  <a:prstDash val="solid"/>
                  <a:round/>
                  <a:headEnd type="none" w="med" len="med"/>
                  <a:tailEnd type="none" w="med" len="med"/>
                </a:ln>
                <a:effectLst/>
              </p:spPr>
            </p:cxnSp>
            <p:sp>
              <p:nvSpPr>
                <p:cNvPr id="87" name="Rectangle 86"/>
                <p:cNvSpPr/>
                <p:nvPr/>
              </p:nvSpPr>
              <p:spPr bwMode="auto">
                <a:xfrm>
                  <a:off x="1020543" y="2304322"/>
                  <a:ext cx="45720" cy="45720"/>
                </a:xfrm>
                <a:prstGeom prst="rect">
                  <a:avLst/>
                </a:prstGeom>
                <a:solidFill>
                  <a:srgbClr val="8EBAE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grpSp>
            <p:nvGrpSpPr>
              <p:cNvPr id="77" name="Group 76"/>
              <p:cNvGrpSpPr/>
              <p:nvPr/>
            </p:nvGrpSpPr>
            <p:grpSpPr>
              <a:xfrm>
                <a:off x="1020543" y="2379416"/>
                <a:ext cx="302411" cy="45720"/>
                <a:chOff x="1020543" y="2366869"/>
                <a:chExt cx="302411" cy="45720"/>
              </a:xfrm>
            </p:grpSpPr>
            <p:cxnSp>
              <p:nvCxnSpPr>
                <p:cNvPr id="84" name="Straight Connector 83"/>
                <p:cNvCxnSpPr/>
                <p:nvPr/>
              </p:nvCxnSpPr>
              <p:spPr bwMode="auto">
                <a:xfrm>
                  <a:off x="1094354" y="2389729"/>
                  <a:ext cx="228600" cy="0"/>
                </a:xfrm>
                <a:prstGeom prst="line">
                  <a:avLst/>
                </a:prstGeom>
                <a:solidFill>
                  <a:srgbClr val="E05206"/>
                </a:solidFill>
                <a:ln w="12700" cap="flat" cmpd="sng" algn="ctr">
                  <a:solidFill>
                    <a:srgbClr val="0070C0"/>
                  </a:solidFill>
                  <a:prstDash val="solid"/>
                  <a:round/>
                  <a:headEnd type="none" w="med" len="med"/>
                  <a:tailEnd type="none" w="med" len="med"/>
                </a:ln>
                <a:effectLst/>
              </p:spPr>
            </p:cxnSp>
            <p:sp>
              <p:nvSpPr>
                <p:cNvPr id="85" name="Rectangle 84"/>
                <p:cNvSpPr/>
                <p:nvPr/>
              </p:nvSpPr>
              <p:spPr bwMode="auto">
                <a:xfrm>
                  <a:off x="1020543" y="2366869"/>
                  <a:ext cx="45720" cy="45720"/>
                </a:xfrm>
                <a:prstGeom prst="rect">
                  <a:avLst/>
                </a:prstGeom>
                <a:solidFill>
                  <a:srgbClr val="8EBAE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grpSp>
            <p:nvGrpSpPr>
              <p:cNvPr id="78" name="Group 77"/>
              <p:cNvGrpSpPr/>
              <p:nvPr/>
            </p:nvGrpSpPr>
            <p:grpSpPr>
              <a:xfrm>
                <a:off x="1020543" y="2456561"/>
                <a:ext cx="302411" cy="45720"/>
                <a:chOff x="1020543" y="2447966"/>
                <a:chExt cx="302411" cy="45720"/>
              </a:xfrm>
            </p:grpSpPr>
            <p:cxnSp>
              <p:nvCxnSpPr>
                <p:cNvPr id="82" name="Straight Connector 81"/>
                <p:cNvCxnSpPr/>
                <p:nvPr/>
              </p:nvCxnSpPr>
              <p:spPr bwMode="auto">
                <a:xfrm>
                  <a:off x="1094354" y="2470826"/>
                  <a:ext cx="228600" cy="0"/>
                </a:xfrm>
                <a:prstGeom prst="line">
                  <a:avLst/>
                </a:prstGeom>
                <a:solidFill>
                  <a:srgbClr val="E05206"/>
                </a:solidFill>
                <a:ln w="12700" cap="flat" cmpd="sng" algn="ctr">
                  <a:solidFill>
                    <a:srgbClr val="0070C0"/>
                  </a:solidFill>
                  <a:prstDash val="solid"/>
                  <a:round/>
                  <a:headEnd type="none" w="med" len="med"/>
                  <a:tailEnd type="none" w="med" len="med"/>
                </a:ln>
                <a:effectLst/>
              </p:spPr>
            </p:cxnSp>
            <p:sp>
              <p:nvSpPr>
                <p:cNvPr id="83" name="Rectangle 82"/>
                <p:cNvSpPr/>
                <p:nvPr/>
              </p:nvSpPr>
              <p:spPr bwMode="auto">
                <a:xfrm>
                  <a:off x="1020543" y="2447966"/>
                  <a:ext cx="45720" cy="45720"/>
                </a:xfrm>
                <a:prstGeom prst="rect">
                  <a:avLst/>
                </a:prstGeom>
                <a:solidFill>
                  <a:srgbClr val="8EBAE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grpSp>
            <p:nvGrpSpPr>
              <p:cNvPr id="79" name="Group 78"/>
              <p:cNvGrpSpPr/>
              <p:nvPr/>
            </p:nvGrpSpPr>
            <p:grpSpPr>
              <a:xfrm>
                <a:off x="1020543" y="2533706"/>
                <a:ext cx="302411" cy="45720"/>
                <a:chOff x="1020543" y="2533706"/>
                <a:chExt cx="302411" cy="45720"/>
              </a:xfrm>
            </p:grpSpPr>
            <p:cxnSp>
              <p:nvCxnSpPr>
                <p:cNvPr id="80" name="Straight Connector 79"/>
                <p:cNvCxnSpPr/>
                <p:nvPr/>
              </p:nvCxnSpPr>
              <p:spPr bwMode="auto">
                <a:xfrm>
                  <a:off x="1094354" y="2556566"/>
                  <a:ext cx="228600" cy="0"/>
                </a:xfrm>
                <a:prstGeom prst="line">
                  <a:avLst/>
                </a:prstGeom>
                <a:solidFill>
                  <a:srgbClr val="E05206"/>
                </a:solidFill>
                <a:ln w="12700" cap="flat" cmpd="sng" algn="ctr">
                  <a:solidFill>
                    <a:srgbClr val="0070C0"/>
                  </a:solidFill>
                  <a:prstDash val="solid"/>
                  <a:round/>
                  <a:headEnd type="none" w="med" len="med"/>
                  <a:tailEnd type="none" w="med" len="med"/>
                </a:ln>
                <a:effectLst/>
              </p:spPr>
            </p:cxnSp>
            <p:sp>
              <p:nvSpPr>
                <p:cNvPr id="81" name="Rectangle 80"/>
                <p:cNvSpPr/>
                <p:nvPr/>
              </p:nvSpPr>
              <p:spPr bwMode="auto">
                <a:xfrm>
                  <a:off x="1020543" y="2533706"/>
                  <a:ext cx="45720" cy="45720"/>
                </a:xfrm>
                <a:prstGeom prst="rect">
                  <a:avLst/>
                </a:prstGeom>
                <a:solidFill>
                  <a:srgbClr val="8EBAE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grpSp>
        <p:sp>
          <p:nvSpPr>
            <p:cNvPr id="69" name="TextBox 68"/>
            <p:cNvSpPr txBox="1"/>
            <p:nvPr/>
          </p:nvSpPr>
          <p:spPr>
            <a:xfrm>
              <a:off x="1014762" y="2197619"/>
              <a:ext cx="59312" cy="69285"/>
            </a:xfrm>
            <a:prstGeom prst="rect">
              <a:avLst/>
            </a:prstGeom>
            <a:noFill/>
          </p:spPr>
          <p:txBody>
            <a:bodyPr wrap="square" lIns="0" tIns="0" rIns="0" bIns="0" rtlCol="0" anchor="t">
              <a:noAutofit/>
            </a:bodyPr>
            <a:lstStyle/>
            <a:p>
              <a:pPr algn="ctr" eaLnBrk="1" fontAlgn="auto" hangingPunct="1">
                <a:spcBef>
                  <a:spcPts val="0"/>
                </a:spcBef>
                <a:spcAft>
                  <a:spcPts val="0"/>
                </a:spcAft>
                <a:defRPr/>
              </a:pPr>
              <a:r>
                <a:rPr lang="en-US" sz="800" b="1" kern="0" dirty="0" smtClean="0">
                  <a:solidFill>
                    <a:srgbClr val="E05206"/>
                  </a:solidFill>
                  <a:latin typeface="Bradley Hand ITC" panose="03070402050302030203" pitchFamily="66" charset="0"/>
                </a:rPr>
                <a:t>4</a:t>
              </a:r>
            </a:p>
          </p:txBody>
        </p:sp>
        <p:sp>
          <p:nvSpPr>
            <p:cNvPr id="70" name="TextBox 69"/>
            <p:cNvSpPr txBox="1"/>
            <p:nvPr/>
          </p:nvSpPr>
          <p:spPr>
            <a:xfrm>
              <a:off x="1005238" y="2295288"/>
              <a:ext cx="61596" cy="69285"/>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800" b="1" kern="0" spc="-200" dirty="0" smtClean="0">
                  <a:solidFill>
                    <a:srgbClr val="E05206"/>
                  </a:solidFill>
                  <a:latin typeface="Bradley Hand ITC" panose="03070402050302030203" pitchFamily="66" charset="0"/>
                </a:rPr>
                <a:t>8</a:t>
              </a:r>
            </a:p>
          </p:txBody>
        </p:sp>
        <p:sp>
          <p:nvSpPr>
            <p:cNvPr id="71" name="TextBox 70"/>
            <p:cNvSpPr txBox="1"/>
            <p:nvPr/>
          </p:nvSpPr>
          <p:spPr>
            <a:xfrm>
              <a:off x="1005238" y="2373846"/>
              <a:ext cx="61596" cy="69285"/>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800" b="1" kern="0" spc="-200" dirty="0" smtClean="0">
                  <a:solidFill>
                    <a:srgbClr val="E05206"/>
                  </a:solidFill>
                  <a:latin typeface="Bradley Hand ITC" panose="03070402050302030203" pitchFamily="66" charset="0"/>
                </a:rPr>
                <a:t>3</a:t>
              </a:r>
            </a:p>
          </p:txBody>
        </p:sp>
        <p:sp>
          <p:nvSpPr>
            <p:cNvPr id="72" name="TextBox 71"/>
            <p:cNvSpPr txBox="1"/>
            <p:nvPr/>
          </p:nvSpPr>
          <p:spPr>
            <a:xfrm>
              <a:off x="1005238" y="2442882"/>
              <a:ext cx="61596" cy="69285"/>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800" b="1" kern="0" spc="-200" dirty="0" smtClean="0">
                  <a:solidFill>
                    <a:srgbClr val="E05206"/>
                  </a:solidFill>
                  <a:latin typeface="Bradley Hand ITC" panose="03070402050302030203" pitchFamily="66" charset="0"/>
                </a:rPr>
                <a:t>6</a:t>
              </a:r>
            </a:p>
          </p:txBody>
        </p:sp>
        <p:sp>
          <p:nvSpPr>
            <p:cNvPr id="73" name="TextBox 72"/>
            <p:cNvSpPr txBox="1"/>
            <p:nvPr/>
          </p:nvSpPr>
          <p:spPr>
            <a:xfrm>
              <a:off x="1005238" y="2521473"/>
              <a:ext cx="61596" cy="69285"/>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800" b="1" kern="0" spc="-200" dirty="0" smtClean="0">
                  <a:solidFill>
                    <a:srgbClr val="E05206"/>
                  </a:solidFill>
                  <a:latin typeface="Bradley Hand ITC" panose="03070402050302030203" pitchFamily="66" charset="0"/>
                </a:rPr>
                <a:t>5</a:t>
              </a:r>
            </a:p>
          </p:txBody>
        </p:sp>
      </p:grpSp>
      <p:sp>
        <p:nvSpPr>
          <p:cNvPr id="148" name="TextBox 147"/>
          <p:cNvSpPr txBox="1"/>
          <p:nvPr/>
        </p:nvSpPr>
        <p:spPr>
          <a:xfrm>
            <a:off x="2485263" y="4645783"/>
            <a:ext cx="1828800" cy="685800"/>
          </a:xfrm>
          <a:prstGeom prst="rect">
            <a:avLst/>
          </a:prstGeom>
          <a:noFill/>
        </p:spPr>
        <p:txBody>
          <a:bodyPr wrap="square" lIns="0" tIns="0" rIns="0" bIns="0" rtlCol="0" anchor="t">
            <a:noAutofit/>
          </a:bodyPr>
          <a:lstStyle/>
          <a:p>
            <a:pPr algn="ctr" eaLnBrk="1" fontAlgn="auto" hangingPunct="1">
              <a:lnSpc>
                <a:spcPct val="120000"/>
              </a:lnSpc>
              <a:spcBef>
                <a:spcPts val="0"/>
              </a:spcBef>
              <a:spcAft>
                <a:spcPts val="0"/>
              </a:spcAft>
              <a:defRPr/>
            </a:pPr>
            <a:r>
              <a:rPr lang="en-US" sz="1300" b="1" u="sng" kern="0" dirty="0" smtClean="0">
                <a:solidFill>
                  <a:srgbClr val="00B050"/>
                </a:solidFill>
                <a:latin typeface="Arial Black" panose="020B0A04020102020204" pitchFamily="34" charset="0"/>
              </a:rPr>
              <a:t>N</a:t>
            </a:r>
            <a:r>
              <a:rPr lang="en-US" sz="1300" b="1" kern="0" dirty="0" smtClean="0">
                <a:solidFill>
                  <a:prstClr val="black">
                    <a:lumMod val="50000"/>
                    <a:lumOff val="50000"/>
                  </a:prstClr>
                </a:solidFill>
                <a:latin typeface="Arial"/>
              </a:rPr>
              <a:t>onprofit coordinates homebuyer education for </a:t>
            </a:r>
            <a:r>
              <a:rPr lang="en-US" sz="1300" b="1" u="sng" kern="0" dirty="0">
                <a:solidFill>
                  <a:srgbClr val="7030A0"/>
                </a:solidFill>
                <a:latin typeface="Arial Black" panose="020B0A04020102020204" pitchFamily="34" charset="0"/>
              </a:rPr>
              <a:t>B</a:t>
            </a:r>
            <a:r>
              <a:rPr lang="en-US" sz="1300" b="1" kern="0" dirty="0" smtClean="0">
                <a:solidFill>
                  <a:prstClr val="black">
                    <a:lumMod val="50000"/>
                    <a:lumOff val="50000"/>
                  </a:prstClr>
                </a:solidFill>
                <a:latin typeface="Arial"/>
              </a:rPr>
              <a:t>orrower</a:t>
            </a:r>
          </a:p>
        </p:txBody>
      </p:sp>
      <p:sp>
        <p:nvSpPr>
          <p:cNvPr id="149" name="Oval 148"/>
          <p:cNvSpPr/>
          <p:nvPr/>
        </p:nvSpPr>
        <p:spPr bwMode="auto">
          <a:xfrm>
            <a:off x="2788555" y="3229241"/>
            <a:ext cx="1228085" cy="1228082"/>
          </a:xfrm>
          <a:prstGeom prst="ellipse">
            <a:avLst/>
          </a:prstGeom>
          <a:solidFill>
            <a:srgbClr val="FFFFFF"/>
          </a:solidFill>
          <a:ln w="19050"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nvGrpSpPr>
          <p:cNvPr id="150" name="Group 149"/>
          <p:cNvGrpSpPr/>
          <p:nvPr/>
        </p:nvGrpSpPr>
        <p:grpSpPr>
          <a:xfrm>
            <a:off x="2648202" y="3560954"/>
            <a:ext cx="401120" cy="574698"/>
            <a:chOff x="3137300" y="1969124"/>
            <a:chExt cx="413160" cy="591950"/>
          </a:xfrm>
        </p:grpSpPr>
        <p:grpSp>
          <p:nvGrpSpPr>
            <p:cNvPr id="151" name="Group 150"/>
            <p:cNvGrpSpPr/>
            <p:nvPr/>
          </p:nvGrpSpPr>
          <p:grpSpPr>
            <a:xfrm>
              <a:off x="3137300" y="1969124"/>
              <a:ext cx="413160" cy="591950"/>
              <a:chOff x="4272805" y="5278299"/>
              <a:chExt cx="691811" cy="991189"/>
            </a:xfrm>
          </p:grpSpPr>
          <p:sp>
            <p:nvSpPr>
              <p:cNvPr id="153"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154" name="Oval 153"/>
              <p:cNvSpPr/>
              <p:nvPr/>
            </p:nvSpPr>
            <p:spPr bwMode="auto">
              <a:xfrm>
                <a:off x="4363652" y="5278299"/>
                <a:ext cx="459332" cy="459334"/>
              </a:xfrm>
              <a:prstGeom prst="ellipse">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152" name="TextBox 151"/>
            <p:cNvSpPr txBox="1"/>
            <p:nvPr/>
          </p:nvSpPr>
          <p:spPr>
            <a:xfrm>
              <a:off x="3237869" y="2302953"/>
              <a:ext cx="188698"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a:solidFill>
                    <a:srgbClr val="FFFFFF"/>
                  </a:solidFill>
                  <a:latin typeface="Arial"/>
                </a:rPr>
                <a:t>N</a:t>
              </a:r>
              <a:endParaRPr lang="en-US" sz="1300" b="1" kern="0" spc="-60" dirty="0" smtClean="0">
                <a:solidFill>
                  <a:srgbClr val="FFFFFF"/>
                </a:solidFill>
                <a:latin typeface="Arial"/>
              </a:endParaRPr>
            </a:p>
          </p:txBody>
        </p:sp>
      </p:grpSp>
      <p:grpSp>
        <p:nvGrpSpPr>
          <p:cNvPr id="161" name="Group 160"/>
          <p:cNvGrpSpPr/>
          <p:nvPr/>
        </p:nvGrpSpPr>
        <p:grpSpPr>
          <a:xfrm>
            <a:off x="3730374" y="3560954"/>
            <a:ext cx="401120" cy="574698"/>
            <a:chOff x="3137300" y="1969124"/>
            <a:chExt cx="413160" cy="591950"/>
          </a:xfrm>
        </p:grpSpPr>
        <p:grpSp>
          <p:nvGrpSpPr>
            <p:cNvPr id="162" name="Group 161"/>
            <p:cNvGrpSpPr/>
            <p:nvPr/>
          </p:nvGrpSpPr>
          <p:grpSpPr>
            <a:xfrm>
              <a:off x="3137300" y="1969124"/>
              <a:ext cx="413160" cy="591950"/>
              <a:chOff x="4272805" y="5278299"/>
              <a:chExt cx="691811" cy="991189"/>
            </a:xfrm>
          </p:grpSpPr>
          <p:sp>
            <p:nvSpPr>
              <p:cNvPr id="164"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165" name="Oval 164"/>
              <p:cNvSpPr/>
              <p:nvPr/>
            </p:nvSpPr>
            <p:spPr bwMode="auto">
              <a:xfrm>
                <a:off x="4363652" y="5278299"/>
                <a:ext cx="459332" cy="459334"/>
              </a:xfrm>
              <a:prstGeom prst="ellipse">
                <a:avLst/>
              </a:prstGeom>
              <a:solidFill>
                <a:srgbClr val="7030A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163" name="TextBox 162"/>
            <p:cNvSpPr txBox="1"/>
            <p:nvPr/>
          </p:nvSpPr>
          <p:spPr>
            <a:xfrm>
              <a:off x="3191555" y="2311432"/>
              <a:ext cx="274319"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smtClean="0">
                  <a:solidFill>
                    <a:srgbClr val="FFFFFF"/>
                  </a:solidFill>
                  <a:latin typeface="Arial"/>
                </a:rPr>
                <a:t>B</a:t>
              </a:r>
            </a:p>
          </p:txBody>
        </p:sp>
      </p:grpSp>
      <p:grpSp>
        <p:nvGrpSpPr>
          <p:cNvPr id="20499" name="Group 20498"/>
          <p:cNvGrpSpPr/>
          <p:nvPr/>
        </p:nvGrpSpPr>
        <p:grpSpPr>
          <a:xfrm>
            <a:off x="3105981" y="3504804"/>
            <a:ext cx="537362" cy="609996"/>
            <a:chOff x="3105981" y="3449328"/>
            <a:chExt cx="537362" cy="609996"/>
          </a:xfrm>
        </p:grpSpPr>
        <p:grpSp>
          <p:nvGrpSpPr>
            <p:cNvPr id="166" name="Group 165"/>
            <p:cNvGrpSpPr/>
            <p:nvPr/>
          </p:nvGrpSpPr>
          <p:grpSpPr>
            <a:xfrm rot="900000">
              <a:off x="3259295" y="3611542"/>
              <a:ext cx="384048" cy="447782"/>
              <a:chOff x="1972805" y="2582021"/>
              <a:chExt cx="320531" cy="373725"/>
            </a:xfrm>
          </p:grpSpPr>
          <p:grpSp>
            <p:nvGrpSpPr>
              <p:cNvPr id="167" name="Group 166"/>
              <p:cNvGrpSpPr/>
              <p:nvPr/>
            </p:nvGrpSpPr>
            <p:grpSpPr>
              <a:xfrm>
                <a:off x="1972805" y="2582021"/>
                <a:ext cx="320531" cy="373725"/>
                <a:chOff x="2245802" y="4213860"/>
                <a:chExt cx="627829" cy="906780"/>
              </a:xfrm>
            </p:grpSpPr>
            <p:sp>
              <p:nvSpPr>
                <p:cNvPr id="177" name="Rectangle 176"/>
                <p:cNvSpPr/>
                <p:nvPr/>
              </p:nvSpPr>
              <p:spPr bwMode="auto">
                <a:xfrm>
                  <a:off x="2245802" y="4213860"/>
                  <a:ext cx="627829" cy="906780"/>
                </a:xfrm>
                <a:prstGeom prst="rect">
                  <a:avLst/>
                </a:prstGeom>
                <a:solidFill>
                  <a:schemeClr val="accent5">
                    <a:lumMod val="40000"/>
                    <a:lumOff val="60000"/>
                  </a:schemeClr>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cxnSp>
              <p:nvCxnSpPr>
                <p:cNvPr id="178" name="Straight Connector 177"/>
                <p:cNvCxnSpPr/>
                <p:nvPr/>
              </p:nvCxnSpPr>
              <p:spPr bwMode="auto">
                <a:xfrm>
                  <a:off x="2314312" y="4921074"/>
                  <a:ext cx="507469" cy="0"/>
                </a:xfrm>
                <a:prstGeom prst="line">
                  <a:avLst/>
                </a:prstGeom>
                <a:solidFill>
                  <a:schemeClr val="accent1"/>
                </a:solidFill>
                <a:ln w="12700" cap="flat" cmpd="sng" algn="ctr">
                  <a:solidFill>
                    <a:schemeClr val="accent5"/>
                  </a:solidFill>
                  <a:prstDash val="solid"/>
                  <a:round/>
                  <a:headEnd type="none" w="med" len="med"/>
                  <a:tailEnd type="none" w="med" len="med"/>
                </a:ln>
                <a:effectLst/>
              </p:spPr>
            </p:cxnSp>
            <p:cxnSp>
              <p:nvCxnSpPr>
                <p:cNvPr id="179" name="Straight Connector 178"/>
                <p:cNvCxnSpPr/>
                <p:nvPr/>
              </p:nvCxnSpPr>
              <p:spPr bwMode="auto">
                <a:xfrm>
                  <a:off x="2314312" y="5010885"/>
                  <a:ext cx="507469" cy="0"/>
                </a:xfrm>
                <a:prstGeom prst="line">
                  <a:avLst/>
                </a:prstGeom>
                <a:solidFill>
                  <a:schemeClr val="accent1"/>
                </a:solidFill>
                <a:ln w="12700" cap="flat" cmpd="sng" algn="ctr">
                  <a:solidFill>
                    <a:schemeClr val="accent5"/>
                  </a:solidFill>
                  <a:prstDash val="solid"/>
                  <a:round/>
                  <a:headEnd type="none" w="med" len="med"/>
                  <a:tailEnd type="none" w="med" len="med"/>
                </a:ln>
                <a:effectLst/>
              </p:spPr>
            </p:cxnSp>
          </p:grpSp>
          <p:grpSp>
            <p:nvGrpSpPr>
              <p:cNvPr id="168" name="Group 167"/>
              <p:cNvGrpSpPr/>
              <p:nvPr/>
            </p:nvGrpSpPr>
            <p:grpSpPr>
              <a:xfrm>
                <a:off x="2000438" y="2613572"/>
                <a:ext cx="269266" cy="219635"/>
                <a:chOff x="1006251" y="1848217"/>
                <a:chExt cx="1157586" cy="944220"/>
              </a:xfrm>
            </p:grpSpPr>
            <p:grpSp>
              <p:nvGrpSpPr>
                <p:cNvPr id="170" name="Group 169"/>
                <p:cNvGrpSpPr/>
                <p:nvPr/>
              </p:nvGrpSpPr>
              <p:grpSpPr>
                <a:xfrm>
                  <a:off x="1006251" y="1848217"/>
                  <a:ext cx="1157586" cy="944220"/>
                  <a:chOff x="2018128" y="3379010"/>
                  <a:chExt cx="946549" cy="772083"/>
                </a:xfrm>
              </p:grpSpPr>
              <p:grpSp>
                <p:nvGrpSpPr>
                  <p:cNvPr id="172" name="Group 171"/>
                  <p:cNvGrpSpPr/>
                  <p:nvPr/>
                </p:nvGrpSpPr>
                <p:grpSpPr>
                  <a:xfrm>
                    <a:off x="2051883" y="3379010"/>
                    <a:ext cx="879038" cy="748660"/>
                    <a:chOff x="2752756" y="2729791"/>
                    <a:chExt cx="1092390" cy="1246041"/>
                  </a:xfrm>
                  <a:solidFill>
                    <a:srgbClr val="92D050"/>
                  </a:solidFill>
                </p:grpSpPr>
                <p:sp>
                  <p:nvSpPr>
                    <p:cNvPr id="174" name="Rectangle 173"/>
                    <p:cNvSpPr/>
                    <p:nvPr/>
                  </p:nvSpPr>
                  <p:spPr bwMode="auto">
                    <a:xfrm>
                      <a:off x="2841751" y="3108661"/>
                      <a:ext cx="914400" cy="867171"/>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75" name="Isosceles Triangle 174"/>
                    <p:cNvSpPr/>
                    <p:nvPr/>
                  </p:nvSpPr>
                  <p:spPr bwMode="auto">
                    <a:xfrm>
                      <a:off x="2752756" y="2729791"/>
                      <a:ext cx="1092390" cy="459634"/>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76" name="Rectangle 175"/>
                    <p:cNvSpPr/>
                    <p:nvPr/>
                  </p:nvSpPr>
                  <p:spPr bwMode="auto">
                    <a:xfrm>
                      <a:off x="3550921" y="2819400"/>
                      <a:ext cx="152400" cy="265706"/>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173" name="Freeform 172"/>
                  <p:cNvSpPr/>
                  <p:nvPr/>
                </p:nvSpPr>
                <p:spPr bwMode="auto">
                  <a:xfrm>
                    <a:off x="2018128" y="4079507"/>
                    <a:ext cx="946549" cy="71586"/>
                  </a:xfrm>
                  <a:custGeom>
                    <a:avLst/>
                    <a:gdLst>
                      <a:gd name="connsiteX0" fmla="*/ 0 w 1695450"/>
                      <a:gd name="connsiteY0" fmla="*/ 19050 h 19050"/>
                      <a:gd name="connsiteX1" fmla="*/ 1447800 w 1695450"/>
                      <a:gd name="connsiteY1" fmla="*/ 2382 h 19050"/>
                      <a:gd name="connsiteX2" fmla="*/ 1695450 w 1695450"/>
                      <a:gd name="connsiteY2" fmla="*/ 0 h 19050"/>
                      <a:gd name="connsiteX0" fmla="*/ 0 w 1447800"/>
                      <a:gd name="connsiteY0" fmla="*/ 16668 h 16668"/>
                      <a:gd name="connsiteX1" fmla="*/ 1447800 w 1447800"/>
                      <a:gd name="connsiteY1" fmla="*/ 0 h 16668"/>
                      <a:gd name="connsiteX0" fmla="*/ 0 w 1285875"/>
                      <a:gd name="connsiteY0" fmla="*/ 11905 h 11905"/>
                      <a:gd name="connsiteX1" fmla="*/ 1285875 w 1285875"/>
                      <a:gd name="connsiteY1" fmla="*/ 0 h 11905"/>
                      <a:gd name="connsiteX0" fmla="*/ 0 w 1285875"/>
                      <a:gd name="connsiteY0" fmla="*/ 54614 h 54614"/>
                      <a:gd name="connsiteX1" fmla="*/ 1285875 w 1285875"/>
                      <a:gd name="connsiteY1" fmla="*/ 42709 h 54614"/>
                      <a:gd name="connsiteX0" fmla="*/ 0 w 1285875"/>
                      <a:gd name="connsiteY0" fmla="*/ 66135 h 66135"/>
                      <a:gd name="connsiteX1" fmla="*/ 1285875 w 1285875"/>
                      <a:gd name="connsiteY1" fmla="*/ 54230 h 66135"/>
                    </a:gdLst>
                    <a:ahLst/>
                    <a:cxnLst>
                      <a:cxn ang="0">
                        <a:pos x="connsiteX0" y="connsiteY0"/>
                      </a:cxn>
                      <a:cxn ang="0">
                        <a:pos x="connsiteX1" y="connsiteY1"/>
                      </a:cxn>
                    </a:cxnLst>
                    <a:rect l="l" t="t" r="r" b="b"/>
                    <a:pathLst>
                      <a:path w="1285875" h="66135">
                        <a:moveTo>
                          <a:pt x="0" y="66135"/>
                        </a:moveTo>
                        <a:cubicBezTo>
                          <a:pt x="431007" y="14542"/>
                          <a:pt x="707232" y="-46577"/>
                          <a:pt x="1285875" y="54230"/>
                        </a:cubicBezTo>
                      </a:path>
                    </a:pathLst>
                  </a:custGeom>
                  <a:solidFill>
                    <a:schemeClr val="accent5">
                      <a:lumMod val="40000"/>
                      <a:lumOff val="60000"/>
                    </a:schemeClr>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171" name="Rectangle 170"/>
                <p:cNvSpPr/>
                <p:nvPr/>
              </p:nvSpPr>
              <p:spPr>
                <a:xfrm>
                  <a:off x="1316565" y="2009051"/>
                  <a:ext cx="514948" cy="514546"/>
                </a:xfrm>
                <a:prstGeom prst="rect">
                  <a:avLst/>
                </a:prstGeom>
              </p:spPr>
              <p:txBody>
                <a:bodyPr wrap="square" lIns="0" tIns="0" rIns="0" bIns="0" anchor="ctr">
                  <a:spAutoFit/>
                </a:bodyPr>
                <a:lstStyle/>
                <a:p>
                  <a:pPr algn="ctr"/>
                  <a:endParaRPr lang="en-US" spc="-300" dirty="0">
                    <a:solidFill>
                      <a:srgbClr val="FFFFFF"/>
                    </a:solidFill>
                  </a:endParaRPr>
                </a:p>
              </p:txBody>
            </p:sp>
          </p:grpSp>
          <p:sp>
            <p:nvSpPr>
              <p:cNvPr id="169" name="TextBox 168"/>
              <p:cNvSpPr txBox="1"/>
              <p:nvPr/>
            </p:nvSpPr>
            <p:spPr>
              <a:xfrm>
                <a:off x="2077919" y="2632939"/>
                <a:ext cx="109183" cy="184666"/>
              </a:xfrm>
              <a:prstGeom prst="rect">
                <a:avLst/>
              </a:prstGeom>
              <a:solidFill>
                <a:schemeClr val="accent5"/>
              </a:solidFill>
            </p:spPr>
            <p:txBody>
              <a:bodyPr wrap="square" lIns="0" tIns="0" rIns="0" bIns="0" rtlCol="0" anchor="ctr">
                <a:spAutoFit/>
              </a:bodyPr>
              <a:lstStyle/>
              <a:p>
                <a:pPr algn="ctr"/>
                <a:r>
                  <a:rPr lang="en-US" sz="1200" b="1" dirty="0">
                    <a:solidFill>
                      <a:srgbClr val="FFFFFF"/>
                    </a:solidFill>
                  </a:rPr>
                  <a:t>$</a:t>
                </a:r>
              </a:p>
            </p:txBody>
          </p:sp>
        </p:grpSp>
        <p:grpSp>
          <p:nvGrpSpPr>
            <p:cNvPr id="180" name="Group 179"/>
            <p:cNvGrpSpPr/>
            <p:nvPr/>
          </p:nvGrpSpPr>
          <p:grpSpPr>
            <a:xfrm rot="20700000">
              <a:off x="3105981" y="3589713"/>
              <a:ext cx="384048" cy="447782"/>
              <a:chOff x="1972805" y="2582021"/>
              <a:chExt cx="320531" cy="373725"/>
            </a:xfrm>
          </p:grpSpPr>
          <p:grpSp>
            <p:nvGrpSpPr>
              <p:cNvPr id="181" name="Group 180"/>
              <p:cNvGrpSpPr/>
              <p:nvPr/>
            </p:nvGrpSpPr>
            <p:grpSpPr>
              <a:xfrm>
                <a:off x="1972805" y="2582021"/>
                <a:ext cx="320531" cy="373725"/>
                <a:chOff x="2245802" y="4213860"/>
                <a:chExt cx="627829" cy="906780"/>
              </a:xfrm>
            </p:grpSpPr>
            <p:sp>
              <p:nvSpPr>
                <p:cNvPr id="191" name="Rectangle 190"/>
                <p:cNvSpPr/>
                <p:nvPr/>
              </p:nvSpPr>
              <p:spPr bwMode="auto">
                <a:xfrm>
                  <a:off x="2245802" y="4213860"/>
                  <a:ext cx="627829" cy="906780"/>
                </a:xfrm>
                <a:prstGeom prst="rect">
                  <a:avLst/>
                </a:prstGeom>
                <a:solidFill>
                  <a:srgbClr val="FF99FF"/>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cxnSp>
              <p:nvCxnSpPr>
                <p:cNvPr id="192" name="Straight Connector 191"/>
                <p:cNvCxnSpPr/>
                <p:nvPr/>
              </p:nvCxnSpPr>
              <p:spPr bwMode="auto">
                <a:xfrm>
                  <a:off x="2314312" y="4921074"/>
                  <a:ext cx="507469" cy="0"/>
                </a:xfrm>
                <a:prstGeom prst="line">
                  <a:avLst/>
                </a:prstGeom>
                <a:solidFill>
                  <a:schemeClr val="accent1"/>
                </a:solidFill>
                <a:ln w="12700" cap="flat" cmpd="sng" algn="ctr">
                  <a:solidFill>
                    <a:srgbClr val="FF33CC"/>
                  </a:solidFill>
                  <a:prstDash val="solid"/>
                  <a:round/>
                  <a:headEnd type="none" w="med" len="med"/>
                  <a:tailEnd type="none" w="med" len="med"/>
                </a:ln>
                <a:effectLst/>
              </p:spPr>
            </p:cxnSp>
            <p:cxnSp>
              <p:nvCxnSpPr>
                <p:cNvPr id="193" name="Straight Connector 192"/>
                <p:cNvCxnSpPr/>
                <p:nvPr/>
              </p:nvCxnSpPr>
              <p:spPr bwMode="auto">
                <a:xfrm>
                  <a:off x="2314312" y="5010885"/>
                  <a:ext cx="507469" cy="0"/>
                </a:xfrm>
                <a:prstGeom prst="line">
                  <a:avLst/>
                </a:prstGeom>
                <a:solidFill>
                  <a:schemeClr val="accent1"/>
                </a:solidFill>
                <a:ln w="12700" cap="flat" cmpd="sng" algn="ctr">
                  <a:solidFill>
                    <a:srgbClr val="FF33CC"/>
                  </a:solidFill>
                  <a:prstDash val="solid"/>
                  <a:round/>
                  <a:headEnd type="none" w="med" len="med"/>
                  <a:tailEnd type="none" w="med" len="med"/>
                </a:ln>
                <a:effectLst/>
              </p:spPr>
            </p:cxnSp>
          </p:grpSp>
          <p:grpSp>
            <p:nvGrpSpPr>
              <p:cNvPr id="182" name="Group 181"/>
              <p:cNvGrpSpPr/>
              <p:nvPr/>
            </p:nvGrpSpPr>
            <p:grpSpPr>
              <a:xfrm>
                <a:off x="2000438" y="2613572"/>
                <a:ext cx="269266" cy="219635"/>
                <a:chOff x="1006251" y="1848217"/>
                <a:chExt cx="1157586" cy="944220"/>
              </a:xfrm>
            </p:grpSpPr>
            <p:grpSp>
              <p:nvGrpSpPr>
                <p:cNvPr id="184" name="Group 183"/>
                <p:cNvGrpSpPr/>
                <p:nvPr/>
              </p:nvGrpSpPr>
              <p:grpSpPr>
                <a:xfrm>
                  <a:off x="1006251" y="1848217"/>
                  <a:ext cx="1157586" cy="944220"/>
                  <a:chOff x="2018128" y="3379010"/>
                  <a:chExt cx="946549" cy="772083"/>
                </a:xfrm>
              </p:grpSpPr>
              <p:grpSp>
                <p:nvGrpSpPr>
                  <p:cNvPr id="186" name="Group 185"/>
                  <p:cNvGrpSpPr/>
                  <p:nvPr/>
                </p:nvGrpSpPr>
                <p:grpSpPr>
                  <a:xfrm>
                    <a:off x="2051883" y="3379010"/>
                    <a:ext cx="879038" cy="748660"/>
                    <a:chOff x="2752756" y="2729791"/>
                    <a:chExt cx="1092390" cy="1246041"/>
                  </a:xfrm>
                  <a:solidFill>
                    <a:srgbClr val="92D050"/>
                  </a:solidFill>
                </p:grpSpPr>
                <p:sp>
                  <p:nvSpPr>
                    <p:cNvPr id="188" name="Rectangle 187"/>
                    <p:cNvSpPr/>
                    <p:nvPr/>
                  </p:nvSpPr>
                  <p:spPr bwMode="auto">
                    <a:xfrm>
                      <a:off x="2841751" y="3108661"/>
                      <a:ext cx="914400" cy="867171"/>
                    </a:xfrm>
                    <a:prstGeom prst="rect">
                      <a:avLst/>
                    </a:prstGeom>
                    <a:solidFill>
                      <a:srgbClr val="FF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89" name="Isosceles Triangle 188"/>
                    <p:cNvSpPr/>
                    <p:nvPr/>
                  </p:nvSpPr>
                  <p:spPr bwMode="auto">
                    <a:xfrm>
                      <a:off x="2752756" y="2729791"/>
                      <a:ext cx="1092390" cy="459634"/>
                    </a:xfrm>
                    <a:prstGeom prst="triangle">
                      <a:avLst/>
                    </a:prstGeom>
                    <a:solidFill>
                      <a:srgbClr val="FF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90" name="Rectangle 189"/>
                    <p:cNvSpPr/>
                    <p:nvPr/>
                  </p:nvSpPr>
                  <p:spPr bwMode="auto">
                    <a:xfrm>
                      <a:off x="3550921" y="2819400"/>
                      <a:ext cx="152400" cy="265706"/>
                    </a:xfrm>
                    <a:prstGeom prst="rect">
                      <a:avLst/>
                    </a:prstGeom>
                    <a:solidFill>
                      <a:srgbClr val="FF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187" name="Freeform 186"/>
                  <p:cNvSpPr/>
                  <p:nvPr/>
                </p:nvSpPr>
                <p:spPr bwMode="auto">
                  <a:xfrm>
                    <a:off x="2018128" y="4079507"/>
                    <a:ext cx="946549" cy="71586"/>
                  </a:xfrm>
                  <a:custGeom>
                    <a:avLst/>
                    <a:gdLst>
                      <a:gd name="connsiteX0" fmla="*/ 0 w 1695450"/>
                      <a:gd name="connsiteY0" fmla="*/ 19050 h 19050"/>
                      <a:gd name="connsiteX1" fmla="*/ 1447800 w 1695450"/>
                      <a:gd name="connsiteY1" fmla="*/ 2382 h 19050"/>
                      <a:gd name="connsiteX2" fmla="*/ 1695450 w 1695450"/>
                      <a:gd name="connsiteY2" fmla="*/ 0 h 19050"/>
                      <a:gd name="connsiteX0" fmla="*/ 0 w 1447800"/>
                      <a:gd name="connsiteY0" fmla="*/ 16668 h 16668"/>
                      <a:gd name="connsiteX1" fmla="*/ 1447800 w 1447800"/>
                      <a:gd name="connsiteY1" fmla="*/ 0 h 16668"/>
                      <a:gd name="connsiteX0" fmla="*/ 0 w 1285875"/>
                      <a:gd name="connsiteY0" fmla="*/ 11905 h 11905"/>
                      <a:gd name="connsiteX1" fmla="*/ 1285875 w 1285875"/>
                      <a:gd name="connsiteY1" fmla="*/ 0 h 11905"/>
                      <a:gd name="connsiteX0" fmla="*/ 0 w 1285875"/>
                      <a:gd name="connsiteY0" fmla="*/ 54614 h 54614"/>
                      <a:gd name="connsiteX1" fmla="*/ 1285875 w 1285875"/>
                      <a:gd name="connsiteY1" fmla="*/ 42709 h 54614"/>
                      <a:gd name="connsiteX0" fmla="*/ 0 w 1285875"/>
                      <a:gd name="connsiteY0" fmla="*/ 66135 h 66135"/>
                      <a:gd name="connsiteX1" fmla="*/ 1285875 w 1285875"/>
                      <a:gd name="connsiteY1" fmla="*/ 54230 h 66135"/>
                    </a:gdLst>
                    <a:ahLst/>
                    <a:cxnLst>
                      <a:cxn ang="0">
                        <a:pos x="connsiteX0" y="connsiteY0"/>
                      </a:cxn>
                      <a:cxn ang="0">
                        <a:pos x="connsiteX1" y="connsiteY1"/>
                      </a:cxn>
                    </a:cxnLst>
                    <a:rect l="l" t="t" r="r" b="b"/>
                    <a:pathLst>
                      <a:path w="1285875" h="66135">
                        <a:moveTo>
                          <a:pt x="0" y="66135"/>
                        </a:moveTo>
                        <a:cubicBezTo>
                          <a:pt x="431007" y="14542"/>
                          <a:pt x="707232" y="-46577"/>
                          <a:pt x="1285875" y="54230"/>
                        </a:cubicBezTo>
                      </a:path>
                    </a:pathLst>
                  </a:custGeom>
                  <a:solidFill>
                    <a:srgbClr val="FF99FF"/>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185" name="Rectangle 184"/>
                <p:cNvSpPr/>
                <p:nvPr/>
              </p:nvSpPr>
              <p:spPr>
                <a:xfrm>
                  <a:off x="1316565" y="2009051"/>
                  <a:ext cx="514948" cy="514546"/>
                </a:xfrm>
                <a:prstGeom prst="rect">
                  <a:avLst/>
                </a:prstGeom>
              </p:spPr>
              <p:txBody>
                <a:bodyPr wrap="square" lIns="0" tIns="0" rIns="0" bIns="0" anchor="ctr">
                  <a:spAutoFit/>
                </a:bodyPr>
                <a:lstStyle/>
                <a:p>
                  <a:pPr algn="ctr"/>
                  <a:endParaRPr lang="en-US" spc="-300" dirty="0">
                    <a:solidFill>
                      <a:srgbClr val="FFFFFF"/>
                    </a:solidFill>
                  </a:endParaRPr>
                </a:p>
              </p:txBody>
            </p:sp>
          </p:grpSp>
          <p:sp>
            <p:nvSpPr>
              <p:cNvPr id="183" name="TextBox 182"/>
              <p:cNvSpPr txBox="1"/>
              <p:nvPr/>
            </p:nvSpPr>
            <p:spPr>
              <a:xfrm>
                <a:off x="2077919" y="2665673"/>
                <a:ext cx="109183" cy="119197"/>
              </a:xfrm>
              <a:prstGeom prst="rect">
                <a:avLst/>
              </a:prstGeom>
              <a:noFill/>
            </p:spPr>
            <p:txBody>
              <a:bodyPr wrap="square" lIns="0" tIns="0" rIns="0" bIns="0" rtlCol="0" anchor="ctr">
                <a:spAutoFit/>
              </a:bodyPr>
              <a:lstStyle/>
              <a:p>
                <a:pPr algn="ctr"/>
                <a:r>
                  <a:rPr lang="en-US" sz="1200" b="1" dirty="0">
                    <a:solidFill>
                      <a:srgbClr val="FFFFFF"/>
                    </a:solidFill>
                  </a:rPr>
                  <a:t>$</a:t>
                </a:r>
              </a:p>
            </p:txBody>
          </p:sp>
        </p:grpSp>
        <p:grpSp>
          <p:nvGrpSpPr>
            <p:cNvPr id="195" name="Group 194"/>
            <p:cNvGrpSpPr/>
            <p:nvPr/>
          </p:nvGrpSpPr>
          <p:grpSpPr>
            <a:xfrm>
              <a:off x="3178410" y="3449328"/>
              <a:ext cx="384048" cy="447782"/>
              <a:chOff x="2245802" y="4213860"/>
              <a:chExt cx="627829" cy="906780"/>
            </a:xfrm>
          </p:grpSpPr>
          <p:sp>
            <p:nvSpPr>
              <p:cNvPr id="205" name="Rectangle 204"/>
              <p:cNvSpPr/>
              <p:nvPr/>
            </p:nvSpPr>
            <p:spPr bwMode="auto">
              <a:xfrm>
                <a:off x="2245802" y="4213860"/>
                <a:ext cx="627829" cy="906780"/>
              </a:xfrm>
              <a:prstGeom prst="rect">
                <a:avLst/>
              </a:prstGeom>
              <a:solidFill>
                <a:srgbClr val="5DD5FF"/>
              </a:solidFill>
              <a:ln w="952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cxnSp>
            <p:nvCxnSpPr>
              <p:cNvPr id="206" name="Straight Connector 205"/>
              <p:cNvCxnSpPr/>
              <p:nvPr/>
            </p:nvCxnSpPr>
            <p:spPr bwMode="auto">
              <a:xfrm>
                <a:off x="2314312" y="4921074"/>
                <a:ext cx="507469" cy="0"/>
              </a:xfrm>
              <a:prstGeom prst="line">
                <a:avLst/>
              </a:prstGeom>
              <a:solidFill>
                <a:schemeClr val="accent1"/>
              </a:solidFill>
              <a:ln w="12700" cap="flat" cmpd="sng" algn="ctr">
                <a:solidFill>
                  <a:schemeClr val="accent4">
                    <a:lumMod val="75000"/>
                  </a:schemeClr>
                </a:solidFill>
                <a:prstDash val="solid"/>
                <a:round/>
                <a:headEnd type="none" w="med" len="med"/>
                <a:tailEnd type="none" w="med" len="med"/>
              </a:ln>
              <a:effectLst/>
            </p:spPr>
          </p:cxnSp>
          <p:cxnSp>
            <p:nvCxnSpPr>
              <p:cNvPr id="207" name="Straight Connector 206"/>
              <p:cNvCxnSpPr/>
              <p:nvPr/>
            </p:nvCxnSpPr>
            <p:spPr bwMode="auto">
              <a:xfrm>
                <a:off x="2314312" y="5010885"/>
                <a:ext cx="507469" cy="0"/>
              </a:xfrm>
              <a:prstGeom prst="line">
                <a:avLst/>
              </a:prstGeom>
              <a:solidFill>
                <a:schemeClr val="accent1"/>
              </a:solidFill>
              <a:ln w="12700" cap="flat" cmpd="sng" algn="ctr">
                <a:solidFill>
                  <a:schemeClr val="accent4">
                    <a:lumMod val="75000"/>
                  </a:schemeClr>
                </a:solidFill>
                <a:prstDash val="solid"/>
                <a:round/>
                <a:headEnd type="none" w="med" len="med"/>
                <a:tailEnd type="none" w="med" len="med"/>
              </a:ln>
              <a:effectLst/>
            </p:spPr>
          </p:cxnSp>
          <p:cxnSp>
            <p:nvCxnSpPr>
              <p:cNvPr id="350" name="Straight Connector 349"/>
              <p:cNvCxnSpPr/>
              <p:nvPr/>
            </p:nvCxnSpPr>
            <p:spPr bwMode="auto">
              <a:xfrm>
                <a:off x="2314312" y="4830038"/>
                <a:ext cx="507469" cy="0"/>
              </a:xfrm>
              <a:prstGeom prst="line">
                <a:avLst/>
              </a:prstGeom>
              <a:solidFill>
                <a:schemeClr val="accent1"/>
              </a:solidFill>
              <a:ln w="12700" cap="flat" cmpd="sng" algn="ctr">
                <a:solidFill>
                  <a:schemeClr val="accent4">
                    <a:lumMod val="75000"/>
                  </a:schemeClr>
                </a:solidFill>
                <a:prstDash val="solid"/>
                <a:round/>
                <a:headEnd type="none" w="med" len="med"/>
                <a:tailEnd type="none" w="med" len="med"/>
              </a:ln>
              <a:effectLst/>
            </p:spPr>
          </p:cxnSp>
        </p:grpSp>
        <p:grpSp>
          <p:nvGrpSpPr>
            <p:cNvPr id="196" name="Group 195"/>
            <p:cNvGrpSpPr/>
            <p:nvPr/>
          </p:nvGrpSpPr>
          <p:grpSpPr>
            <a:xfrm>
              <a:off x="3220318" y="3507448"/>
              <a:ext cx="315820" cy="209794"/>
              <a:chOff x="1006251" y="1848217"/>
              <a:chExt cx="1157586" cy="944220"/>
            </a:xfrm>
          </p:grpSpPr>
          <p:grpSp>
            <p:nvGrpSpPr>
              <p:cNvPr id="198" name="Group 197"/>
              <p:cNvGrpSpPr/>
              <p:nvPr/>
            </p:nvGrpSpPr>
            <p:grpSpPr>
              <a:xfrm>
                <a:off x="1006251" y="1848217"/>
                <a:ext cx="1157586" cy="944220"/>
                <a:chOff x="2018128" y="3379010"/>
                <a:chExt cx="946549" cy="772083"/>
              </a:xfrm>
            </p:grpSpPr>
            <p:grpSp>
              <p:nvGrpSpPr>
                <p:cNvPr id="200" name="Group 199"/>
                <p:cNvGrpSpPr/>
                <p:nvPr/>
              </p:nvGrpSpPr>
              <p:grpSpPr>
                <a:xfrm>
                  <a:off x="2051883" y="3379010"/>
                  <a:ext cx="879038" cy="748660"/>
                  <a:chOff x="2752756" y="2729791"/>
                  <a:chExt cx="1092390" cy="1246041"/>
                </a:xfrm>
                <a:solidFill>
                  <a:srgbClr val="92D050"/>
                </a:solidFill>
              </p:grpSpPr>
              <p:sp>
                <p:nvSpPr>
                  <p:cNvPr id="202" name="Rectangle 201"/>
                  <p:cNvSpPr/>
                  <p:nvPr/>
                </p:nvSpPr>
                <p:spPr bwMode="auto">
                  <a:xfrm>
                    <a:off x="2841751" y="3108661"/>
                    <a:ext cx="914400" cy="867171"/>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03" name="Isosceles Triangle 202"/>
                  <p:cNvSpPr/>
                  <p:nvPr/>
                </p:nvSpPr>
                <p:spPr bwMode="auto">
                  <a:xfrm>
                    <a:off x="2752756" y="2729791"/>
                    <a:ext cx="1092390" cy="459634"/>
                  </a:xfrm>
                  <a:prstGeom prst="triangl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04" name="Rectangle 203"/>
                  <p:cNvSpPr/>
                  <p:nvPr/>
                </p:nvSpPr>
                <p:spPr bwMode="auto">
                  <a:xfrm>
                    <a:off x="3550921" y="2819400"/>
                    <a:ext cx="152400" cy="26570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201" name="Freeform 200"/>
                <p:cNvSpPr/>
                <p:nvPr/>
              </p:nvSpPr>
              <p:spPr bwMode="auto">
                <a:xfrm>
                  <a:off x="2018128" y="4079507"/>
                  <a:ext cx="946549" cy="71586"/>
                </a:xfrm>
                <a:custGeom>
                  <a:avLst/>
                  <a:gdLst>
                    <a:gd name="connsiteX0" fmla="*/ 0 w 1695450"/>
                    <a:gd name="connsiteY0" fmla="*/ 19050 h 19050"/>
                    <a:gd name="connsiteX1" fmla="*/ 1447800 w 1695450"/>
                    <a:gd name="connsiteY1" fmla="*/ 2382 h 19050"/>
                    <a:gd name="connsiteX2" fmla="*/ 1695450 w 1695450"/>
                    <a:gd name="connsiteY2" fmla="*/ 0 h 19050"/>
                    <a:gd name="connsiteX0" fmla="*/ 0 w 1447800"/>
                    <a:gd name="connsiteY0" fmla="*/ 16668 h 16668"/>
                    <a:gd name="connsiteX1" fmla="*/ 1447800 w 1447800"/>
                    <a:gd name="connsiteY1" fmla="*/ 0 h 16668"/>
                    <a:gd name="connsiteX0" fmla="*/ 0 w 1285875"/>
                    <a:gd name="connsiteY0" fmla="*/ 11905 h 11905"/>
                    <a:gd name="connsiteX1" fmla="*/ 1285875 w 1285875"/>
                    <a:gd name="connsiteY1" fmla="*/ 0 h 11905"/>
                    <a:gd name="connsiteX0" fmla="*/ 0 w 1285875"/>
                    <a:gd name="connsiteY0" fmla="*/ 54614 h 54614"/>
                    <a:gd name="connsiteX1" fmla="*/ 1285875 w 1285875"/>
                    <a:gd name="connsiteY1" fmla="*/ 42709 h 54614"/>
                    <a:gd name="connsiteX0" fmla="*/ 0 w 1285875"/>
                    <a:gd name="connsiteY0" fmla="*/ 66135 h 66135"/>
                    <a:gd name="connsiteX1" fmla="*/ 1285875 w 1285875"/>
                    <a:gd name="connsiteY1" fmla="*/ 54230 h 66135"/>
                  </a:gdLst>
                  <a:ahLst/>
                  <a:cxnLst>
                    <a:cxn ang="0">
                      <a:pos x="connsiteX0" y="connsiteY0"/>
                    </a:cxn>
                    <a:cxn ang="0">
                      <a:pos x="connsiteX1" y="connsiteY1"/>
                    </a:cxn>
                  </a:cxnLst>
                  <a:rect l="l" t="t" r="r" b="b"/>
                  <a:pathLst>
                    <a:path w="1285875" h="66135">
                      <a:moveTo>
                        <a:pt x="0" y="66135"/>
                      </a:moveTo>
                      <a:cubicBezTo>
                        <a:pt x="431007" y="14542"/>
                        <a:pt x="707232" y="-46577"/>
                        <a:pt x="1285875" y="54230"/>
                      </a:cubicBezTo>
                    </a:path>
                  </a:pathLst>
                </a:custGeom>
                <a:solidFill>
                  <a:srgbClr val="5DD5FF"/>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199" name="Rectangle 198"/>
              <p:cNvSpPr/>
              <p:nvPr/>
            </p:nvSpPr>
            <p:spPr>
              <a:xfrm>
                <a:off x="1316565" y="2009051"/>
                <a:ext cx="514948" cy="514546"/>
              </a:xfrm>
              <a:prstGeom prst="rect">
                <a:avLst/>
              </a:prstGeom>
            </p:spPr>
            <p:txBody>
              <a:bodyPr wrap="square" lIns="0" tIns="0" rIns="0" bIns="0" anchor="ctr">
                <a:spAutoFit/>
              </a:bodyPr>
              <a:lstStyle/>
              <a:p>
                <a:pPr algn="ctr"/>
                <a:endParaRPr lang="en-US" spc="-300" dirty="0">
                  <a:solidFill>
                    <a:srgbClr val="FFFFFF"/>
                  </a:solidFill>
                </a:endParaRPr>
              </a:p>
            </p:txBody>
          </p:sp>
        </p:grpSp>
      </p:grpSp>
      <p:sp>
        <p:nvSpPr>
          <p:cNvPr id="327" name="TextBox 326"/>
          <p:cNvSpPr txBox="1"/>
          <p:nvPr/>
        </p:nvSpPr>
        <p:spPr>
          <a:xfrm>
            <a:off x="6728854" y="4645782"/>
            <a:ext cx="1828800" cy="1221618"/>
          </a:xfrm>
          <a:prstGeom prst="rect">
            <a:avLst/>
          </a:prstGeom>
          <a:noFill/>
        </p:spPr>
        <p:txBody>
          <a:bodyPr wrap="square" lIns="0" tIns="0" rIns="0" bIns="0" rtlCol="0" anchor="t">
            <a:noAutofit/>
          </a:bodyPr>
          <a:lstStyle/>
          <a:p>
            <a:pPr algn="ctr" eaLnBrk="1" fontAlgn="auto" hangingPunct="1">
              <a:lnSpc>
                <a:spcPct val="120000"/>
              </a:lnSpc>
              <a:spcBef>
                <a:spcPts val="0"/>
              </a:spcBef>
              <a:spcAft>
                <a:spcPts val="0"/>
              </a:spcAft>
              <a:defRPr/>
            </a:pPr>
            <a:r>
              <a:rPr lang="en-US" sz="1300" b="1" u="sng" kern="0" dirty="0" smtClean="0">
                <a:solidFill>
                  <a:srgbClr val="E05206"/>
                </a:solidFill>
                <a:latin typeface="Arial Black" panose="020B0A04020102020204" pitchFamily="34" charset="0"/>
              </a:rPr>
              <a:t>F</a:t>
            </a:r>
            <a:r>
              <a:rPr lang="en-US" sz="1300" b="1" kern="0" dirty="0" smtClean="0">
                <a:solidFill>
                  <a:prstClr val="black">
                    <a:lumMod val="50000"/>
                    <a:lumOff val="50000"/>
                  </a:prstClr>
                </a:solidFill>
                <a:latin typeface="Arial"/>
              </a:rPr>
              <a:t>HLBank member provides a mortgage and </a:t>
            </a:r>
            <a:r>
              <a:rPr lang="en-US" sz="1300" b="1" kern="0" dirty="0" err="1" smtClean="0">
                <a:solidFill>
                  <a:prstClr val="black">
                    <a:lumMod val="50000"/>
                    <a:lumOff val="50000"/>
                  </a:prstClr>
                </a:solidFill>
                <a:latin typeface="Arial"/>
              </a:rPr>
              <a:t>FHLBank</a:t>
            </a:r>
            <a:r>
              <a:rPr lang="en-US" sz="1300" b="1" kern="0" dirty="0" smtClean="0">
                <a:solidFill>
                  <a:prstClr val="black">
                    <a:lumMod val="50000"/>
                    <a:lumOff val="50000"/>
                  </a:prstClr>
                </a:solidFill>
                <a:latin typeface="Arial"/>
              </a:rPr>
              <a:t> down payment funds to </a:t>
            </a:r>
            <a:r>
              <a:rPr lang="en-US" sz="1300" b="1" u="sng" kern="0" dirty="0">
                <a:solidFill>
                  <a:srgbClr val="7030A0"/>
                </a:solidFill>
                <a:latin typeface="Arial Black" panose="020B0A04020102020204" pitchFamily="34" charset="0"/>
              </a:rPr>
              <a:t>B</a:t>
            </a:r>
            <a:r>
              <a:rPr lang="en-US" sz="1300" b="1" kern="0" dirty="0" smtClean="0">
                <a:solidFill>
                  <a:prstClr val="black">
                    <a:lumMod val="50000"/>
                    <a:lumOff val="50000"/>
                  </a:prstClr>
                </a:solidFill>
                <a:latin typeface="Arial"/>
              </a:rPr>
              <a:t>orrower</a:t>
            </a:r>
          </a:p>
        </p:txBody>
      </p:sp>
      <p:sp>
        <p:nvSpPr>
          <p:cNvPr id="310" name="Oval 309"/>
          <p:cNvSpPr/>
          <p:nvPr/>
        </p:nvSpPr>
        <p:spPr bwMode="auto">
          <a:xfrm>
            <a:off x="7007954" y="3217503"/>
            <a:ext cx="1228085" cy="1228082"/>
          </a:xfrm>
          <a:prstGeom prst="ellipse">
            <a:avLst/>
          </a:prstGeom>
          <a:solidFill>
            <a:srgbClr val="FFFFFF"/>
          </a:solidFill>
          <a:ln w="19050"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nvGrpSpPr>
          <p:cNvPr id="322" name="Group 321"/>
          <p:cNvGrpSpPr/>
          <p:nvPr/>
        </p:nvGrpSpPr>
        <p:grpSpPr>
          <a:xfrm>
            <a:off x="6859018" y="3558491"/>
            <a:ext cx="401120" cy="574698"/>
            <a:chOff x="3137300" y="1969124"/>
            <a:chExt cx="413160" cy="591950"/>
          </a:xfrm>
        </p:grpSpPr>
        <p:grpSp>
          <p:nvGrpSpPr>
            <p:cNvPr id="323" name="Group 322"/>
            <p:cNvGrpSpPr/>
            <p:nvPr/>
          </p:nvGrpSpPr>
          <p:grpSpPr>
            <a:xfrm>
              <a:off x="3137300" y="1969124"/>
              <a:ext cx="413160" cy="591950"/>
              <a:chOff x="4272805" y="5278299"/>
              <a:chExt cx="691811" cy="991189"/>
            </a:xfrm>
          </p:grpSpPr>
          <p:sp>
            <p:nvSpPr>
              <p:cNvPr id="325"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326" name="Oval 325"/>
              <p:cNvSpPr/>
              <p:nvPr/>
            </p:nvSpPr>
            <p:spPr bwMode="auto">
              <a:xfrm>
                <a:off x="4363652" y="5278299"/>
                <a:ext cx="459332" cy="459334"/>
              </a:xfrm>
              <a:prstGeom prst="ellipse">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324" name="TextBox 323"/>
            <p:cNvSpPr txBox="1"/>
            <p:nvPr/>
          </p:nvSpPr>
          <p:spPr>
            <a:xfrm>
              <a:off x="3237869" y="2302953"/>
              <a:ext cx="188698"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smtClean="0">
                  <a:solidFill>
                    <a:srgbClr val="FFFFFF"/>
                  </a:solidFill>
                  <a:latin typeface="Arial"/>
                </a:rPr>
                <a:t>F</a:t>
              </a:r>
            </a:p>
          </p:txBody>
        </p:sp>
      </p:grpSp>
      <p:grpSp>
        <p:nvGrpSpPr>
          <p:cNvPr id="328" name="Group 327"/>
          <p:cNvGrpSpPr/>
          <p:nvPr/>
        </p:nvGrpSpPr>
        <p:grpSpPr>
          <a:xfrm>
            <a:off x="7445212" y="3620046"/>
            <a:ext cx="384048" cy="447782"/>
            <a:chOff x="1972805" y="2582021"/>
            <a:chExt cx="320531" cy="373725"/>
          </a:xfrm>
        </p:grpSpPr>
        <p:grpSp>
          <p:nvGrpSpPr>
            <p:cNvPr id="329" name="Group 328"/>
            <p:cNvGrpSpPr/>
            <p:nvPr/>
          </p:nvGrpSpPr>
          <p:grpSpPr>
            <a:xfrm>
              <a:off x="1972805" y="2582021"/>
              <a:ext cx="320531" cy="373725"/>
              <a:chOff x="2245802" y="4213860"/>
              <a:chExt cx="627829" cy="906780"/>
            </a:xfrm>
          </p:grpSpPr>
          <p:sp>
            <p:nvSpPr>
              <p:cNvPr id="339" name="Rectangle 338"/>
              <p:cNvSpPr/>
              <p:nvPr/>
            </p:nvSpPr>
            <p:spPr bwMode="auto">
              <a:xfrm>
                <a:off x="2245802" y="4213860"/>
                <a:ext cx="627829" cy="906780"/>
              </a:xfrm>
              <a:prstGeom prst="rect">
                <a:avLst/>
              </a:prstGeom>
              <a:solidFill>
                <a:srgbClr val="C0E399"/>
              </a:solidFill>
              <a:ln w="952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cxnSp>
            <p:nvCxnSpPr>
              <p:cNvPr id="340" name="Straight Connector 339"/>
              <p:cNvCxnSpPr/>
              <p:nvPr/>
            </p:nvCxnSpPr>
            <p:spPr bwMode="auto">
              <a:xfrm>
                <a:off x="2314312" y="4921074"/>
                <a:ext cx="507469" cy="0"/>
              </a:xfrm>
              <a:prstGeom prst="line">
                <a:avLst/>
              </a:prstGeom>
              <a:solidFill>
                <a:schemeClr val="accent1"/>
              </a:solidFill>
              <a:ln w="12700" cap="flat" cmpd="sng" algn="ctr">
                <a:solidFill>
                  <a:schemeClr val="accent4">
                    <a:lumMod val="75000"/>
                  </a:schemeClr>
                </a:solidFill>
                <a:prstDash val="solid"/>
                <a:round/>
                <a:headEnd type="none" w="med" len="med"/>
                <a:tailEnd type="none" w="med" len="med"/>
              </a:ln>
              <a:effectLst/>
            </p:spPr>
          </p:cxnSp>
          <p:cxnSp>
            <p:nvCxnSpPr>
              <p:cNvPr id="341" name="Straight Connector 340"/>
              <p:cNvCxnSpPr/>
              <p:nvPr/>
            </p:nvCxnSpPr>
            <p:spPr bwMode="auto">
              <a:xfrm>
                <a:off x="2314312" y="5010885"/>
                <a:ext cx="507469" cy="0"/>
              </a:xfrm>
              <a:prstGeom prst="line">
                <a:avLst/>
              </a:prstGeom>
              <a:solidFill>
                <a:schemeClr val="accent1"/>
              </a:solidFill>
              <a:ln w="12700" cap="flat" cmpd="sng" algn="ctr">
                <a:solidFill>
                  <a:schemeClr val="accent4">
                    <a:lumMod val="75000"/>
                  </a:schemeClr>
                </a:solidFill>
                <a:prstDash val="solid"/>
                <a:round/>
                <a:headEnd type="none" w="med" len="med"/>
                <a:tailEnd type="none" w="med" len="med"/>
              </a:ln>
              <a:effectLst/>
            </p:spPr>
          </p:cxnSp>
        </p:grpSp>
        <p:grpSp>
          <p:nvGrpSpPr>
            <p:cNvPr id="330" name="Group 329"/>
            <p:cNvGrpSpPr/>
            <p:nvPr/>
          </p:nvGrpSpPr>
          <p:grpSpPr>
            <a:xfrm>
              <a:off x="2000438" y="2613572"/>
              <a:ext cx="269266" cy="219635"/>
              <a:chOff x="1006251" y="1848217"/>
              <a:chExt cx="1157586" cy="944220"/>
            </a:xfrm>
          </p:grpSpPr>
          <p:grpSp>
            <p:nvGrpSpPr>
              <p:cNvPr id="332" name="Group 331"/>
              <p:cNvGrpSpPr/>
              <p:nvPr/>
            </p:nvGrpSpPr>
            <p:grpSpPr>
              <a:xfrm>
                <a:off x="1006251" y="1848217"/>
                <a:ext cx="1157586" cy="944220"/>
                <a:chOff x="2018128" y="3379010"/>
                <a:chExt cx="946549" cy="772083"/>
              </a:xfrm>
            </p:grpSpPr>
            <p:grpSp>
              <p:nvGrpSpPr>
                <p:cNvPr id="334" name="Group 333"/>
                <p:cNvGrpSpPr/>
                <p:nvPr/>
              </p:nvGrpSpPr>
              <p:grpSpPr>
                <a:xfrm>
                  <a:off x="2051883" y="3379010"/>
                  <a:ext cx="879038" cy="748660"/>
                  <a:chOff x="2752756" y="2729791"/>
                  <a:chExt cx="1092390" cy="1246041"/>
                </a:xfrm>
                <a:solidFill>
                  <a:srgbClr val="92D050"/>
                </a:solidFill>
              </p:grpSpPr>
              <p:sp>
                <p:nvSpPr>
                  <p:cNvPr id="336" name="Rectangle 335"/>
                  <p:cNvSpPr/>
                  <p:nvPr/>
                </p:nvSpPr>
                <p:spPr bwMode="auto">
                  <a:xfrm>
                    <a:off x="2841751" y="3108661"/>
                    <a:ext cx="914400" cy="86717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37" name="Isosceles Triangle 336"/>
                  <p:cNvSpPr/>
                  <p:nvPr/>
                </p:nvSpPr>
                <p:spPr bwMode="auto">
                  <a:xfrm>
                    <a:off x="2752756" y="2729791"/>
                    <a:ext cx="1092390" cy="459634"/>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38" name="Rectangle 337"/>
                  <p:cNvSpPr/>
                  <p:nvPr/>
                </p:nvSpPr>
                <p:spPr bwMode="auto">
                  <a:xfrm>
                    <a:off x="3550921" y="2819400"/>
                    <a:ext cx="152400" cy="26570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335" name="Freeform 334"/>
                <p:cNvSpPr/>
                <p:nvPr/>
              </p:nvSpPr>
              <p:spPr bwMode="auto">
                <a:xfrm>
                  <a:off x="2018128" y="4079507"/>
                  <a:ext cx="946549" cy="71586"/>
                </a:xfrm>
                <a:custGeom>
                  <a:avLst/>
                  <a:gdLst>
                    <a:gd name="connsiteX0" fmla="*/ 0 w 1695450"/>
                    <a:gd name="connsiteY0" fmla="*/ 19050 h 19050"/>
                    <a:gd name="connsiteX1" fmla="*/ 1447800 w 1695450"/>
                    <a:gd name="connsiteY1" fmla="*/ 2382 h 19050"/>
                    <a:gd name="connsiteX2" fmla="*/ 1695450 w 1695450"/>
                    <a:gd name="connsiteY2" fmla="*/ 0 h 19050"/>
                    <a:gd name="connsiteX0" fmla="*/ 0 w 1447800"/>
                    <a:gd name="connsiteY0" fmla="*/ 16668 h 16668"/>
                    <a:gd name="connsiteX1" fmla="*/ 1447800 w 1447800"/>
                    <a:gd name="connsiteY1" fmla="*/ 0 h 16668"/>
                    <a:gd name="connsiteX0" fmla="*/ 0 w 1285875"/>
                    <a:gd name="connsiteY0" fmla="*/ 11905 h 11905"/>
                    <a:gd name="connsiteX1" fmla="*/ 1285875 w 1285875"/>
                    <a:gd name="connsiteY1" fmla="*/ 0 h 11905"/>
                    <a:gd name="connsiteX0" fmla="*/ 0 w 1285875"/>
                    <a:gd name="connsiteY0" fmla="*/ 54614 h 54614"/>
                    <a:gd name="connsiteX1" fmla="*/ 1285875 w 1285875"/>
                    <a:gd name="connsiteY1" fmla="*/ 42709 h 54614"/>
                    <a:gd name="connsiteX0" fmla="*/ 0 w 1285875"/>
                    <a:gd name="connsiteY0" fmla="*/ 66135 h 66135"/>
                    <a:gd name="connsiteX1" fmla="*/ 1285875 w 1285875"/>
                    <a:gd name="connsiteY1" fmla="*/ 54230 h 66135"/>
                  </a:gdLst>
                  <a:ahLst/>
                  <a:cxnLst>
                    <a:cxn ang="0">
                      <a:pos x="connsiteX0" y="connsiteY0"/>
                    </a:cxn>
                    <a:cxn ang="0">
                      <a:pos x="connsiteX1" y="connsiteY1"/>
                    </a:cxn>
                  </a:cxnLst>
                  <a:rect l="l" t="t" r="r" b="b"/>
                  <a:pathLst>
                    <a:path w="1285875" h="66135">
                      <a:moveTo>
                        <a:pt x="0" y="66135"/>
                      </a:moveTo>
                      <a:cubicBezTo>
                        <a:pt x="431007" y="14542"/>
                        <a:pt x="707232" y="-46577"/>
                        <a:pt x="1285875" y="54230"/>
                      </a:cubicBezTo>
                    </a:path>
                  </a:pathLst>
                </a:custGeom>
                <a:solidFill>
                  <a:schemeClr val="accent4">
                    <a:lumMod val="40000"/>
                    <a:lumOff val="60000"/>
                  </a:schemeClr>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grpSp>
          <p:sp>
            <p:nvSpPr>
              <p:cNvPr id="333" name="Rectangle 332"/>
              <p:cNvSpPr/>
              <p:nvPr/>
            </p:nvSpPr>
            <p:spPr>
              <a:xfrm>
                <a:off x="1316565" y="2009051"/>
                <a:ext cx="514948" cy="514546"/>
              </a:xfrm>
              <a:prstGeom prst="rect">
                <a:avLst/>
              </a:prstGeom>
            </p:spPr>
            <p:txBody>
              <a:bodyPr wrap="square" lIns="0" tIns="0" rIns="0" bIns="0" anchor="ctr">
                <a:spAutoFit/>
              </a:bodyPr>
              <a:lstStyle/>
              <a:p>
                <a:pPr algn="ctr"/>
                <a:endParaRPr lang="en-US" spc="-300" dirty="0">
                  <a:solidFill>
                    <a:srgbClr val="FFFFFF"/>
                  </a:solidFill>
                </a:endParaRPr>
              </a:p>
            </p:txBody>
          </p:sp>
        </p:grpSp>
        <p:sp>
          <p:nvSpPr>
            <p:cNvPr id="331" name="TextBox 330"/>
            <p:cNvSpPr txBox="1"/>
            <p:nvPr/>
          </p:nvSpPr>
          <p:spPr>
            <a:xfrm>
              <a:off x="2077919" y="2632939"/>
              <a:ext cx="109183" cy="184666"/>
            </a:xfrm>
            <a:prstGeom prst="rect">
              <a:avLst/>
            </a:prstGeom>
            <a:noFill/>
          </p:spPr>
          <p:txBody>
            <a:bodyPr wrap="square" lIns="0" tIns="0" rIns="0" bIns="0" rtlCol="0" anchor="ctr">
              <a:spAutoFit/>
            </a:bodyPr>
            <a:lstStyle/>
            <a:p>
              <a:pPr algn="ctr"/>
              <a:r>
                <a:rPr lang="en-US" sz="1200" b="1" dirty="0">
                  <a:solidFill>
                    <a:srgbClr val="FFFFFF"/>
                  </a:solidFill>
                </a:rPr>
                <a:t>$</a:t>
              </a:r>
            </a:p>
          </p:txBody>
        </p:sp>
      </p:grpSp>
      <p:grpSp>
        <p:nvGrpSpPr>
          <p:cNvPr id="342" name="Group 341"/>
          <p:cNvGrpSpPr/>
          <p:nvPr/>
        </p:nvGrpSpPr>
        <p:grpSpPr>
          <a:xfrm>
            <a:off x="8035479" y="3558491"/>
            <a:ext cx="401120" cy="574698"/>
            <a:chOff x="3137300" y="1969124"/>
            <a:chExt cx="413160" cy="591950"/>
          </a:xfrm>
        </p:grpSpPr>
        <p:grpSp>
          <p:nvGrpSpPr>
            <p:cNvPr id="343" name="Group 342"/>
            <p:cNvGrpSpPr/>
            <p:nvPr/>
          </p:nvGrpSpPr>
          <p:grpSpPr>
            <a:xfrm>
              <a:off x="3137300" y="1969124"/>
              <a:ext cx="413160" cy="591950"/>
              <a:chOff x="4272805" y="5278299"/>
              <a:chExt cx="691811" cy="991189"/>
            </a:xfrm>
          </p:grpSpPr>
          <p:sp>
            <p:nvSpPr>
              <p:cNvPr id="345"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346" name="Oval 345"/>
              <p:cNvSpPr/>
              <p:nvPr/>
            </p:nvSpPr>
            <p:spPr bwMode="auto">
              <a:xfrm>
                <a:off x="4363652" y="5278299"/>
                <a:ext cx="459332" cy="459334"/>
              </a:xfrm>
              <a:prstGeom prst="ellipse">
                <a:avLst/>
              </a:prstGeom>
              <a:solidFill>
                <a:srgbClr val="7030A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344" name="TextBox 343"/>
            <p:cNvSpPr txBox="1"/>
            <p:nvPr/>
          </p:nvSpPr>
          <p:spPr>
            <a:xfrm>
              <a:off x="3191555" y="2311432"/>
              <a:ext cx="274319"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smtClean="0">
                  <a:solidFill>
                    <a:srgbClr val="FFFFFF"/>
                  </a:solidFill>
                  <a:latin typeface="Arial"/>
                </a:rPr>
                <a:t>B</a:t>
              </a:r>
            </a:p>
          </p:txBody>
        </p:sp>
      </p:grpSp>
      <p:sp>
        <p:nvSpPr>
          <p:cNvPr id="250" name="TextBox 249"/>
          <p:cNvSpPr txBox="1"/>
          <p:nvPr/>
        </p:nvSpPr>
        <p:spPr>
          <a:xfrm>
            <a:off x="4607058" y="4645783"/>
            <a:ext cx="1828800" cy="685800"/>
          </a:xfrm>
          <a:prstGeom prst="rect">
            <a:avLst/>
          </a:prstGeom>
          <a:noFill/>
        </p:spPr>
        <p:txBody>
          <a:bodyPr wrap="square" lIns="0" tIns="0" rIns="0" bIns="0" rtlCol="0" anchor="t">
            <a:noAutofit/>
          </a:bodyPr>
          <a:lstStyle/>
          <a:p>
            <a:pPr algn="ctr" eaLnBrk="1" fontAlgn="auto" hangingPunct="1">
              <a:lnSpc>
                <a:spcPct val="120000"/>
              </a:lnSpc>
              <a:spcBef>
                <a:spcPts val="0"/>
              </a:spcBef>
              <a:spcAft>
                <a:spcPts val="0"/>
              </a:spcAft>
              <a:defRPr/>
            </a:pPr>
            <a:r>
              <a:rPr lang="en-US" sz="1300" b="1" u="sng" kern="0" dirty="0" smtClean="0">
                <a:solidFill>
                  <a:srgbClr val="00B050"/>
                </a:solidFill>
                <a:latin typeface="Arial Black" panose="020B0A04020102020204" pitchFamily="34" charset="0"/>
              </a:rPr>
              <a:t>N</a:t>
            </a:r>
            <a:r>
              <a:rPr lang="en-US" sz="1300" b="1" kern="0" dirty="0" smtClean="0">
                <a:solidFill>
                  <a:prstClr val="black">
                    <a:lumMod val="50000"/>
                    <a:lumOff val="50000"/>
                  </a:prstClr>
                </a:solidFill>
                <a:latin typeface="Arial"/>
              </a:rPr>
              <a:t>onprofit connects </a:t>
            </a:r>
            <a:r>
              <a:rPr lang="en-US" sz="1300" b="1" u="sng" kern="0" dirty="0">
                <a:solidFill>
                  <a:srgbClr val="7030A0"/>
                </a:solidFill>
                <a:latin typeface="Arial Black" panose="020B0A04020102020204" pitchFamily="34" charset="0"/>
              </a:rPr>
              <a:t>B</a:t>
            </a:r>
            <a:r>
              <a:rPr lang="en-US" sz="1300" b="1" kern="0" dirty="0" smtClean="0">
                <a:solidFill>
                  <a:prstClr val="black">
                    <a:lumMod val="50000"/>
                    <a:lumOff val="50000"/>
                  </a:prstClr>
                </a:solidFill>
                <a:latin typeface="Arial"/>
              </a:rPr>
              <a:t>orrower with</a:t>
            </a:r>
            <a:r>
              <a:rPr lang="en-US" sz="1300" b="1" kern="0" dirty="0">
                <a:solidFill>
                  <a:prstClr val="black">
                    <a:lumMod val="50000"/>
                    <a:lumOff val="50000"/>
                  </a:prstClr>
                </a:solidFill>
                <a:latin typeface="Arial"/>
              </a:rPr>
              <a:t/>
            </a:r>
            <a:br>
              <a:rPr lang="en-US" sz="1300" b="1" kern="0" dirty="0">
                <a:solidFill>
                  <a:prstClr val="black">
                    <a:lumMod val="50000"/>
                    <a:lumOff val="50000"/>
                  </a:prstClr>
                </a:solidFill>
                <a:latin typeface="Arial"/>
              </a:rPr>
            </a:br>
            <a:r>
              <a:rPr lang="en-US" sz="1300" b="1" u="sng" kern="0" dirty="0" smtClean="0">
                <a:solidFill>
                  <a:srgbClr val="E05206"/>
                </a:solidFill>
                <a:latin typeface="Arial Black" panose="020B0A04020102020204" pitchFamily="34" charset="0"/>
              </a:rPr>
              <a:t>F</a:t>
            </a:r>
            <a:r>
              <a:rPr lang="en-US" sz="1300" b="1" kern="0" dirty="0" smtClean="0">
                <a:solidFill>
                  <a:prstClr val="black">
                    <a:lumMod val="50000"/>
                    <a:lumOff val="50000"/>
                  </a:prstClr>
                </a:solidFill>
                <a:latin typeface="Arial"/>
              </a:rPr>
              <a:t>HLBank member</a:t>
            </a:r>
          </a:p>
        </p:txBody>
      </p:sp>
      <p:grpSp>
        <p:nvGrpSpPr>
          <p:cNvPr id="20498" name="Group 20497"/>
          <p:cNvGrpSpPr/>
          <p:nvPr/>
        </p:nvGrpSpPr>
        <p:grpSpPr>
          <a:xfrm>
            <a:off x="4724400" y="3241702"/>
            <a:ext cx="1568998" cy="1228082"/>
            <a:chOff x="4724400" y="5509260"/>
            <a:chExt cx="1568998" cy="1228082"/>
          </a:xfrm>
        </p:grpSpPr>
        <p:sp>
          <p:nvSpPr>
            <p:cNvPr id="367" name="Oval 366"/>
            <p:cNvSpPr/>
            <p:nvPr/>
          </p:nvSpPr>
          <p:spPr bwMode="auto">
            <a:xfrm>
              <a:off x="4864753" y="5509260"/>
              <a:ext cx="1228085" cy="1228082"/>
            </a:xfrm>
            <a:prstGeom prst="ellipse">
              <a:avLst/>
            </a:prstGeom>
            <a:solidFill>
              <a:srgbClr val="FFFFFF"/>
            </a:solidFill>
            <a:ln w="19050"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sp>
          <p:nvSpPr>
            <p:cNvPr id="385" name="Oval 384"/>
            <p:cNvSpPr/>
            <p:nvPr/>
          </p:nvSpPr>
          <p:spPr bwMode="auto">
            <a:xfrm>
              <a:off x="5371835" y="5750243"/>
              <a:ext cx="765118" cy="765114"/>
            </a:xfrm>
            <a:prstGeom prst="ellipse">
              <a:avLst/>
            </a:prstGeom>
            <a:solidFill>
              <a:srgbClr val="FFFFFF"/>
            </a:solidFill>
            <a:ln w="19050"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nvGrpSpPr>
            <p:cNvPr id="368" name="Group 367"/>
            <p:cNvGrpSpPr/>
            <p:nvPr/>
          </p:nvGrpSpPr>
          <p:grpSpPr>
            <a:xfrm>
              <a:off x="4724400" y="5846676"/>
              <a:ext cx="401120" cy="574698"/>
              <a:chOff x="3137300" y="1969124"/>
              <a:chExt cx="413160" cy="591950"/>
            </a:xfrm>
          </p:grpSpPr>
          <p:grpSp>
            <p:nvGrpSpPr>
              <p:cNvPr id="381" name="Group 380"/>
              <p:cNvGrpSpPr/>
              <p:nvPr/>
            </p:nvGrpSpPr>
            <p:grpSpPr>
              <a:xfrm>
                <a:off x="3137300" y="1969124"/>
                <a:ext cx="413160" cy="591950"/>
                <a:chOff x="4272805" y="5278299"/>
                <a:chExt cx="691811" cy="991189"/>
              </a:xfrm>
            </p:grpSpPr>
            <p:sp>
              <p:nvSpPr>
                <p:cNvPr id="383"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384" name="Oval 383"/>
                <p:cNvSpPr/>
                <p:nvPr/>
              </p:nvSpPr>
              <p:spPr bwMode="auto">
                <a:xfrm>
                  <a:off x="4363652" y="5278299"/>
                  <a:ext cx="459332" cy="459334"/>
                </a:xfrm>
                <a:prstGeom prst="ellipse">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382" name="TextBox 381"/>
              <p:cNvSpPr txBox="1"/>
              <p:nvPr/>
            </p:nvSpPr>
            <p:spPr>
              <a:xfrm>
                <a:off x="3237869" y="2302953"/>
                <a:ext cx="188698"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a:solidFill>
                      <a:srgbClr val="FFFFFF"/>
                    </a:solidFill>
                    <a:latin typeface="Arial"/>
                  </a:rPr>
                  <a:t>N</a:t>
                </a:r>
                <a:endParaRPr lang="en-US" sz="1300" b="1" kern="0" spc="-60" dirty="0" smtClean="0">
                  <a:solidFill>
                    <a:srgbClr val="FFFFFF"/>
                  </a:solidFill>
                  <a:latin typeface="Arial"/>
                </a:endParaRPr>
              </a:p>
            </p:txBody>
          </p:sp>
        </p:grpSp>
        <p:grpSp>
          <p:nvGrpSpPr>
            <p:cNvPr id="370" name="Group 369"/>
            <p:cNvGrpSpPr/>
            <p:nvPr/>
          </p:nvGrpSpPr>
          <p:grpSpPr>
            <a:xfrm>
              <a:off x="5892278" y="5846676"/>
              <a:ext cx="401120" cy="574698"/>
              <a:chOff x="3137300" y="1969124"/>
              <a:chExt cx="413160" cy="591950"/>
            </a:xfrm>
          </p:grpSpPr>
          <p:grpSp>
            <p:nvGrpSpPr>
              <p:cNvPr id="373" name="Group 372"/>
              <p:cNvGrpSpPr/>
              <p:nvPr/>
            </p:nvGrpSpPr>
            <p:grpSpPr>
              <a:xfrm>
                <a:off x="3137300" y="1969124"/>
                <a:ext cx="413160" cy="591950"/>
                <a:chOff x="4272805" y="5278299"/>
                <a:chExt cx="691811" cy="991189"/>
              </a:xfrm>
            </p:grpSpPr>
            <p:sp>
              <p:nvSpPr>
                <p:cNvPr id="375"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376" name="Oval 375"/>
                <p:cNvSpPr/>
                <p:nvPr/>
              </p:nvSpPr>
              <p:spPr bwMode="auto">
                <a:xfrm>
                  <a:off x="4363652" y="5278299"/>
                  <a:ext cx="459332" cy="459334"/>
                </a:xfrm>
                <a:prstGeom prst="ellipse">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374" name="TextBox 373"/>
              <p:cNvSpPr txBox="1"/>
              <p:nvPr/>
            </p:nvSpPr>
            <p:spPr>
              <a:xfrm>
                <a:off x="3237869" y="2302953"/>
                <a:ext cx="188698"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smtClean="0">
                    <a:solidFill>
                      <a:srgbClr val="FFFFFF"/>
                    </a:solidFill>
                    <a:latin typeface="Arial"/>
                  </a:rPr>
                  <a:t>F</a:t>
                </a:r>
              </a:p>
            </p:txBody>
          </p:sp>
        </p:grpSp>
        <p:grpSp>
          <p:nvGrpSpPr>
            <p:cNvPr id="386" name="Group 385"/>
            <p:cNvGrpSpPr/>
            <p:nvPr/>
          </p:nvGrpSpPr>
          <p:grpSpPr>
            <a:xfrm>
              <a:off x="5272344" y="5846676"/>
              <a:ext cx="401120" cy="574698"/>
              <a:chOff x="3137300" y="1969124"/>
              <a:chExt cx="413160" cy="591950"/>
            </a:xfrm>
          </p:grpSpPr>
          <p:grpSp>
            <p:nvGrpSpPr>
              <p:cNvPr id="387" name="Group 386"/>
              <p:cNvGrpSpPr/>
              <p:nvPr/>
            </p:nvGrpSpPr>
            <p:grpSpPr>
              <a:xfrm>
                <a:off x="3137300" y="1969124"/>
                <a:ext cx="413160" cy="591950"/>
                <a:chOff x="4272805" y="5278299"/>
                <a:chExt cx="691811" cy="991189"/>
              </a:xfrm>
            </p:grpSpPr>
            <p:sp>
              <p:nvSpPr>
                <p:cNvPr id="389" name="Isosceles Triangle 69"/>
                <p:cNvSpPr/>
                <p:nvPr/>
              </p:nvSpPr>
              <p:spPr bwMode="auto">
                <a:xfrm>
                  <a:off x="4272805" y="5680264"/>
                  <a:ext cx="691811" cy="589224"/>
                </a:xfrm>
                <a:custGeom>
                  <a:avLst/>
                  <a:gdLst>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4593 h 624593"/>
                    <a:gd name="connsiteX1" fmla="*/ 502920 w 1005840"/>
                    <a:gd name="connsiteY1" fmla="*/ 0 h 624593"/>
                    <a:gd name="connsiteX2" fmla="*/ 1005840 w 1005840"/>
                    <a:gd name="connsiteY2" fmla="*/ 624593 h 624593"/>
                    <a:gd name="connsiteX3" fmla="*/ 0 w 1005840"/>
                    <a:gd name="connsiteY3" fmla="*/ 624593 h 624593"/>
                    <a:gd name="connsiteX0" fmla="*/ 0 w 1005840"/>
                    <a:gd name="connsiteY0" fmla="*/ 625283 h 625283"/>
                    <a:gd name="connsiteX1" fmla="*/ 502920 w 1005840"/>
                    <a:gd name="connsiteY1" fmla="*/ 690 h 625283"/>
                    <a:gd name="connsiteX2" fmla="*/ 1005840 w 1005840"/>
                    <a:gd name="connsiteY2" fmla="*/ 625283 h 625283"/>
                    <a:gd name="connsiteX3" fmla="*/ 0 w 1005840"/>
                    <a:gd name="connsiteY3" fmla="*/ 625283 h 625283"/>
                    <a:gd name="connsiteX0" fmla="*/ 0 w 937260"/>
                    <a:gd name="connsiteY0" fmla="*/ 625283 h 625283"/>
                    <a:gd name="connsiteX1" fmla="*/ 434340 w 937260"/>
                    <a:gd name="connsiteY1" fmla="*/ 690 h 625283"/>
                    <a:gd name="connsiteX2" fmla="*/ 937260 w 937260"/>
                    <a:gd name="connsiteY2" fmla="*/ 625283 h 625283"/>
                    <a:gd name="connsiteX3" fmla="*/ 0 w 937260"/>
                    <a:gd name="connsiteY3" fmla="*/ 625283 h 625283"/>
                    <a:gd name="connsiteX0" fmla="*/ 0 w 868680"/>
                    <a:gd name="connsiteY0" fmla="*/ 625283 h 625283"/>
                    <a:gd name="connsiteX1" fmla="*/ 434340 w 868680"/>
                    <a:gd name="connsiteY1" fmla="*/ 690 h 625283"/>
                    <a:gd name="connsiteX2" fmla="*/ 868680 w 868680"/>
                    <a:gd name="connsiteY2" fmla="*/ 625283 h 625283"/>
                    <a:gd name="connsiteX3" fmla="*/ 0 w 868680"/>
                    <a:gd name="connsiteY3" fmla="*/ 625283 h 625283"/>
                    <a:gd name="connsiteX0" fmla="*/ 6540 w 875220"/>
                    <a:gd name="connsiteY0" fmla="*/ 625473 h 625473"/>
                    <a:gd name="connsiteX1" fmla="*/ 440880 w 875220"/>
                    <a:gd name="connsiteY1" fmla="*/ 880 h 625473"/>
                    <a:gd name="connsiteX2" fmla="*/ 875220 w 875220"/>
                    <a:gd name="connsiteY2" fmla="*/ 625473 h 625473"/>
                    <a:gd name="connsiteX3" fmla="*/ 6540 w 875220"/>
                    <a:gd name="connsiteY3" fmla="*/ 625473 h 625473"/>
                    <a:gd name="connsiteX0" fmla="*/ 6540 w 878419"/>
                    <a:gd name="connsiteY0" fmla="*/ 625473 h 625473"/>
                    <a:gd name="connsiteX1" fmla="*/ 440880 w 878419"/>
                    <a:gd name="connsiteY1" fmla="*/ 880 h 625473"/>
                    <a:gd name="connsiteX2" fmla="*/ 875220 w 878419"/>
                    <a:gd name="connsiteY2" fmla="*/ 625473 h 625473"/>
                    <a:gd name="connsiteX3" fmla="*/ 6540 w 878419"/>
                    <a:gd name="connsiteY3" fmla="*/ 625473 h 625473"/>
                  </a:gdLst>
                  <a:ahLst/>
                  <a:cxnLst>
                    <a:cxn ang="0">
                      <a:pos x="connsiteX0" y="connsiteY0"/>
                    </a:cxn>
                    <a:cxn ang="0">
                      <a:pos x="connsiteX1" y="connsiteY1"/>
                    </a:cxn>
                    <a:cxn ang="0">
                      <a:pos x="connsiteX2" y="connsiteY2"/>
                    </a:cxn>
                    <a:cxn ang="0">
                      <a:pos x="connsiteX3" y="connsiteY3"/>
                    </a:cxn>
                  </a:cxnLst>
                  <a:rect l="l" t="t" r="r" b="b"/>
                  <a:pathLst>
                    <a:path w="878419" h="625473">
                      <a:moveTo>
                        <a:pt x="6540" y="625473"/>
                      </a:moveTo>
                      <a:cubicBezTo>
                        <a:pt x="14160" y="318215"/>
                        <a:pt x="-107760" y="-19522"/>
                        <a:pt x="440880" y="880"/>
                      </a:cubicBezTo>
                      <a:cubicBezTo>
                        <a:pt x="989520" y="10958"/>
                        <a:pt x="859980" y="394415"/>
                        <a:pt x="875220" y="625473"/>
                      </a:cubicBezTo>
                      <a:lnTo>
                        <a:pt x="6540" y="625473"/>
                      </a:lnTo>
                      <a:close/>
                    </a:path>
                  </a:pathLst>
                </a:cu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8EBAE5"/>
                    </a:solidFill>
                    <a:latin typeface="Arial"/>
                  </a:endParaRPr>
                </a:p>
              </p:txBody>
            </p:sp>
            <p:sp>
              <p:nvSpPr>
                <p:cNvPr id="390" name="Oval 389"/>
                <p:cNvSpPr/>
                <p:nvPr/>
              </p:nvSpPr>
              <p:spPr bwMode="auto">
                <a:xfrm>
                  <a:off x="4363652" y="5278299"/>
                  <a:ext cx="459332" cy="459334"/>
                </a:xfrm>
                <a:prstGeom prst="ellipse">
                  <a:avLst/>
                </a:prstGeom>
                <a:solidFill>
                  <a:srgbClr val="7030A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ndParaRPr>
                </a:p>
              </p:txBody>
            </p:sp>
          </p:grpSp>
          <p:sp>
            <p:nvSpPr>
              <p:cNvPr id="388" name="TextBox 387"/>
              <p:cNvSpPr txBox="1"/>
              <p:nvPr/>
            </p:nvSpPr>
            <p:spPr>
              <a:xfrm>
                <a:off x="3191555" y="2311432"/>
                <a:ext cx="274319" cy="180281"/>
              </a:xfrm>
              <a:prstGeom prst="rect">
                <a:avLst/>
              </a:prstGeom>
              <a:noFill/>
            </p:spPr>
            <p:txBody>
              <a:bodyPr wrap="square" lIns="0" tIns="0" rIns="0" bIns="0" rtlCol="0" anchor="ctr">
                <a:noAutofit/>
              </a:bodyPr>
              <a:lstStyle/>
              <a:p>
                <a:pPr algn="ctr" eaLnBrk="1" fontAlgn="auto" hangingPunct="1">
                  <a:spcBef>
                    <a:spcPts val="0"/>
                  </a:spcBef>
                  <a:spcAft>
                    <a:spcPts val="0"/>
                  </a:spcAft>
                  <a:defRPr/>
                </a:pPr>
                <a:r>
                  <a:rPr lang="en-US" sz="1300" b="1" kern="0" spc="-60" dirty="0" smtClean="0">
                    <a:solidFill>
                      <a:srgbClr val="FFFFFF"/>
                    </a:solidFill>
                    <a:latin typeface="Arial"/>
                  </a:rPr>
                  <a:t>B</a:t>
                </a:r>
              </a:p>
            </p:txBody>
          </p:sp>
        </p:grpSp>
      </p:grpSp>
      <p:sp>
        <p:nvSpPr>
          <p:cNvPr id="403" name="Title 2"/>
          <p:cNvSpPr txBox="1">
            <a:spLocks/>
          </p:cNvSpPr>
          <p:nvPr/>
        </p:nvSpPr>
        <p:spPr>
          <a:xfrm>
            <a:off x="204057" y="1313800"/>
            <a:ext cx="8735887" cy="136108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800" b="1" kern="1200">
                <a:solidFill>
                  <a:schemeClr val="tx2"/>
                </a:solidFill>
                <a:latin typeface="Verdana"/>
                <a:ea typeface="+mj-ea"/>
                <a:cs typeface="Verdana"/>
              </a:defRPr>
            </a:lvl1pPr>
          </a:lstStyle>
          <a:p>
            <a:pPr fontAlgn="auto">
              <a:spcAft>
                <a:spcPts val="0"/>
              </a:spcAft>
            </a:pPr>
            <a:r>
              <a:rPr lang="en-US" spc="-30" dirty="0" smtClean="0">
                <a:solidFill>
                  <a:srgbClr val="00693C"/>
                </a:solidFill>
              </a:rPr>
              <a:t>Work with a Member of an </a:t>
            </a:r>
            <a:r>
              <a:rPr lang="en-US" spc="-30" dirty="0" err="1" smtClean="0">
                <a:solidFill>
                  <a:srgbClr val="00693C"/>
                </a:solidFill>
              </a:rPr>
              <a:t>FHLBank</a:t>
            </a:r>
            <a:r>
              <a:rPr lang="en-US" spc="-30" dirty="0" smtClean="0">
                <a:solidFill>
                  <a:srgbClr val="00693C"/>
                </a:solidFill>
              </a:rPr>
              <a:t>, for Example:</a:t>
            </a:r>
            <a:endParaRPr lang="en-US" spc="-30" dirty="0">
              <a:solidFill>
                <a:srgbClr val="00693C"/>
              </a:solidFill>
            </a:endParaRPr>
          </a:p>
        </p:txBody>
      </p:sp>
    </p:spTree>
    <p:extLst>
      <p:ext uri="{BB962C8B-B14F-4D97-AF65-F5344CB8AC3E}">
        <p14:creationId xmlns:p14="http://schemas.microsoft.com/office/powerpoint/2010/main" val="340189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9913A1-FC2F-DD4D-B2A0-B1C5F1B5B4D0}" type="slidenum">
              <a:rPr lang="en-US" sz="1400"/>
              <a:pPr/>
              <a:t>15</a:t>
            </a:fld>
            <a:endParaRPr lang="en-US" sz="1400"/>
          </a:p>
        </p:txBody>
      </p:sp>
      <p:sp>
        <p:nvSpPr>
          <p:cNvPr id="2" name="Content Placeholder 1"/>
          <p:cNvSpPr>
            <a:spLocks noGrp="1"/>
          </p:cNvSpPr>
          <p:nvPr>
            <p:ph idx="1"/>
          </p:nvPr>
        </p:nvSpPr>
        <p:spPr/>
        <p:txBody>
          <a:bodyPr>
            <a:normAutofit fontScale="70000" lnSpcReduction="20000"/>
          </a:bodyPr>
          <a:lstStyle/>
          <a:p>
            <a:pPr marL="0" indent="0">
              <a:buNone/>
            </a:pPr>
            <a:r>
              <a:rPr lang="en-US" dirty="0"/>
              <a:t>The Seattle Bank’s community investment products offer members the opportunity to:</a:t>
            </a:r>
          </a:p>
          <a:p>
            <a:r>
              <a:rPr lang="en-US" dirty="0"/>
              <a:t>Meet </a:t>
            </a:r>
            <a:r>
              <a:rPr lang="en-US" dirty="0" smtClean="0"/>
              <a:t>community investment objectives</a:t>
            </a:r>
            <a:endParaRPr lang="en-US" dirty="0"/>
          </a:p>
          <a:p>
            <a:r>
              <a:rPr lang="en-US" dirty="0"/>
              <a:t>Attract new customers and build customer loyalty </a:t>
            </a:r>
          </a:p>
          <a:p>
            <a:r>
              <a:rPr lang="en-US" dirty="0"/>
              <a:t>Improve credit quality and lending ratios of single-family and multi-family loans</a:t>
            </a:r>
          </a:p>
          <a:p>
            <a:r>
              <a:rPr lang="en-US" dirty="0"/>
              <a:t>Increase deposits and mortgage volumes</a:t>
            </a:r>
          </a:p>
          <a:p>
            <a:r>
              <a:rPr lang="en-US" dirty="0"/>
              <a:t>Foster community relationships</a:t>
            </a:r>
          </a:p>
          <a:p>
            <a:r>
              <a:rPr lang="en-US" dirty="0"/>
              <a:t>Raise corporate profile </a:t>
            </a:r>
            <a:r>
              <a:rPr lang="en-US" dirty="0" smtClean="0"/>
              <a:t>in </a:t>
            </a:r>
            <a:r>
              <a:rPr lang="en-US" dirty="0"/>
              <a:t>the </a:t>
            </a:r>
            <a:r>
              <a:rPr lang="en-US" dirty="0" smtClean="0"/>
              <a:t>community</a:t>
            </a:r>
            <a:endParaRPr lang="en-US" dirty="0"/>
          </a:p>
        </p:txBody>
      </p:sp>
      <p:sp>
        <p:nvSpPr>
          <p:cNvPr id="3" name="Title 2"/>
          <p:cNvSpPr>
            <a:spLocks noGrp="1"/>
          </p:cNvSpPr>
          <p:nvPr>
            <p:ph type="title"/>
          </p:nvPr>
        </p:nvSpPr>
        <p:spPr/>
        <p:txBody>
          <a:bodyPr/>
          <a:lstStyle/>
          <a:p>
            <a:r>
              <a:rPr lang="en-US" dirty="0" smtClean="0"/>
              <a:t>Our Members Benefit from Working with You</a:t>
            </a:r>
            <a:endParaRPr lang="en-US" dirty="0"/>
          </a:p>
        </p:txBody>
      </p:sp>
    </p:spTree>
    <p:extLst>
      <p:ext uri="{BB962C8B-B14F-4D97-AF65-F5344CB8AC3E}">
        <p14:creationId xmlns:p14="http://schemas.microsoft.com/office/powerpoint/2010/main" val="3676311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350946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all starts with a discussion. Let’s talk.</a:t>
            </a:r>
            <a:endParaRPr lang="en-US" dirty="0"/>
          </a:p>
        </p:txBody>
      </p:sp>
      <p:grpSp>
        <p:nvGrpSpPr>
          <p:cNvPr id="5" name="Group 4"/>
          <p:cNvGrpSpPr/>
          <p:nvPr/>
        </p:nvGrpSpPr>
        <p:grpSpPr>
          <a:xfrm>
            <a:off x="2362200" y="3581400"/>
            <a:ext cx="3842054" cy="1371561"/>
            <a:chOff x="705394" y="4611225"/>
            <a:chExt cx="3735980" cy="1371561"/>
          </a:xfrm>
        </p:grpSpPr>
        <p:sp>
          <p:nvSpPr>
            <p:cNvPr id="6" name="TextBox 5"/>
            <p:cNvSpPr txBox="1"/>
            <p:nvPr/>
          </p:nvSpPr>
          <p:spPr>
            <a:xfrm>
              <a:off x="1905872" y="4611336"/>
              <a:ext cx="2535502" cy="986077"/>
            </a:xfrm>
            <a:prstGeom prst="rect">
              <a:avLst/>
            </a:prstGeom>
            <a:noFill/>
          </p:spPr>
          <p:txBody>
            <a:bodyPr wrap="square" lIns="0" tIns="0" rIns="0" bIns="0" rtlCol="0">
              <a:noAutofit/>
            </a:bodyPr>
            <a:lstStyle/>
            <a:p>
              <a:r>
                <a:rPr lang="en-US" sz="1300" b="1" dirty="0" smtClean="0"/>
                <a:t>Jennifer Ernst</a:t>
              </a:r>
            </a:p>
            <a:p>
              <a:r>
                <a:rPr lang="en-US" sz="1300" dirty="0" smtClean="0"/>
                <a:t>VP/Community Investment Officer</a:t>
              </a:r>
            </a:p>
            <a:p>
              <a:r>
                <a:rPr lang="en-US" sz="1300" dirty="0" smtClean="0"/>
                <a:t>206.340.8737</a:t>
              </a:r>
            </a:p>
            <a:p>
              <a:r>
                <a:rPr lang="en-US" sz="1300" smtClean="0"/>
                <a:t>jernst@fhlbdm.com</a:t>
              </a:r>
              <a:endParaRPr lang="en-US" sz="1300" dirty="0"/>
            </a:p>
          </p:txBody>
        </p:sp>
        <p:pic>
          <p:nvPicPr>
            <p:cNvPr id="7"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0560" t="17810" r="19304" b="28984"/>
            <a:stretch/>
          </p:blipFill>
          <p:spPr bwMode="auto">
            <a:xfrm>
              <a:off x="705394" y="4611225"/>
              <a:ext cx="1033272" cy="137156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1195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0"/>
          </p:nvPr>
        </p:nvSpPr>
        <p:spPr/>
        <p:txBody>
          <a:bodyPr/>
          <a:lstStyle/>
          <a:p>
            <a:endParaRPr lang="en-US"/>
          </a:p>
        </p:txBody>
      </p:sp>
      <p:sp>
        <p:nvSpPr>
          <p:cNvPr id="4" name="Content Placeholder 3"/>
          <p:cNvSpPr>
            <a:spLocks noGrp="1"/>
          </p:cNvSpPr>
          <p:nvPr>
            <p:ph sz="quarter" idx="11"/>
          </p:nvPr>
        </p:nvSpPr>
        <p:spPr/>
        <p:txBody>
          <a:bodyPr/>
          <a:lstStyle/>
          <a:p>
            <a:endParaRPr lang="en-US"/>
          </a:p>
        </p:txBody>
      </p:sp>
    </p:spTree>
    <p:extLst>
      <p:ext uri="{BB962C8B-B14F-4D97-AF65-F5344CB8AC3E}">
        <p14:creationId xmlns:p14="http://schemas.microsoft.com/office/powerpoint/2010/main" val="413946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9913A1-FC2F-DD4D-B2A0-B1C5F1B5B4D0}" type="slidenum">
              <a:rPr lang="en-US" sz="1400"/>
              <a:pPr/>
              <a:t>2</a:t>
            </a:fld>
            <a:endParaRPr lang="en-US" sz="1400"/>
          </a:p>
        </p:txBody>
      </p:sp>
      <p:sp>
        <p:nvSpPr>
          <p:cNvPr id="2" name="Content Placeholder 1"/>
          <p:cNvSpPr>
            <a:spLocks noGrp="1"/>
          </p:cNvSpPr>
          <p:nvPr>
            <p:ph idx="1"/>
          </p:nvPr>
        </p:nvSpPr>
        <p:spPr/>
        <p:txBody>
          <a:bodyPr>
            <a:normAutofit lnSpcReduction="10000"/>
          </a:bodyPr>
          <a:lstStyle/>
          <a:p>
            <a:r>
              <a:rPr lang="en-US" dirty="0" smtClean="0"/>
              <a:t>What are the Federal Home Loan Banks (FHLBanks)?</a:t>
            </a:r>
          </a:p>
          <a:p>
            <a:r>
              <a:rPr lang="en-US" dirty="0" smtClean="0"/>
              <a:t>What type of downpayment assistance do we provide?</a:t>
            </a:r>
          </a:p>
          <a:p>
            <a:r>
              <a:rPr lang="en-US" dirty="0" smtClean="0"/>
              <a:t>How do you access our funds?</a:t>
            </a:r>
          </a:p>
          <a:p>
            <a:r>
              <a:rPr lang="en-US" dirty="0" smtClean="0"/>
              <a:t>What’s next?</a:t>
            </a:r>
          </a:p>
        </p:txBody>
      </p:sp>
      <p:sp>
        <p:nvSpPr>
          <p:cNvPr id="3" name="Title 2"/>
          <p:cNvSpPr>
            <a:spLocks noGrp="1"/>
          </p:cNvSpPr>
          <p:nvPr>
            <p:ph type="title"/>
          </p:nvPr>
        </p:nvSpPr>
        <p:spPr/>
        <p:txBody>
          <a:bodyPr/>
          <a:lstStyle/>
          <a:p>
            <a:r>
              <a:rPr lang="en-US" dirty="0" smtClean="0"/>
              <a:t>Today’s Discussion</a:t>
            </a:r>
            <a:endParaRPr lang="en-US" dirty="0"/>
          </a:p>
        </p:txBody>
      </p:sp>
    </p:spTree>
    <p:extLst>
      <p:ext uri="{BB962C8B-B14F-4D97-AF65-F5344CB8AC3E}">
        <p14:creationId xmlns:p14="http://schemas.microsoft.com/office/powerpoint/2010/main" val="414080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Federal Home Loan Banks (FHLBanks)?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FHLBanks</a:t>
            </a:r>
            <a:r>
              <a:rPr lang="en-US" dirty="0" smtClean="0"/>
              <a:t>: A Nation of Local Lenders</a:t>
            </a:r>
            <a:endParaRPr lang="en-US" dirty="0"/>
          </a:p>
        </p:txBody>
      </p:sp>
      <p:sp>
        <p:nvSpPr>
          <p:cNvPr id="7" name="Text Placeholder 2"/>
          <p:cNvSpPr txBox="1">
            <a:spLocks/>
          </p:cNvSpPr>
          <p:nvPr/>
        </p:nvSpPr>
        <p:spPr>
          <a:xfrm>
            <a:off x="457200" y="1831856"/>
            <a:ext cx="2895600" cy="4332524"/>
          </a:xfrm>
          <a:prstGeom prst="rect">
            <a:avLst/>
          </a:prstGeom>
        </p:spPr>
        <p:txBody>
          <a:bodyPr lIns="0" tIns="0" rIns="0" bIns="0">
            <a:noAutofit/>
          </a:bodyPr>
          <a:lstStyle>
            <a:lvl1pPr marL="342900" indent="-342900" algn="l" defTabSz="457200" rtl="0" eaLnBrk="1" latinLnBrk="0" hangingPunct="1">
              <a:spcBef>
                <a:spcPct val="20000"/>
              </a:spcBef>
              <a:buSzPct val="80000"/>
              <a:buFont typeface="Arial"/>
              <a:buChar char="•"/>
              <a:defRPr sz="3200" strike="noStrike" kern="1200">
                <a:solidFill>
                  <a:schemeClr val="tx1"/>
                </a:solidFill>
                <a:latin typeface="Verdana"/>
                <a:ea typeface="+mn-ea"/>
                <a:cs typeface="Verdana"/>
              </a:defRPr>
            </a:lvl1pPr>
            <a:lvl2pPr marL="742950" indent="-285750" algn="l" defTabSz="457200" rtl="0" eaLnBrk="1" latinLnBrk="0" hangingPunct="1">
              <a:spcBef>
                <a:spcPct val="20000"/>
              </a:spcBef>
              <a:buSzPct val="80000"/>
              <a:buFont typeface="Arial"/>
              <a:buChar char="–"/>
              <a:defRPr sz="2800" strike="noStrike" kern="1200">
                <a:solidFill>
                  <a:schemeClr val="tx1"/>
                </a:solidFill>
                <a:latin typeface="Verdana"/>
                <a:ea typeface="+mn-ea"/>
                <a:cs typeface="Verdana"/>
              </a:defRPr>
            </a:lvl2pPr>
            <a:lvl3pPr marL="1143000" indent="-228600" algn="l" defTabSz="457200" rtl="0" eaLnBrk="1" latinLnBrk="0" hangingPunct="1">
              <a:spcBef>
                <a:spcPct val="20000"/>
              </a:spcBef>
              <a:buSzPct val="80000"/>
              <a:buFont typeface="Arial"/>
              <a:buChar char="•"/>
              <a:defRPr sz="2400" strike="noStrike" kern="1200">
                <a:solidFill>
                  <a:schemeClr val="tx1"/>
                </a:solidFill>
                <a:latin typeface="Verdana"/>
                <a:ea typeface="+mn-ea"/>
                <a:cs typeface="Verdana"/>
              </a:defRPr>
            </a:lvl3pPr>
            <a:lvl4pPr marL="1600200" indent="-228600" algn="l" defTabSz="457200" rtl="0" eaLnBrk="1" latinLnBrk="0" hangingPunct="1">
              <a:spcBef>
                <a:spcPct val="20000"/>
              </a:spcBef>
              <a:buSzPct val="80000"/>
              <a:buFont typeface="Arial"/>
              <a:buChar char="–"/>
              <a:defRPr sz="2000" strike="noStrike"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strike="noStrike"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600"/>
              </a:spcBef>
              <a:spcAft>
                <a:spcPts val="600"/>
              </a:spcAft>
              <a:buFont typeface="Arial"/>
              <a:buNone/>
            </a:pPr>
            <a:r>
              <a:rPr lang="en-US" sz="1400" b="1" dirty="0" smtClean="0">
                <a:solidFill>
                  <a:prstClr val="black"/>
                </a:solidFill>
              </a:rPr>
              <a:t>Created by Congress in 1932</a:t>
            </a:r>
          </a:p>
          <a:p>
            <a:pPr marL="119063" lvl="2" indent="-119063" fontAlgn="auto">
              <a:spcBef>
                <a:spcPts val="600"/>
              </a:spcBef>
              <a:spcAft>
                <a:spcPts val="600"/>
              </a:spcAft>
            </a:pPr>
            <a:r>
              <a:rPr lang="en-US" sz="1400" b="1" dirty="0" smtClean="0">
                <a:solidFill>
                  <a:prstClr val="black"/>
                </a:solidFill>
              </a:rPr>
              <a:t>11 regional and privately-owned financial cooperatives </a:t>
            </a:r>
          </a:p>
          <a:p>
            <a:pPr marL="119063" lvl="2" indent="-119063" fontAlgn="auto">
              <a:spcBef>
                <a:spcPts val="600"/>
              </a:spcBef>
              <a:spcAft>
                <a:spcPts val="600"/>
              </a:spcAft>
            </a:pPr>
            <a:r>
              <a:rPr lang="en-US" sz="1400" b="1" dirty="0" smtClean="0">
                <a:solidFill>
                  <a:srgbClr val="000000"/>
                </a:solidFill>
              </a:rPr>
              <a:t>Primary business: </a:t>
            </a:r>
            <a:br>
              <a:rPr lang="en-US" sz="1400" b="1" dirty="0" smtClean="0">
                <a:solidFill>
                  <a:srgbClr val="000000"/>
                </a:solidFill>
              </a:rPr>
            </a:br>
            <a:r>
              <a:rPr lang="en-US" sz="1400" b="1" dirty="0" smtClean="0">
                <a:solidFill>
                  <a:srgbClr val="000000"/>
                </a:solidFill>
              </a:rPr>
              <a:t>lending (advances)</a:t>
            </a:r>
          </a:p>
          <a:p>
            <a:pPr marL="119063" lvl="2" indent="-119063" fontAlgn="auto">
              <a:spcBef>
                <a:spcPts val="600"/>
              </a:spcBef>
              <a:spcAft>
                <a:spcPts val="600"/>
              </a:spcAft>
            </a:pPr>
            <a:r>
              <a:rPr lang="en-US" sz="1400" b="1" dirty="0" smtClean="0">
                <a:solidFill>
                  <a:srgbClr val="000000"/>
                </a:solidFill>
              </a:rPr>
              <a:t>Secondary business: mortgage purchases</a:t>
            </a:r>
          </a:p>
          <a:p>
            <a:pPr marL="119063" lvl="2" indent="-119063" fontAlgn="auto">
              <a:spcBef>
                <a:spcPts val="600"/>
              </a:spcBef>
              <a:spcAft>
                <a:spcPts val="600"/>
              </a:spcAft>
            </a:pPr>
            <a:r>
              <a:rPr lang="en-US" sz="1400" b="1" dirty="0">
                <a:solidFill>
                  <a:srgbClr val="000000"/>
                </a:solidFill>
              </a:rPr>
              <a:t>Debt issued on a joint and several liability basis</a:t>
            </a:r>
          </a:p>
          <a:p>
            <a:pPr marL="119063" lvl="2" indent="-119063" fontAlgn="auto">
              <a:spcBef>
                <a:spcPts val="600"/>
              </a:spcBef>
              <a:spcAft>
                <a:spcPts val="600"/>
              </a:spcAft>
            </a:pPr>
            <a:r>
              <a:rPr lang="en-US" sz="1400" b="1" dirty="0">
                <a:solidFill>
                  <a:srgbClr val="000000"/>
                </a:solidFill>
              </a:rPr>
              <a:t>Over 7,500 </a:t>
            </a:r>
            <a:r>
              <a:rPr lang="en-US" sz="1400" b="1" dirty="0" smtClean="0">
                <a:solidFill>
                  <a:srgbClr val="000000"/>
                </a:solidFill>
              </a:rPr>
              <a:t>financial institution members</a:t>
            </a:r>
            <a:endParaRPr lang="en-US" sz="1400" b="1" dirty="0">
              <a:solidFill>
                <a:srgbClr val="000000"/>
              </a:solidFill>
            </a:endParaRPr>
          </a:p>
          <a:p>
            <a:pPr marL="119063" lvl="2" indent="-119063" fontAlgn="auto">
              <a:spcBef>
                <a:spcPts val="600"/>
              </a:spcBef>
              <a:spcAft>
                <a:spcPts val="600"/>
              </a:spcAft>
            </a:pPr>
            <a:endParaRPr lang="en-US" sz="1400" b="1" dirty="0" smtClean="0">
              <a:solidFill>
                <a:prstClr val="black"/>
              </a:solidFill>
            </a:endParaRPr>
          </a:p>
        </p:txBody>
      </p:sp>
      <p:grpSp>
        <p:nvGrpSpPr>
          <p:cNvPr id="132" name="Group 131"/>
          <p:cNvGrpSpPr/>
          <p:nvPr/>
        </p:nvGrpSpPr>
        <p:grpSpPr>
          <a:xfrm>
            <a:off x="3397444" y="1849423"/>
            <a:ext cx="5136956" cy="2961982"/>
            <a:chOff x="3109913" y="1979112"/>
            <a:chExt cx="5203031" cy="3000082"/>
          </a:xfrm>
        </p:grpSpPr>
        <p:sp>
          <p:nvSpPr>
            <p:cNvPr id="133" name="Freeform 132"/>
            <p:cNvSpPr/>
            <p:nvPr/>
          </p:nvSpPr>
          <p:spPr bwMode="auto">
            <a:xfrm>
              <a:off x="3200400" y="3870960"/>
              <a:ext cx="1717202" cy="1104900"/>
            </a:xfrm>
            <a:custGeom>
              <a:avLst/>
              <a:gdLst>
                <a:gd name="connsiteX0" fmla="*/ 0 w 1623060"/>
                <a:gd name="connsiteY0" fmla="*/ 0 h 1104900"/>
                <a:gd name="connsiteX1" fmla="*/ 7620 w 1623060"/>
                <a:gd name="connsiteY1" fmla="*/ 1104900 h 1104900"/>
                <a:gd name="connsiteX2" fmla="*/ 1607820 w 1623060"/>
                <a:gd name="connsiteY2" fmla="*/ 1104900 h 1104900"/>
                <a:gd name="connsiteX3" fmla="*/ 1623060 w 1623060"/>
                <a:gd name="connsiteY3" fmla="*/ 1066800 h 1104900"/>
                <a:gd name="connsiteX4" fmla="*/ 1234440 w 1623060"/>
                <a:gd name="connsiteY4" fmla="*/ 739140 h 1104900"/>
                <a:gd name="connsiteX5" fmla="*/ 746760 w 1623060"/>
                <a:gd name="connsiteY5" fmla="*/ 739140 h 1104900"/>
                <a:gd name="connsiteX6" fmla="*/ 0 w 1623060"/>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060" h="1104900">
                  <a:moveTo>
                    <a:pt x="0" y="0"/>
                  </a:moveTo>
                  <a:lnTo>
                    <a:pt x="7620" y="1104900"/>
                  </a:lnTo>
                  <a:lnTo>
                    <a:pt x="1607820" y="1104900"/>
                  </a:lnTo>
                  <a:lnTo>
                    <a:pt x="1623060" y="1066800"/>
                  </a:lnTo>
                  <a:lnTo>
                    <a:pt x="1234440" y="739140"/>
                  </a:lnTo>
                  <a:lnTo>
                    <a:pt x="746760" y="739140"/>
                  </a:lnTo>
                  <a:lnTo>
                    <a:pt x="0" y="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4" name="Freeform 133"/>
            <p:cNvSpPr/>
            <p:nvPr/>
          </p:nvSpPr>
          <p:spPr bwMode="auto">
            <a:xfrm>
              <a:off x="4933154" y="4705350"/>
              <a:ext cx="352425" cy="254794"/>
            </a:xfrm>
            <a:custGeom>
              <a:avLst/>
              <a:gdLst>
                <a:gd name="connsiteX0" fmla="*/ 0 w 352425"/>
                <a:gd name="connsiteY0" fmla="*/ 28575 h 254794"/>
                <a:gd name="connsiteX1" fmla="*/ 14288 w 352425"/>
                <a:gd name="connsiteY1" fmla="*/ 92869 h 254794"/>
                <a:gd name="connsiteX2" fmla="*/ 88106 w 352425"/>
                <a:gd name="connsiteY2" fmla="*/ 97631 h 254794"/>
                <a:gd name="connsiteX3" fmla="*/ 142875 w 352425"/>
                <a:gd name="connsiteY3" fmla="*/ 133350 h 254794"/>
                <a:gd name="connsiteX4" fmla="*/ 178594 w 352425"/>
                <a:gd name="connsiteY4" fmla="*/ 166687 h 254794"/>
                <a:gd name="connsiteX5" fmla="*/ 195263 w 352425"/>
                <a:gd name="connsiteY5" fmla="*/ 216694 h 254794"/>
                <a:gd name="connsiteX6" fmla="*/ 211931 w 352425"/>
                <a:gd name="connsiteY6" fmla="*/ 252412 h 254794"/>
                <a:gd name="connsiteX7" fmla="*/ 309563 w 352425"/>
                <a:gd name="connsiteY7" fmla="*/ 254794 h 254794"/>
                <a:gd name="connsiteX8" fmla="*/ 352425 w 352425"/>
                <a:gd name="connsiteY8" fmla="*/ 240506 h 254794"/>
                <a:gd name="connsiteX9" fmla="*/ 338138 w 352425"/>
                <a:gd name="connsiteY9" fmla="*/ 169069 h 254794"/>
                <a:gd name="connsiteX10" fmla="*/ 290513 w 352425"/>
                <a:gd name="connsiteY10" fmla="*/ 109537 h 254794"/>
                <a:gd name="connsiteX11" fmla="*/ 214313 w 352425"/>
                <a:gd name="connsiteY11" fmla="*/ 57150 h 254794"/>
                <a:gd name="connsiteX12" fmla="*/ 154781 w 352425"/>
                <a:gd name="connsiteY12" fmla="*/ 16669 h 254794"/>
                <a:gd name="connsiteX13" fmla="*/ 66675 w 352425"/>
                <a:gd name="connsiteY13" fmla="*/ 0 h 254794"/>
                <a:gd name="connsiteX14" fmla="*/ 0 w 352425"/>
                <a:gd name="connsiteY14" fmla="*/ 28575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425" h="254794">
                  <a:moveTo>
                    <a:pt x="0" y="28575"/>
                  </a:moveTo>
                  <a:lnTo>
                    <a:pt x="14288" y="92869"/>
                  </a:lnTo>
                  <a:lnTo>
                    <a:pt x="88106" y="97631"/>
                  </a:lnTo>
                  <a:lnTo>
                    <a:pt x="142875" y="133350"/>
                  </a:lnTo>
                  <a:lnTo>
                    <a:pt x="178594" y="166687"/>
                  </a:lnTo>
                  <a:lnTo>
                    <a:pt x="195263" y="216694"/>
                  </a:lnTo>
                  <a:lnTo>
                    <a:pt x="211931" y="252412"/>
                  </a:lnTo>
                  <a:lnTo>
                    <a:pt x="309563" y="254794"/>
                  </a:lnTo>
                  <a:lnTo>
                    <a:pt x="352425" y="240506"/>
                  </a:lnTo>
                  <a:lnTo>
                    <a:pt x="338138" y="169069"/>
                  </a:lnTo>
                  <a:lnTo>
                    <a:pt x="290513" y="109537"/>
                  </a:lnTo>
                  <a:lnTo>
                    <a:pt x="214313" y="57150"/>
                  </a:lnTo>
                  <a:lnTo>
                    <a:pt x="154781" y="16669"/>
                  </a:lnTo>
                  <a:lnTo>
                    <a:pt x="66675" y="0"/>
                  </a:lnTo>
                  <a:lnTo>
                    <a:pt x="0" y="28575"/>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5" name="Freeform 134"/>
            <p:cNvSpPr/>
            <p:nvPr/>
          </p:nvSpPr>
          <p:spPr bwMode="auto">
            <a:xfrm>
              <a:off x="5880100" y="2822575"/>
              <a:ext cx="371475" cy="209550"/>
            </a:xfrm>
            <a:custGeom>
              <a:avLst/>
              <a:gdLst>
                <a:gd name="connsiteX0" fmla="*/ 0 w 371475"/>
                <a:gd name="connsiteY0" fmla="*/ 50800 h 209550"/>
                <a:gd name="connsiteX1" fmla="*/ 3175 w 371475"/>
                <a:gd name="connsiteY1" fmla="*/ 104775 h 209550"/>
                <a:gd name="connsiteX2" fmla="*/ 41275 w 371475"/>
                <a:gd name="connsiteY2" fmla="*/ 174625 h 209550"/>
                <a:gd name="connsiteX3" fmla="*/ 165100 w 371475"/>
                <a:gd name="connsiteY3" fmla="*/ 209550 h 209550"/>
                <a:gd name="connsiteX4" fmla="*/ 371475 w 371475"/>
                <a:gd name="connsiteY4" fmla="*/ 193675 h 209550"/>
                <a:gd name="connsiteX5" fmla="*/ 346075 w 371475"/>
                <a:gd name="connsiteY5" fmla="*/ 92075 h 209550"/>
                <a:gd name="connsiteX6" fmla="*/ 244475 w 371475"/>
                <a:gd name="connsiteY6" fmla="*/ 0 h 209550"/>
                <a:gd name="connsiteX7" fmla="*/ 104775 w 371475"/>
                <a:gd name="connsiteY7" fmla="*/ 9525 h 209550"/>
                <a:gd name="connsiteX8" fmla="*/ 0 w 371475"/>
                <a:gd name="connsiteY8" fmla="*/ 508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209550">
                  <a:moveTo>
                    <a:pt x="0" y="50800"/>
                  </a:moveTo>
                  <a:lnTo>
                    <a:pt x="3175" y="104775"/>
                  </a:lnTo>
                  <a:lnTo>
                    <a:pt x="41275" y="174625"/>
                  </a:lnTo>
                  <a:lnTo>
                    <a:pt x="165100" y="209550"/>
                  </a:lnTo>
                  <a:lnTo>
                    <a:pt x="371475" y="193675"/>
                  </a:lnTo>
                  <a:lnTo>
                    <a:pt x="346075" y="92075"/>
                  </a:lnTo>
                  <a:lnTo>
                    <a:pt x="244475" y="0"/>
                  </a:lnTo>
                  <a:lnTo>
                    <a:pt x="104775" y="9525"/>
                  </a:lnTo>
                  <a:lnTo>
                    <a:pt x="0" y="50800"/>
                  </a:lnTo>
                  <a:close/>
                </a:path>
              </a:pathLst>
            </a:custGeom>
            <a:solidFill>
              <a:srgbClr val="8C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6" name="Freeform 135"/>
            <p:cNvSpPr/>
            <p:nvPr/>
          </p:nvSpPr>
          <p:spPr bwMode="auto">
            <a:xfrm>
              <a:off x="5500688" y="2871788"/>
              <a:ext cx="371475" cy="152400"/>
            </a:xfrm>
            <a:custGeom>
              <a:avLst/>
              <a:gdLst>
                <a:gd name="connsiteX0" fmla="*/ 0 w 371475"/>
                <a:gd name="connsiteY0" fmla="*/ 9525 h 152400"/>
                <a:gd name="connsiteX1" fmla="*/ 38100 w 371475"/>
                <a:gd name="connsiteY1" fmla="*/ 152400 h 152400"/>
                <a:gd name="connsiteX2" fmla="*/ 371475 w 371475"/>
                <a:gd name="connsiteY2" fmla="*/ 133350 h 152400"/>
                <a:gd name="connsiteX3" fmla="*/ 371475 w 371475"/>
                <a:gd name="connsiteY3" fmla="*/ 100012 h 152400"/>
                <a:gd name="connsiteX4" fmla="*/ 347662 w 371475"/>
                <a:gd name="connsiteY4" fmla="*/ 33337 h 152400"/>
                <a:gd name="connsiteX5" fmla="*/ 342900 w 371475"/>
                <a:gd name="connsiteY5" fmla="*/ 0 h 152400"/>
                <a:gd name="connsiteX6" fmla="*/ 0 w 371475"/>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152400">
                  <a:moveTo>
                    <a:pt x="0" y="9525"/>
                  </a:moveTo>
                  <a:lnTo>
                    <a:pt x="38100" y="152400"/>
                  </a:lnTo>
                  <a:lnTo>
                    <a:pt x="371475" y="133350"/>
                  </a:lnTo>
                  <a:lnTo>
                    <a:pt x="371475" y="100012"/>
                  </a:lnTo>
                  <a:lnTo>
                    <a:pt x="347662" y="33337"/>
                  </a:lnTo>
                  <a:lnTo>
                    <a:pt x="342900" y="0"/>
                  </a:lnTo>
                  <a:lnTo>
                    <a:pt x="0" y="9525"/>
                  </a:lnTo>
                  <a:close/>
                </a:path>
              </a:pathLst>
            </a:custGeom>
            <a:solidFill>
              <a:srgbClr val="FACD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7" name="TextBox 136"/>
            <p:cNvSpPr txBox="1"/>
            <p:nvPr/>
          </p:nvSpPr>
          <p:spPr>
            <a:xfrm>
              <a:off x="6194422" y="3213338"/>
              <a:ext cx="534987"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a:rPr>
                <a:t>INDIANAPOLIS</a:t>
              </a:r>
            </a:p>
          </p:txBody>
        </p:sp>
        <p:sp>
          <p:nvSpPr>
            <p:cNvPr id="138" name="Freeform 137"/>
            <p:cNvSpPr/>
            <p:nvPr/>
          </p:nvSpPr>
          <p:spPr bwMode="auto">
            <a:xfrm>
              <a:off x="5500688" y="2871788"/>
              <a:ext cx="371475" cy="152400"/>
            </a:xfrm>
            <a:custGeom>
              <a:avLst/>
              <a:gdLst>
                <a:gd name="connsiteX0" fmla="*/ 0 w 371475"/>
                <a:gd name="connsiteY0" fmla="*/ 9525 h 152400"/>
                <a:gd name="connsiteX1" fmla="*/ 38100 w 371475"/>
                <a:gd name="connsiteY1" fmla="*/ 152400 h 152400"/>
                <a:gd name="connsiteX2" fmla="*/ 371475 w 371475"/>
                <a:gd name="connsiteY2" fmla="*/ 133350 h 152400"/>
                <a:gd name="connsiteX3" fmla="*/ 371475 w 371475"/>
                <a:gd name="connsiteY3" fmla="*/ 100012 h 152400"/>
                <a:gd name="connsiteX4" fmla="*/ 347662 w 371475"/>
                <a:gd name="connsiteY4" fmla="*/ 33337 h 152400"/>
                <a:gd name="connsiteX5" fmla="*/ 342900 w 371475"/>
                <a:gd name="connsiteY5" fmla="*/ 0 h 152400"/>
                <a:gd name="connsiteX6" fmla="*/ 0 w 371475"/>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152400">
                  <a:moveTo>
                    <a:pt x="0" y="9525"/>
                  </a:moveTo>
                  <a:lnTo>
                    <a:pt x="38100" y="152400"/>
                  </a:lnTo>
                  <a:lnTo>
                    <a:pt x="371475" y="133350"/>
                  </a:lnTo>
                  <a:lnTo>
                    <a:pt x="371475" y="100012"/>
                  </a:lnTo>
                  <a:lnTo>
                    <a:pt x="347662" y="33337"/>
                  </a:lnTo>
                  <a:lnTo>
                    <a:pt x="342900" y="0"/>
                  </a:lnTo>
                  <a:lnTo>
                    <a:pt x="0" y="9525"/>
                  </a:lnTo>
                  <a:close/>
                </a:path>
              </a:pathLst>
            </a:custGeom>
            <a:solidFill>
              <a:srgbClr val="FACD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nvGrpSpPr>
            <p:cNvPr id="139" name="Group 138"/>
            <p:cNvGrpSpPr/>
            <p:nvPr/>
          </p:nvGrpSpPr>
          <p:grpSpPr>
            <a:xfrm>
              <a:off x="5514977" y="2885852"/>
              <a:ext cx="600073" cy="118872"/>
              <a:chOff x="5514977" y="2885852"/>
              <a:chExt cx="600073" cy="118872"/>
            </a:xfrm>
          </p:grpSpPr>
          <p:sp>
            <p:nvSpPr>
              <p:cNvPr id="254" name="TextBox 253"/>
              <p:cNvSpPr txBox="1"/>
              <p:nvPr/>
            </p:nvSpPr>
            <p:spPr>
              <a:xfrm>
                <a:off x="5514977" y="2891427"/>
                <a:ext cx="499826"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a:rPr>
                  <a:t>DES MOINES</a:t>
                </a:r>
              </a:p>
            </p:txBody>
          </p:sp>
          <p:sp>
            <p:nvSpPr>
              <p:cNvPr id="255" name="Oval 254"/>
              <p:cNvSpPr/>
              <p:nvPr/>
            </p:nvSpPr>
            <p:spPr bwMode="auto">
              <a:xfrm>
                <a:off x="5996178" y="288585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sp>
          <p:nvSpPr>
            <p:cNvPr id="140" name="Freeform 139"/>
            <p:cNvSpPr/>
            <p:nvPr/>
          </p:nvSpPr>
          <p:spPr bwMode="auto">
            <a:xfrm>
              <a:off x="3355181" y="2740819"/>
              <a:ext cx="831057" cy="1214437"/>
            </a:xfrm>
            <a:custGeom>
              <a:avLst/>
              <a:gdLst>
                <a:gd name="connsiteX0" fmla="*/ 7144 w 831057"/>
                <a:gd name="connsiteY0" fmla="*/ 0 h 1214437"/>
                <a:gd name="connsiteX1" fmla="*/ 461963 w 831057"/>
                <a:gd name="connsiteY1" fmla="*/ 0 h 1214437"/>
                <a:gd name="connsiteX2" fmla="*/ 461963 w 831057"/>
                <a:gd name="connsiteY2" fmla="*/ 392906 h 1214437"/>
                <a:gd name="connsiteX3" fmla="*/ 831057 w 831057"/>
                <a:gd name="connsiteY3" fmla="*/ 916781 h 1214437"/>
                <a:gd name="connsiteX4" fmla="*/ 671513 w 831057"/>
                <a:gd name="connsiteY4" fmla="*/ 1214437 h 1214437"/>
                <a:gd name="connsiteX5" fmla="*/ 547688 w 831057"/>
                <a:gd name="connsiteY5" fmla="*/ 1214437 h 1214437"/>
                <a:gd name="connsiteX6" fmla="*/ 0 w 831057"/>
                <a:gd name="connsiteY6" fmla="*/ 426244 h 1214437"/>
                <a:gd name="connsiteX7" fmla="*/ 7144 w 831057"/>
                <a:gd name="connsiteY7" fmla="*/ 0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057" h="1214437">
                  <a:moveTo>
                    <a:pt x="7144" y="0"/>
                  </a:moveTo>
                  <a:lnTo>
                    <a:pt x="461963" y="0"/>
                  </a:lnTo>
                  <a:lnTo>
                    <a:pt x="461963" y="392906"/>
                  </a:lnTo>
                  <a:lnTo>
                    <a:pt x="831057" y="916781"/>
                  </a:lnTo>
                  <a:lnTo>
                    <a:pt x="671513" y="1214437"/>
                  </a:lnTo>
                  <a:lnTo>
                    <a:pt x="547688" y="1214437"/>
                  </a:lnTo>
                  <a:lnTo>
                    <a:pt x="0" y="426244"/>
                  </a:lnTo>
                  <a:lnTo>
                    <a:pt x="7144" y="0"/>
                  </a:lnTo>
                  <a:close/>
                </a:path>
              </a:pathLst>
            </a:custGeom>
            <a:solidFill>
              <a:srgbClr val="D8442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1" name="Freeform 140"/>
            <p:cNvSpPr/>
            <p:nvPr/>
          </p:nvSpPr>
          <p:spPr bwMode="auto">
            <a:xfrm>
              <a:off x="3817144" y="2740819"/>
              <a:ext cx="459581" cy="912019"/>
            </a:xfrm>
            <a:custGeom>
              <a:avLst/>
              <a:gdLst>
                <a:gd name="connsiteX0" fmla="*/ 2381 w 459581"/>
                <a:gd name="connsiteY0" fmla="*/ 0 h 912019"/>
                <a:gd name="connsiteX1" fmla="*/ 459581 w 459581"/>
                <a:gd name="connsiteY1" fmla="*/ 0 h 912019"/>
                <a:gd name="connsiteX2" fmla="*/ 459581 w 459581"/>
                <a:gd name="connsiteY2" fmla="*/ 757237 h 912019"/>
                <a:gd name="connsiteX3" fmla="*/ 366712 w 459581"/>
                <a:gd name="connsiteY3" fmla="*/ 912019 h 912019"/>
                <a:gd name="connsiteX4" fmla="*/ 0 w 459581"/>
                <a:gd name="connsiteY4" fmla="*/ 390525 h 912019"/>
                <a:gd name="connsiteX5" fmla="*/ 2381 w 459581"/>
                <a:gd name="connsiteY5" fmla="*/ 0 h 9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581" h="912019">
                  <a:moveTo>
                    <a:pt x="2381" y="0"/>
                  </a:moveTo>
                  <a:lnTo>
                    <a:pt x="459581" y="0"/>
                  </a:lnTo>
                  <a:lnTo>
                    <a:pt x="459581" y="757237"/>
                  </a:lnTo>
                  <a:lnTo>
                    <a:pt x="366712" y="912019"/>
                  </a:lnTo>
                  <a:lnTo>
                    <a:pt x="0" y="390525"/>
                  </a:lnTo>
                  <a:cubicBezTo>
                    <a:pt x="794" y="260350"/>
                    <a:pt x="1587" y="130175"/>
                    <a:pt x="2381" y="0"/>
                  </a:cubicBezTo>
                  <a:close/>
                </a:path>
              </a:pathLst>
            </a:custGeom>
            <a:solidFill>
              <a:srgbClr val="D8442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2" name="Freeform 141"/>
            <p:cNvSpPr/>
            <p:nvPr/>
          </p:nvSpPr>
          <p:spPr bwMode="auto">
            <a:xfrm>
              <a:off x="4024313" y="3493294"/>
              <a:ext cx="714375" cy="676275"/>
            </a:xfrm>
            <a:custGeom>
              <a:avLst/>
              <a:gdLst>
                <a:gd name="connsiteX0" fmla="*/ 254793 w 714375"/>
                <a:gd name="connsiteY0" fmla="*/ 0 h 676275"/>
                <a:gd name="connsiteX1" fmla="*/ 714375 w 714375"/>
                <a:gd name="connsiteY1" fmla="*/ 0 h 676275"/>
                <a:gd name="connsiteX2" fmla="*/ 714375 w 714375"/>
                <a:gd name="connsiteY2" fmla="*/ 676275 h 676275"/>
                <a:gd name="connsiteX3" fmla="*/ 466725 w 714375"/>
                <a:gd name="connsiteY3" fmla="*/ 676275 h 676275"/>
                <a:gd name="connsiteX4" fmla="*/ 0 w 714375"/>
                <a:gd name="connsiteY4" fmla="*/ 457200 h 676275"/>
                <a:gd name="connsiteX5" fmla="*/ 254793 w 714375"/>
                <a:gd name="connsiteY5"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75" h="676275">
                  <a:moveTo>
                    <a:pt x="254793" y="0"/>
                  </a:moveTo>
                  <a:lnTo>
                    <a:pt x="714375" y="0"/>
                  </a:lnTo>
                  <a:lnTo>
                    <a:pt x="714375" y="676275"/>
                  </a:lnTo>
                  <a:lnTo>
                    <a:pt x="466725" y="676275"/>
                  </a:lnTo>
                  <a:lnTo>
                    <a:pt x="0" y="457200"/>
                  </a:lnTo>
                  <a:lnTo>
                    <a:pt x="254793" y="0"/>
                  </a:lnTo>
                  <a:close/>
                </a:path>
              </a:pathLst>
            </a:custGeom>
            <a:solidFill>
              <a:srgbClr val="D8442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3" name="Freeform 142"/>
            <p:cNvSpPr/>
            <p:nvPr/>
          </p:nvSpPr>
          <p:spPr bwMode="auto">
            <a:xfrm>
              <a:off x="4736306" y="3490913"/>
              <a:ext cx="495300" cy="676275"/>
            </a:xfrm>
            <a:custGeom>
              <a:avLst/>
              <a:gdLst>
                <a:gd name="connsiteX0" fmla="*/ 0 w 495300"/>
                <a:gd name="connsiteY0" fmla="*/ 0 h 676275"/>
                <a:gd name="connsiteX1" fmla="*/ 495300 w 495300"/>
                <a:gd name="connsiteY1" fmla="*/ 0 h 676275"/>
                <a:gd name="connsiteX2" fmla="*/ 495300 w 495300"/>
                <a:gd name="connsiteY2" fmla="*/ 635793 h 676275"/>
                <a:gd name="connsiteX3" fmla="*/ 78582 w 495300"/>
                <a:gd name="connsiteY3" fmla="*/ 635793 h 676275"/>
                <a:gd name="connsiteX4" fmla="*/ 80963 w 495300"/>
                <a:gd name="connsiteY4" fmla="*/ 676275 h 676275"/>
                <a:gd name="connsiteX5" fmla="*/ 7144 w 495300"/>
                <a:gd name="connsiteY5" fmla="*/ 676275 h 676275"/>
                <a:gd name="connsiteX6" fmla="*/ 0 w 49530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676275">
                  <a:moveTo>
                    <a:pt x="0" y="0"/>
                  </a:moveTo>
                  <a:lnTo>
                    <a:pt x="495300" y="0"/>
                  </a:lnTo>
                  <a:lnTo>
                    <a:pt x="495300" y="635793"/>
                  </a:lnTo>
                  <a:lnTo>
                    <a:pt x="78582" y="635793"/>
                  </a:lnTo>
                  <a:lnTo>
                    <a:pt x="80963" y="676275"/>
                  </a:lnTo>
                  <a:lnTo>
                    <a:pt x="7144" y="676275"/>
                  </a:lnTo>
                  <a:cubicBezTo>
                    <a:pt x="4763" y="450850"/>
                    <a:pt x="2381" y="225425"/>
                    <a:pt x="0" y="0"/>
                  </a:cubicBez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4" name="Freeform 143"/>
            <p:cNvSpPr/>
            <p:nvPr/>
          </p:nvSpPr>
          <p:spPr bwMode="auto">
            <a:xfrm>
              <a:off x="4736306" y="2988470"/>
              <a:ext cx="583407" cy="502444"/>
            </a:xfrm>
            <a:custGeom>
              <a:avLst/>
              <a:gdLst>
                <a:gd name="connsiteX0" fmla="*/ 0 w 583407"/>
                <a:gd name="connsiteY0" fmla="*/ 0 h 511969"/>
                <a:gd name="connsiteX1" fmla="*/ 583407 w 583407"/>
                <a:gd name="connsiteY1" fmla="*/ 0 h 511969"/>
                <a:gd name="connsiteX2" fmla="*/ 583407 w 583407"/>
                <a:gd name="connsiteY2" fmla="*/ 511969 h 511969"/>
                <a:gd name="connsiteX3" fmla="*/ 2382 w 583407"/>
                <a:gd name="connsiteY3" fmla="*/ 511969 h 511969"/>
                <a:gd name="connsiteX4" fmla="*/ 0 w 583407"/>
                <a:gd name="connsiteY4" fmla="*/ 0 h 511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07" h="511969">
                  <a:moveTo>
                    <a:pt x="0" y="0"/>
                  </a:moveTo>
                  <a:lnTo>
                    <a:pt x="583407" y="0"/>
                  </a:lnTo>
                  <a:lnTo>
                    <a:pt x="583407" y="511969"/>
                  </a:lnTo>
                  <a:lnTo>
                    <a:pt x="2382" y="511969"/>
                  </a:lnTo>
                  <a:lnTo>
                    <a:pt x="0" y="0"/>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5" name="Freeform 144"/>
            <p:cNvSpPr/>
            <p:nvPr/>
          </p:nvSpPr>
          <p:spPr bwMode="auto">
            <a:xfrm>
              <a:off x="5314950" y="3162300"/>
              <a:ext cx="702469" cy="338138"/>
            </a:xfrm>
            <a:custGeom>
              <a:avLst/>
              <a:gdLst>
                <a:gd name="connsiteX0" fmla="*/ 9525 w 702469"/>
                <a:gd name="connsiteY0" fmla="*/ 0 h 338138"/>
                <a:gd name="connsiteX1" fmla="*/ 666750 w 702469"/>
                <a:gd name="connsiteY1" fmla="*/ 0 h 338138"/>
                <a:gd name="connsiteX2" fmla="*/ 702469 w 702469"/>
                <a:gd name="connsiteY2" fmla="*/ 338138 h 338138"/>
                <a:gd name="connsiteX3" fmla="*/ 0 w 702469"/>
                <a:gd name="connsiteY3" fmla="*/ 338138 h 338138"/>
                <a:gd name="connsiteX4" fmla="*/ 9525 w 702469"/>
                <a:gd name="connsiteY4" fmla="*/ 0 h 33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338138">
                  <a:moveTo>
                    <a:pt x="9525" y="0"/>
                  </a:moveTo>
                  <a:lnTo>
                    <a:pt x="666750" y="0"/>
                  </a:lnTo>
                  <a:lnTo>
                    <a:pt x="702469" y="338138"/>
                  </a:lnTo>
                  <a:lnTo>
                    <a:pt x="0" y="338138"/>
                  </a:lnTo>
                  <a:lnTo>
                    <a:pt x="9525" y="0"/>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6" name="Freeform 145"/>
            <p:cNvSpPr/>
            <p:nvPr/>
          </p:nvSpPr>
          <p:spPr bwMode="auto">
            <a:xfrm>
              <a:off x="5229225" y="3495675"/>
              <a:ext cx="792956" cy="464344"/>
            </a:xfrm>
            <a:custGeom>
              <a:avLst/>
              <a:gdLst>
                <a:gd name="connsiteX0" fmla="*/ 0 w 792956"/>
                <a:gd name="connsiteY0" fmla="*/ 0 h 464344"/>
                <a:gd name="connsiteX1" fmla="*/ 0 w 792956"/>
                <a:gd name="connsiteY1" fmla="*/ 88106 h 464344"/>
                <a:gd name="connsiteX2" fmla="*/ 292894 w 792956"/>
                <a:gd name="connsiteY2" fmla="*/ 88106 h 464344"/>
                <a:gd name="connsiteX3" fmla="*/ 292894 w 792956"/>
                <a:gd name="connsiteY3" fmla="*/ 378619 h 464344"/>
                <a:gd name="connsiteX4" fmla="*/ 431006 w 792956"/>
                <a:gd name="connsiteY4" fmla="*/ 464344 h 464344"/>
                <a:gd name="connsiteX5" fmla="*/ 792956 w 792956"/>
                <a:gd name="connsiteY5" fmla="*/ 464344 h 464344"/>
                <a:gd name="connsiteX6" fmla="*/ 792956 w 792956"/>
                <a:gd name="connsiteY6" fmla="*/ 2381 h 464344"/>
                <a:gd name="connsiteX7" fmla="*/ 0 w 792956"/>
                <a:gd name="connsiteY7" fmla="*/ 0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956" h="464344">
                  <a:moveTo>
                    <a:pt x="0" y="0"/>
                  </a:moveTo>
                  <a:lnTo>
                    <a:pt x="0" y="88106"/>
                  </a:lnTo>
                  <a:lnTo>
                    <a:pt x="292894" y="88106"/>
                  </a:lnTo>
                  <a:lnTo>
                    <a:pt x="292894" y="378619"/>
                  </a:lnTo>
                  <a:lnTo>
                    <a:pt x="431006" y="464344"/>
                  </a:lnTo>
                  <a:lnTo>
                    <a:pt x="792956" y="464344"/>
                  </a:lnTo>
                  <a:lnTo>
                    <a:pt x="792956" y="2381"/>
                  </a:lnTo>
                  <a:lnTo>
                    <a:pt x="0" y="0"/>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7" name="Freeform 146"/>
            <p:cNvSpPr/>
            <p:nvPr/>
          </p:nvSpPr>
          <p:spPr bwMode="auto">
            <a:xfrm>
              <a:off x="4822031" y="3586163"/>
              <a:ext cx="1281113" cy="1293018"/>
            </a:xfrm>
            <a:custGeom>
              <a:avLst/>
              <a:gdLst>
                <a:gd name="connsiteX0" fmla="*/ 0 w 1281113"/>
                <a:gd name="connsiteY0" fmla="*/ 547687 h 1293018"/>
                <a:gd name="connsiteX1" fmla="*/ 119063 w 1281113"/>
                <a:gd name="connsiteY1" fmla="*/ 671512 h 1293018"/>
                <a:gd name="connsiteX2" fmla="*/ 161925 w 1281113"/>
                <a:gd name="connsiteY2" fmla="*/ 790575 h 1293018"/>
                <a:gd name="connsiteX3" fmla="*/ 321469 w 1281113"/>
                <a:gd name="connsiteY3" fmla="*/ 873918 h 1293018"/>
                <a:gd name="connsiteX4" fmla="*/ 369094 w 1281113"/>
                <a:gd name="connsiteY4" fmla="*/ 835818 h 1293018"/>
                <a:gd name="connsiteX5" fmla="*/ 497682 w 1281113"/>
                <a:gd name="connsiteY5" fmla="*/ 835818 h 1293018"/>
                <a:gd name="connsiteX6" fmla="*/ 654844 w 1281113"/>
                <a:gd name="connsiteY6" fmla="*/ 1083468 h 1293018"/>
                <a:gd name="connsiteX7" fmla="*/ 695325 w 1281113"/>
                <a:gd name="connsiteY7" fmla="*/ 1250156 h 1293018"/>
                <a:gd name="connsiteX8" fmla="*/ 952500 w 1281113"/>
                <a:gd name="connsiteY8" fmla="*/ 1293018 h 1293018"/>
                <a:gd name="connsiteX9" fmla="*/ 909638 w 1281113"/>
                <a:gd name="connsiteY9" fmla="*/ 1076325 h 1293018"/>
                <a:gd name="connsiteX10" fmla="*/ 1281113 w 1281113"/>
                <a:gd name="connsiteY10" fmla="*/ 828675 h 1293018"/>
                <a:gd name="connsiteX11" fmla="*/ 1281113 w 1281113"/>
                <a:gd name="connsiteY11" fmla="*/ 416718 h 1293018"/>
                <a:gd name="connsiteX12" fmla="*/ 1195388 w 1281113"/>
                <a:gd name="connsiteY12" fmla="*/ 411956 h 1293018"/>
                <a:gd name="connsiteX13" fmla="*/ 1195388 w 1281113"/>
                <a:gd name="connsiteY13" fmla="*/ 371475 h 1293018"/>
                <a:gd name="connsiteX14" fmla="*/ 828675 w 1281113"/>
                <a:gd name="connsiteY14" fmla="*/ 371475 h 1293018"/>
                <a:gd name="connsiteX15" fmla="*/ 828675 w 1281113"/>
                <a:gd name="connsiteY15" fmla="*/ 397668 h 1293018"/>
                <a:gd name="connsiteX16" fmla="*/ 695325 w 1281113"/>
                <a:gd name="connsiteY16" fmla="*/ 288131 h 1293018"/>
                <a:gd name="connsiteX17" fmla="*/ 695325 w 1281113"/>
                <a:gd name="connsiteY17" fmla="*/ 0 h 1293018"/>
                <a:gd name="connsiteX18" fmla="*/ 409575 w 1281113"/>
                <a:gd name="connsiteY18" fmla="*/ 0 h 1293018"/>
                <a:gd name="connsiteX19" fmla="*/ 409575 w 1281113"/>
                <a:gd name="connsiteY19" fmla="*/ 540543 h 1293018"/>
                <a:gd name="connsiteX20" fmla="*/ 0 w 1281113"/>
                <a:gd name="connsiteY20" fmla="*/ 547687 h 1293018"/>
                <a:gd name="connsiteX0" fmla="*/ 0 w 1281113"/>
                <a:gd name="connsiteY0" fmla="*/ 547687 h 1293018"/>
                <a:gd name="connsiteX1" fmla="*/ 119063 w 1281113"/>
                <a:gd name="connsiteY1" fmla="*/ 671512 h 1293018"/>
                <a:gd name="connsiteX2" fmla="*/ 161925 w 1281113"/>
                <a:gd name="connsiteY2" fmla="*/ 790575 h 1293018"/>
                <a:gd name="connsiteX3" fmla="*/ 321469 w 1281113"/>
                <a:gd name="connsiteY3" fmla="*/ 873918 h 1293018"/>
                <a:gd name="connsiteX4" fmla="*/ 369094 w 1281113"/>
                <a:gd name="connsiteY4" fmla="*/ 835818 h 1293018"/>
                <a:gd name="connsiteX5" fmla="*/ 497682 w 1281113"/>
                <a:gd name="connsiteY5" fmla="*/ 835818 h 1293018"/>
                <a:gd name="connsiteX6" fmla="*/ 654844 w 1281113"/>
                <a:gd name="connsiteY6" fmla="*/ 1083468 h 1293018"/>
                <a:gd name="connsiteX7" fmla="*/ 695325 w 1281113"/>
                <a:gd name="connsiteY7" fmla="*/ 1250156 h 1293018"/>
                <a:gd name="connsiteX8" fmla="*/ 952500 w 1281113"/>
                <a:gd name="connsiteY8" fmla="*/ 1293018 h 1293018"/>
                <a:gd name="connsiteX9" fmla="*/ 909638 w 1281113"/>
                <a:gd name="connsiteY9" fmla="*/ 1076325 h 1293018"/>
                <a:gd name="connsiteX10" fmla="*/ 1281113 w 1281113"/>
                <a:gd name="connsiteY10" fmla="*/ 828675 h 1293018"/>
                <a:gd name="connsiteX11" fmla="*/ 1281113 w 1281113"/>
                <a:gd name="connsiteY11" fmla="*/ 416718 h 1293018"/>
                <a:gd name="connsiteX12" fmla="*/ 1195388 w 1281113"/>
                <a:gd name="connsiteY12" fmla="*/ 411956 h 1293018"/>
                <a:gd name="connsiteX13" fmla="*/ 1195388 w 1281113"/>
                <a:gd name="connsiteY13" fmla="*/ 371475 h 1293018"/>
                <a:gd name="connsiteX14" fmla="*/ 828675 w 1281113"/>
                <a:gd name="connsiteY14" fmla="*/ 371475 h 1293018"/>
                <a:gd name="connsiteX15" fmla="*/ 695325 w 1281113"/>
                <a:gd name="connsiteY15" fmla="*/ 288131 h 1293018"/>
                <a:gd name="connsiteX16" fmla="*/ 695325 w 1281113"/>
                <a:gd name="connsiteY16" fmla="*/ 0 h 1293018"/>
                <a:gd name="connsiteX17" fmla="*/ 409575 w 1281113"/>
                <a:gd name="connsiteY17" fmla="*/ 0 h 1293018"/>
                <a:gd name="connsiteX18" fmla="*/ 409575 w 1281113"/>
                <a:gd name="connsiteY18" fmla="*/ 540543 h 1293018"/>
                <a:gd name="connsiteX19" fmla="*/ 0 w 1281113"/>
                <a:gd name="connsiteY19" fmla="*/ 547687 h 12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1113" h="1293018">
                  <a:moveTo>
                    <a:pt x="0" y="547687"/>
                  </a:moveTo>
                  <a:lnTo>
                    <a:pt x="119063" y="671512"/>
                  </a:lnTo>
                  <a:lnTo>
                    <a:pt x="161925" y="790575"/>
                  </a:lnTo>
                  <a:lnTo>
                    <a:pt x="321469" y="873918"/>
                  </a:lnTo>
                  <a:lnTo>
                    <a:pt x="369094" y="835818"/>
                  </a:lnTo>
                  <a:lnTo>
                    <a:pt x="497682" y="835818"/>
                  </a:lnTo>
                  <a:lnTo>
                    <a:pt x="654844" y="1083468"/>
                  </a:lnTo>
                  <a:lnTo>
                    <a:pt x="695325" y="1250156"/>
                  </a:lnTo>
                  <a:lnTo>
                    <a:pt x="952500" y="1293018"/>
                  </a:lnTo>
                  <a:lnTo>
                    <a:pt x="909638" y="1076325"/>
                  </a:lnTo>
                  <a:lnTo>
                    <a:pt x="1281113" y="828675"/>
                  </a:lnTo>
                  <a:lnTo>
                    <a:pt x="1281113" y="416718"/>
                  </a:lnTo>
                  <a:lnTo>
                    <a:pt x="1195388" y="411956"/>
                  </a:lnTo>
                  <a:lnTo>
                    <a:pt x="1195388" y="371475"/>
                  </a:lnTo>
                  <a:lnTo>
                    <a:pt x="828675" y="371475"/>
                  </a:lnTo>
                  <a:lnTo>
                    <a:pt x="695325" y="288131"/>
                  </a:lnTo>
                  <a:lnTo>
                    <a:pt x="695325" y="0"/>
                  </a:lnTo>
                  <a:lnTo>
                    <a:pt x="409575" y="0"/>
                  </a:lnTo>
                  <a:lnTo>
                    <a:pt x="409575" y="540543"/>
                  </a:lnTo>
                  <a:lnTo>
                    <a:pt x="0" y="547687"/>
                  </a:ln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8" name="Freeform 147"/>
            <p:cNvSpPr/>
            <p:nvPr/>
          </p:nvSpPr>
          <p:spPr bwMode="auto">
            <a:xfrm>
              <a:off x="6100763" y="4000500"/>
              <a:ext cx="550068" cy="502444"/>
            </a:xfrm>
            <a:custGeom>
              <a:avLst/>
              <a:gdLst>
                <a:gd name="connsiteX0" fmla="*/ 0 w 550068"/>
                <a:gd name="connsiteY0" fmla="*/ 0 h 502444"/>
                <a:gd name="connsiteX1" fmla="*/ 264318 w 550068"/>
                <a:gd name="connsiteY1" fmla="*/ 0 h 502444"/>
                <a:gd name="connsiteX2" fmla="*/ 297656 w 550068"/>
                <a:gd name="connsiteY2" fmla="*/ 35719 h 502444"/>
                <a:gd name="connsiteX3" fmla="*/ 297656 w 550068"/>
                <a:gd name="connsiteY3" fmla="*/ 130969 h 502444"/>
                <a:gd name="connsiteX4" fmla="*/ 252412 w 550068"/>
                <a:gd name="connsiteY4" fmla="*/ 166688 h 502444"/>
                <a:gd name="connsiteX5" fmla="*/ 252412 w 550068"/>
                <a:gd name="connsiteY5" fmla="*/ 252413 h 502444"/>
                <a:gd name="connsiteX6" fmla="*/ 426243 w 550068"/>
                <a:gd name="connsiteY6" fmla="*/ 252413 h 502444"/>
                <a:gd name="connsiteX7" fmla="*/ 464343 w 550068"/>
                <a:gd name="connsiteY7" fmla="*/ 330994 h 502444"/>
                <a:gd name="connsiteX8" fmla="*/ 466725 w 550068"/>
                <a:gd name="connsiteY8" fmla="*/ 371475 h 502444"/>
                <a:gd name="connsiteX9" fmla="*/ 502443 w 550068"/>
                <a:gd name="connsiteY9" fmla="*/ 371475 h 502444"/>
                <a:gd name="connsiteX10" fmla="*/ 469106 w 550068"/>
                <a:gd name="connsiteY10" fmla="*/ 414338 h 502444"/>
                <a:gd name="connsiteX11" fmla="*/ 550068 w 550068"/>
                <a:gd name="connsiteY11" fmla="*/ 414338 h 502444"/>
                <a:gd name="connsiteX12" fmla="*/ 550068 w 550068"/>
                <a:gd name="connsiteY12" fmla="*/ 457200 h 502444"/>
                <a:gd name="connsiteX13" fmla="*/ 423862 w 550068"/>
                <a:gd name="connsiteY13" fmla="*/ 457200 h 502444"/>
                <a:gd name="connsiteX14" fmla="*/ 378618 w 550068"/>
                <a:gd name="connsiteY14" fmla="*/ 502444 h 502444"/>
                <a:gd name="connsiteX15" fmla="*/ 297656 w 550068"/>
                <a:gd name="connsiteY15" fmla="*/ 502444 h 502444"/>
                <a:gd name="connsiteX16" fmla="*/ 297656 w 550068"/>
                <a:gd name="connsiteY16" fmla="*/ 416719 h 502444"/>
                <a:gd name="connsiteX17" fmla="*/ 2381 w 550068"/>
                <a:gd name="connsiteY17" fmla="*/ 416719 h 502444"/>
                <a:gd name="connsiteX18" fmla="*/ 0 w 550068"/>
                <a:gd name="connsiteY18" fmla="*/ 0 h 50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0068" h="502444">
                  <a:moveTo>
                    <a:pt x="0" y="0"/>
                  </a:moveTo>
                  <a:lnTo>
                    <a:pt x="264318" y="0"/>
                  </a:lnTo>
                  <a:lnTo>
                    <a:pt x="297656" y="35719"/>
                  </a:lnTo>
                  <a:lnTo>
                    <a:pt x="297656" y="130969"/>
                  </a:lnTo>
                  <a:lnTo>
                    <a:pt x="252412" y="166688"/>
                  </a:lnTo>
                  <a:lnTo>
                    <a:pt x="252412" y="252413"/>
                  </a:lnTo>
                  <a:lnTo>
                    <a:pt x="426243" y="252413"/>
                  </a:lnTo>
                  <a:lnTo>
                    <a:pt x="464343" y="330994"/>
                  </a:lnTo>
                  <a:lnTo>
                    <a:pt x="466725" y="371475"/>
                  </a:lnTo>
                  <a:lnTo>
                    <a:pt x="502443" y="371475"/>
                  </a:lnTo>
                  <a:lnTo>
                    <a:pt x="469106" y="414338"/>
                  </a:lnTo>
                  <a:lnTo>
                    <a:pt x="550068" y="414338"/>
                  </a:lnTo>
                  <a:lnTo>
                    <a:pt x="550068" y="457200"/>
                  </a:lnTo>
                  <a:lnTo>
                    <a:pt x="423862" y="457200"/>
                  </a:lnTo>
                  <a:lnTo>
                    <a:pt x="378618" y="502444"/>
                  </a:lnTo>
                  <a:lnTo>
                    <a:pt x="297656" y="502444"/>
                  </a:lnTo>
                  <a:lnTo>
                    <a:pt x="297656" y="416719"/>
                  </a:lnTo>
                  <a:lnTo>
                    <a:pt x="2381" y="416719"/>
                  </a:lnTo>
                  <a:cubicBezTo>
                    <a:pt x="1587" y="277813"/>
                    <a:pt x="794" y="138906"/>
                    <a:pt x="0" y="0"/>
                  </a:cubicBez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9" name="Freeform 148"/>
            <p:cNvSpPr/>
            <p:nvPr/>
          </p:nvSpPr>
          <p:spPr bwMode="auto">
            <a:xfrm>
              <a:off x="6024563" y="3579019"/>
              <a:ext cx="457200" cy="421481"/>
            </a:xfrm>
            <a:custGeom>
              <a:avLst/>
              <a:gdLst>
                <a:gd name="connsiteX0" fmla="*/ 0 w 457200"/>
                <a:gd name="connsiteY0" fmla="*/ 0 h 421481"/>
                <a:gd name="connsiteX1" fmla="*/ 411956 w 457200"/>
                <a:gd name="connsiteY1" fmla="*/ 0 h 421481"/>
                <a:gd name="connsiteX2" fmla="*/ 411956 w 457200"/>
                <a:gd name="connsiteY2" fmla="*/ 85725 h 421481"/>
                <a:gd name="connsiteX3" fmla="*/ 452437 w 457200"/>
                <a:gd name="connsiteY3" fmla="*/ 88106 h 421481"/>
                <a:gd name="connsiteX4" fmla="*/ 411956 w 457200"/>
                <a:gd name="connsiteY4" fmla="*/ 123825 h 421481"/>
                <a:gd name="connsiteX5" fmla="*/ 416718 w 457200"/>
                <a:gd name="connsiteY5" fmla="*/ 169069 h 421481"/>
                <a:gd name="connsiteX6" fmla="*/ 457200 w 457200"/>
                <a:gd name="connsiteY6" fmla="*/ 169069 h 421481"/>
                <a:gd name="connsiteX7" fmla="*/ 330993 w 457200"/>
                <a:gd name="connsiteY7" fmla="*/ 421481 h 421481"/>
                <a:gd name="connsiteX8" fmla="*/ 0 w 457200"/>
                <a:gd name="connsiteY8" fmla="*/ 421481 h 421481"/>
                <a:gd name="connsiteX9" fmla="*/ 0 w 457200"/>
                <a:gd name="connsiteY9"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21481">
                  <a:moveTo>
                    <a:pt x="0" y="0"/>
                  </a:moveTo>
                  <a:lnTo>
                    <a:pt x="411956" y="0"/>
                  </a:lnTo>
                  <a:lnTo>
                    <a:pt x="411956" y="85725"/>
                  </a:lnTo>
                  <a:lnTo>
                    <a:pt x="452437" y="88106"/>
                  </a:lnTo>
                  <a:lnTo>
                    <a:pt x="411956" y="123825"/>
                  </a:lnTo>
                  <a:lnTo>
                    <a:pt x="416718" y="169069"/>
                  </a:lnTo>
                  <a:lnTo>
                    <a:pt x="457200" y="169069"/>
                  </a:lnTo>
                  <a:lnTo>
                    <a:pt x="330993" y="421481"/>
                  </a:lnTo>
                  <a:lnTo>
                    <a:pt x="0" y="421481"/>
                  </a:lnTo>
                  <a:lnTo>
                    <a:pt x="0" y="0"/>
                  </a:ln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0" name="Freeform 149"/>
            <p:cNvSpPr/>
            <p:nvPr/>
          </p:nvSpPr>
          <p:spPr bwMode="auto">
            <a:xfrm>
              <a:off x="6353175" y="3750469"/>
              <a:ext cx="338138" cy="581025"/>
            </a:xfrm>
            <a:custGeom>
              <a:avLst/>
              <a:gdLst>
                <a:gd name="connsiteX0" fmla="*/ 128588 w 338138"/>
                <a:gd name="connsiteY0" fmla="*/ 0 h 581025"/>
                <a:gd name="connsiteX1" fmla="*/ 338138 w 338138"/>
                <a:gd name="connsiteY1" fmla="*/ 0 h 581025"/>
                <a:gd name="connsiteX2" fmla="*/ 338138 w 338138"/>
                <a:gd name="connsiteY2" fmla="*/ 581025 h 581025"/>
                <a:gd name="connsiteX3" fmla="*/ 207169 w 338138"/>
                <a:gd name="connsiteY3" fmla="*/ 581025 h 581025"/>
                <a:gd name="connsiteX4" fmla="*/ 169069 w 338138"/>
                <a:gd name="connsiteY4" fmla="*/ 504825 h 581025"/>
                <a:gd name="connsiteX5" fmla="*/ 0 w 338138"/>
                <a:gd name="connsiteY5" fmla="*/ 502444 h 581025"/>
                <a:gd name="connsiteX6" fmla="*/ 0 w 338138"/>
                <a:gd name="connsiteY6" fmla="*/ 414337 h 581025"/>
                <a:gd name="connsiteX7" fmla="*/ 47625 w 338138"/>
                <a:gd name="connsiteY7" fmla="*/ 388144 h 581025"/>
                <a:gd name="connsiteX8" fmla="*/ 47625 w 338138"/>
                <a:gd name="connsiteY8" fmla="*/ 288131 h 581025"/>
                <a:gd name="connsiteX9" fmla="*/ 4763 w 338138"/>
                <a:gd name="connsiteY9" fmla="*/ 250031 h 581025"/>
                <a:gd name="connsiteX10" fmla="*/ 128588 w 338138"/>
                <a:gd name="connsiteY10"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8" h="581025">
                  <a:moveTo>
                    <a:pt x="128588" y="0"/>
                  </a:moveTo>
                  <a:lnTo>
                    <a:pt x="338138" y="0"/>
                  </a:lnTo>
                  <a:lnTo>
                    <a:pt x="338138" y="581025"/>
                  </a:lnTo>
                  <a:lnTo>
                    <a:pt x="207169" y="581025"/>
                  </a:lnTo>
                  <a:lnTo>
                    <a:pt x="169069" y="504825"/>
                  </a:lnTo>
                  <a:lnTo>
                    <a:pt x="0" y="502444"/>
                  </a:lnTo>
                  <a:lnTo>
                    <a:pt x="0" y="414337"/>
                  </a:lnTo>
                  <a:lnTo>
                    <a:pt x="47625" y="388144"/>
                  </a:lnTo>
                  <a:lnTo>
                    <a:pt x="47625" y="288131"/>
                  </a:lnTo>
                  <a:lnTo>
                    <a:pt x="4763" y="250031"/>
                  </a:lnTo>
                  <a:lnTo>
                    <a:pt x="128588" y="0"/>
                  </a:ln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1" name="Freeform 150"/>
            <p:cNvSpPr/>
            <p:nvPr/>
          </p:nvSpPr>
          <p:spPr bwMode="auto">
            <a:xfrm>
              <a:off x="6688931" y="3750469"/>
              <a:ext cx="340519" cy="583406"/>
            </a:xfrm>
            <a:custGeom>
              <a:avLst/>
              <a:gdLst>
                <a:gd name="connsiteX0" fmla="*/ 0 w 340519"/>
                <a:gd name="connsiteY0" fmla="*/ 0 h 583406"/>
                <a:gd name="connsiteX1" fmla="*/ 252413 w 340519"/>
                <a:gd name="connsiteY1" fmla="*/ 0 h 583406"/>
                <a:gd name="connsiteX2" fmla="*/ 340519 w 340519"/>
                <a:gd name="connsiteY2" fmla="*/ 304800 h 583406"/>
                <a:gd name="connsiteX3" fmla="*/ 340519 w 340519"/>
                <a:gd name="connsiteY3" fmla="*/ 466725 h 583406"/>
                <a:gd name="connsiteX4" fmla="*/ 76200 w 340519"/>
                <a:gd name="connsiteY4" fmla="*/ 466725 h 583406"/>
                <a:gd name="connsiteX5" fmla="*/ 76200 w 340519"/>
                <a:gd name="connsiteY5" fmla="*/ 581025 h 583406"/>
                <a:gd name="connsiteX6" fmla="*/ 45244 w 340519"/>
                <a:gd name="connsiteY6" fmla="*/ 542925 h 583406"/>
                <a:gd name="connsiteX7" fmla="*/ 7144 w 340519"/>
                <a:gd name="connsiteY7" fmla="*/ 583406 h 583406"/>
                <a:gd name="connsiteX8" fmla="*/ 0 w 340519"/>
                <a:gd name="connsiteY8" fmla="*/ 0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19" h="583406">
                  <a:moveTo>
                    <a:pt x="0" y="0"/>
                  </a:moveTo>
                  <a:lnTo>
                    <a:pt x="252413" y="0"/>
                  </a:lnTo>
                  <a:lnTo>
                    <a:pt x="340519" y="304800"/>
                  </a:lnTo>
                  <a:lnTo>
                    <a:pt x="340519" y="466725"/>
                  </a:lnTo>
                  <a:lnTo>
                    <a:pt x="76200" y="466725"/>
                  </a:lnTo>
                  <a:lnTo>
                    <a:pt x="76200" y="581025"/>
                  </a:lnTo>
                  <a:lnTo>
                    <a:pt x="45244" y="542925"/>
                  </a:lnTo>
                  <a:lnTo>
                    <a:pt x="7144" y="583406"/>
                  </a:lnTo>
                  <a:cubicBezTo>
                    <a:pt x="4763" y="388937"/>
                    <a:pt x="2381" y="194469"/>
                    <a:pt x="0" y="0"/>
                  </a:cubicBez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2" name="Freeform 151"/>
            <p:cNvSpPr/>
            <p:nvPr/>
          </p:nvSpPr>
          <p:spPr bwMode="auto">
            <a:xfrm>
              <a:off x="6938963" y="3748088"/>
              <a:ext cx="502443" cy="459581"/>
            </a:xfrm>
            <a:custGeom>
              <a:avLst/>
              <a:gdLst>
                <a:gd name="connsiteX0" fmla="*/ 0 w 502443"/>
                <a:gd name="connsiteY0" fmla="*/ 0 h 459581"/>
                <a:gd name="connsiteX1" fmla="*/ 219075 w 502443"/>
                <a:gd name="connsiteY1" fmla="*/ 0 h 459581"/>
                <a:gd name="connsiteX2" fmla="*/ 502443 w 502443"/>
                <a:gd name="connsiteY2" fmla="*/ 300037 h 459581"/>
                <a:gd name="connsiteX3" fmla="*/ 461962 w 502443"/>
                <a:gd name="connsiteY3" fmla="*/ 421481 h 459581"/>
                <a:gd name="connsiteX4" fmla="*/ 373856 w 502443"/>
                <a:gd name="connsiteY4" fmla="*/ 421481 h 459581"/>
                <a:gd name="connsiteX5" fmla="*/ 373856 w 502443"/>
                <a:gd name="connsiteY5" fmla="*/ 459581 h 459581"/>
                <a:gd name="connsiteX6" fmla="*/ 88106 w 502443"/>
                <a:gd name="connsiteY6" fmla="*/ 459581 h 459581"/>
                <a:gd name="connsiteX7" fmla="*/ 92868 w 502443"/>
                <a:gd name="connsiteY7" fmla="*/ 300037 h 459581"/>
                <a:gd name="connsiteX8" fmla="*/ 0 w 502443"/>
                <a:gd name="connsiteY8" fmla="*/ 0 h 4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443" h="459581">
                  <a:moveTo>
                    <a:pt x="0" y="0"/>
                  </a:moveTo>
                  <a:lnTo>
                    <a:pt x="219075" y="0"/>
                  </a:lnTo>
                  <a:lnTo>
                    <a:pt x="502443" y="300037"/>
                  </a:lnTo>
                  <a:lnTo>
                    <a:pt x="461962" y="421481"/>
                  </a:lnTo>
                  <a:lnTo>
                    <a:pt x="373856" y="421481"/>
                  </a:lnTo>
                  <a:lnTo>
                    <a:pt x="373856" y="459581"/>
                  </a:lnTo>
                  <a:lnTo>
                    <a:pt x="88106" y="459581"/>
                  </a:lnTo>
                  <a:lnTo>
                    <a:pt x="92868" y="300037"/>
                  </a:lnTo>
                  <a:lnTo>
                    <a:pt x="0" y="0"/>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3" name="Freeform 152"/>
            <p:cNvSpPr/>
            <p:nvPr/>
          </p:nvSpPr>
          <p:spPr bwMode="auto">
            <a:xfrm>
              <a:off x="6767513" y="4169569"/>
              <a:ext cx="883443" cy="678657"/>
            </a:xfrm>
            <a:custGeom>
              <a:avLst/>
              <a:gdLst>
                <a:gd name="connsiteX0" fmla="*/ 0 w 883443"/>
                <a:gd name="connsiteY0" fmla="*/ 47625 h 676275"/>
                <a:gd name="connsiteX1" fmla="*/ 4762 w 883443"/>
                <a:gd name="connsiteY1" fmla="*/ 169069 h 676275"/>
                <a:gd name="connsiteX2" fmla="*/ 221456 w 883443"/>
                <a:gd name="connsiteY2" fmla="*/ 169069 h 676275"/>
                <a:gd name="connsiteX3" fmla="*/ 257175 w 883443"/>
                <a:gd name="connsiteY3" fmla="*/ 207169 h 676275"/>
                <a:gd name="connsiteX4" fmla="*/ 335756 w 883443"/>
                <a:gd name="connsiteY4" fmla="*/ 166687 h 676275"/>
                <a:gd name="connsiteX5" fmla="*/ 333375 w 883443"/>
                <a:gd name="connsiteY5" fmla="*/ 121444 h 676275"/>
                <a:gd name="connsiteX6" fmla="*/ 550068 w 883443"/>
                <a:gd name="connsiteY6" fmla="*/ 292894 h 676275"/>
                <a:gd name="connsiteX7" fmla="*/ 550068 w 883443"/>
                <a:gd name="connsiteY7" fmla="*/ 454819 h 676275"/>
                <a:gd name="connsiteX8" fmla="*/ 759618 w 883443"/>
                <a:gd name="connsiteY8" fmla="*/ 664369 h 676275"/>
                <a:gd name="connsiteX9" fmla="*/ 826293 w 883443"/>
                <a:gd name="connsiteY9" fmla="*/ 676275 h 676275"/>
                <a:gd name="connsiteX10" fmla="*/ 878681 w 883443"/>
                <a:gd name="connsiteY10" fmla="*/ 590550 h 676275"/>
                <a:gd name="connsiteX11" fmla="*/ 883443 w 883443"/>
                <a:gd name="connsiteY11" fmla="*/ 452437 h 676275"/>
                <a:gd name="connsiteX12" fmla="*/ 631031 w 883443"/>
                <a:gd name="connsiteY12" fmla="*/ 0 h 676275"/>
                <a:gd name="connsiteX13" fmla="*/ 550068 w 883443"/>
                <a:gd name="connsiteY13" fmla="*/ 0 h 676275"/>
                <a:gd name="connsiteX14" fmla="*/ 550068 w 883443"/>
                <a:gd name="connsiteY14" fmla="*/ 38100 h 676275"/>
                <a:gd name="connsiteX15" fmla="*/ 276225 w 883443"/>
                <a:gd name="connsiteY15" fmla="*/ 38100 h 676275"/>
                <a:gd name="connsiteX16" fmla="*/ 250031 w 883443"/>
                <a:gd name="connsiteY16" fmla="*/ 42862 h 676275"/>
                <a:gd name="connsiteX17" fmla="*/ 0 w 883443"/>
                <a:gd name="connsiteY17" fmla="*/ 47625 h 676275"/>
                <a:gd name="connsiteX0" fmla="*/ 0 w 883443"/>
                <a:gd name="connsiteY0" fmla="*/ 47625 h 678657"/>
                <a:gd name="connsiteX1" fmla="*/ 4762 w 883443"/>
                <a:gd name="connsiteY1" fmla="*/ 169069 h 678657"/>
                <a:gd name="connsiteX2" fmla="*/ 221456 w 883443"/>
                <a:gd name="connsiteY2" fmla="*/ 169069 h 678657"/>
                <a:gd name="connsiteX3" fmla="*/ 257175 w 883443"/>
                <a:gd name="connsiteY3" fmla="*/ 207169 h 678657"/>
                <a:gd name="connsiteX4" fmla="*/ 335756 w 883443"/>
                <a:gd name="connsiteY4" fmla="*/ 166687 h 678657"/>
                <a:gd name="connsiteX5" fmla="*/ 333375 w 883443"/>
                <a:gd name="connsiteY5" fmla="*/ 121444 h 678657"/>
                <a:gd name="connsiteX6" fmla="*/ 550068 w 883443"/>
                <a:gd name="connsiteY6" fmla="*/ 292894 h 678657"/>
                <a:gd name="connsiteX7" fmla="*/ 550068 w 883443"/>
                <a:gd name="connsiteY7" fmla="*/ 454819 h 678657"/>
                <a:gd name="connsiteX8" fmla="*/ 759618 w 883443"/>
                <a:gd name="connsiteY8" fmla="*/ 678657 h 678657"/>
                <a:gd name="connsiteX9" fmla="*/ 826293 w 883443"/>
                <a:gd name="connsiteY9" fmla="*/ 676275 h 678657"/>
                <a:gd name="connsiteX10" fmla="*/ 878681 w 883443"/>
                <a:gd name="connsiteY10" fmla="*/ 590550 h 678657"/>
                <a:gd name="connsiteX11" fmla="*/ 883443 w 883443"/>
                <a:gd name="connsiteY11" fmla="*/ 452437 h 678657"/>
                <a:gd name="connsiteX12" fmla="*/ 631031 w 883443"/>
                <a:gd name="connsiteY12" fmla="*/ 0 h 678657"/>
                <a:gd name="connsiteX13" fmla="*/ 550068 w 883443"/>
                <a:gd name="connsiteY13" fmla="*/ 0 h 678657"/>
                <a:gd name="connsiteX14" fmla="*/ 550068 w 883443"/>
                <a:gd name="connsiteY14" fmla="*/ 38100 h 678657"/>
                <a:gd name="connsiteX15" fmla="*/ 276225 w 883443"/>
                <a:gd name="connsiteY15" fmla="*/ 38100 h 678657"/>
                <a:gd name="connsiteX16" fmla="*/ 250031 w 883443"/>
                <a:gd name="connsiteY16" fmla="*/ 42862 h 678657"/>
                <a:gd name="connsiteX17" fmla="*/ 0 w 883443"/>
                <a:gd name="connsiteY17" fmla="*/ 47625 h 67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3443" h="678657">
                  <a:moveTo>
                    <a:pt x="0" y="47625"/>
                  </a:moveTo>
                  <a:lnTo>
                    <a:pt x="4762" y="169069"/>
                  </a:lnTo>
                  <a:lnTo>
                    <a:pt x="221456" y="169069"/>
                  </a:lnTo>
                  <a:lnTo>
                    <a:pt x="257175" y="207169"/>
                  </a:lnTo>
                  <a:lnTo>
                    <a:pt x="335756" y="166687"/>
                  </a:lnTo>
                  <a:lnTo>
                    <a:pt x="333375" y="121444"/>
                  </a:lnTo>
                  <a:lnTo>
                    <a:pt x="550068" y="292894"/>
                  </a:lnTo>
                  <a:lnTo>
                    <a:pt x="550068" y="454819"/>
                  </a:lnTo>
                  <a:lnTo>
                    <a:pt x="759618" y="678657"/>
                  </a:lnTo>
                  <a:lnTo>
                    <a:pt x="826293" y="676275"/>
                  </a:lnTo>
                  <a:lnTo>
                    <a:pt x="878681" y="590550"/>
                  </a:lnTo>
                  <a:lnTo>
                    <a:pt x="883443" y="452437"/>
                  </a:lnTo>
                  <a:lnTo>
                    <a:pt x="631031" y="0"/>
                  </a:lnTo>
                  <a:lnTo>
                    <a:pt x="550068" y="0"/>
                  </a:lnTo>
                  <a:lnTo>
                    <a:pt x="550068" y="38100"/>
                  </a:lnTo>
                  <a:lnTo>
                    <a:pt x="276225" y="38100"/>
                  </a:lnTo>
                  <a:lnTo>
                    <a:pt x="250031" y="42862"/>
                  </a:lnTo>
                  <a:lnTo>
                    <a:pt x="0" y="47625"/>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4" name="Freeform 153"/>
            <p:cNvSpPr/>
            <p:nvPr/>
          </p:nvSpPr>
          <p:spPr bwMode="auto">
            <a:xfrm>
              <a:off x="7155656" y="3664744"/>
              <a:ext cx="497682" cy="378619"/>
            </a:xfrm>
            <a:custGeom>
              <a:avLst/>
              <a:gdLst>
                <a:gd name="connsiteX0" fmla="*/ 283369 w 497682"/>
                <a:gd name="connsiteY0" fmla="*/ 378619 h 378619"/>
                <a:gd name="connsiteX1" fmla="*/ 497682 w 497682"/>
                <a:gd name="connsiteY1" fmla="*/ 123825 h 378619"/>
                <a:gd name="connsiteX2" fmla="*/ 314325 w 497682"/>
                <a:gd name="connsiteY2" fmla="*/ 40481 h 378619"/>
                <a:gd name="connsiteX3" fmla="*/ 240507 w 497682"/>
                <a:gd name="connsiteY3" fmla="*/ 47625 h 378619"/>
                <a:gd name="connsiteX4" fmla="*/ 195263 w 497682"/>
                <a:gd name="connsiteY4" fmla="*/ 0 h 378619"/>
                <a:gd name="connsiteX5" fmla="*/ 78582 w 497682"/>
                <a:gd name="connsiteY5" fmla="*/ 2381 h 378619"/>
                <a:gd name="connsiteX6" fmla="*/ 0 w 497682"/>
                <a:gd name="connsiteY6" fmla="*/ 83344 h 378619"/>
                <a:gd name="connsiteX7" fmla="*/ 283369 w 497682"/>
                <a:gd name="connsiteY7" fmla="*/ 378619 h 3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82" h="378619">
                  <a:moveTo>
                    <a:pt x="283369" y="378619"/>
                  </a:moveTo>
                  <a:lnTo>
                    <a:pt x="497682" y="123825"/>
                  </a:lnTo>
                  <a:lnTo>
                    <a:pt x="314325" y="40481"/>
                  </a:lnTo>
                  <a:lnTo>
                    <a:pt x="240507" y="47625"/>
                  </a:lnTo>
                  <a:lnTo>
                    <a:pt x="195263" y="0"/>
                  </a:lnTo>
                  <a:lnTo>
                    <a:pt x="78582" y="2381"/>
                  </a:lnTo>
                  <a:lnTo>
                    <a:pt x="0" y="83344"/>
                  </a:lnTo>
                  <a:lnTo>
                    <a:pt x="283369" y="378619"/>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5" name="Freeform 154"/>
            <p:cNvSpPr/>
            <p:nvPr/>
          </p:nvSpPr>
          <p:spPr bwMode="auto">
            <a:xfrm>
              <a:off x="7024688" y="3407569"/>
              <a:ext cx="831056" cy="373856"/>
            </a:xfrm>
            <a:custGeom>
              <a:avLst/>
              <a:gdLst>
                <a:gd name="connsiteX0" fmla="*/ 788193 w 831056"/>
                <a:gd name="connsiteY0" fmla="*/ 0 h 373856"/>
                <a:gd name="connsiteX1" fmla="*/ 831056 w 831056"/>
                <a:gd name="connsiteY1" fmla="*/ 90487 h 373856"/>
                <a:gd name="connsiteX2" fmla="*/ 783431 w 831056"/>
                <a:gd name="connsiteY2" fmla="*/ 133350 h 373856"/>
                <a:gd name="connsiteX3" fmla="*/ 747712 w 831056"/>
                <a:gd name="connsiteY3" fmla="*/ 128587 h 373856"/>
                <a:gd name="connsiteX4" fmla="*/ 742950 w 831056"/>
                <a:gd name="connsiteY4" fmla="*/ 171450 h 373856"/>
                <a:gd name="connsiteX5" fmla="*/ 792956 w 831056"/>
                <a:gd name="connsiteY5" fmla="*/ 169069 h 373856"/>
                <a:gd name="connsiteX6" fmla="*/ 788193 w 831056"/>
                <a:gd name="connsiteY6" fmla="*/ 214312 h 373856"/>
                <a:gd name="connsiteX7" fmla="*/ 654843 w 831056"/>
                <a:gd name="connsiteY7" fmla="*/ 302419 h 373856"/>
                <a:gd name="connsiteX8" fmla="*/ 654843 w 831056"/>
                <a:gd name="connsiteY8" fmla="*/ 350044 h 373856"/>
                <a:gd name="connsiteX9" fmla="*/ 616743 w 831056"/>
                <a:gd name="connsiteY9" fmla="*/ 373856 h 373856"/>
                <a:gd name="connsiteX10" fmla="*/ 440531 w 831056"/>
                <a:gd name="connsiteY10" fmla="*/ 292894 h 373856"/>
                <a:gd name="connsiteX11" fmla="*/ 383381 w 831056"/>
                <a:gd name="connsiteY11" fmla="*/ 309562 h 373856"/>
                <a:gd name="connsiteX12" fmla="*/ 330993 w 831056"/>
                <a:gd name="connsiteY12" fmla="*/ 259556 h 373856"/>
                <a:gd name="connsiteX13" fmla="*/ 211931 w 831056"/>
                <a:gd name="connsiteY13" fmla="*/ 259556 h 373856"/>
                <a:gd name="connsiteX14" fmla="*/ 128587 w 831056"/>
                <a:gd name="connsiteY14" fmla="*/ 342900 h 373856"/>
                <a:gd name="connsiteX15" fmla="*/ 0 w 831056"/>
                <a:gd name="connsiteY15" fmla="*/ 342900 h 373856"/>
                <a:gd name="connsiteX16" fmla="*/ 214312 w 831056"/>
                <a:gd name="connsiteY16" fmla="*/ 173831 h 373856"/>
                <a:gd name="connsiteX17" fmla="*/ 207168 w 831056"/>
                <a:gd name="connsiteY17" fmla="*/ 126206 h 373856"/>
                <a:gd name="connsiteX18" fmla="*/ 788193 w 831056"/>
                <a:gd name="connsiteY18" fmla="*/ 0 h 3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1056" h="373856">
                  <a:moveTo>
                    <a:pt x="788193" y="0"/>
                  </a:moveTo>
                  <a:lnTo>
                    <a:pt x="831056" y="90487"/>
                  </a:lnTo>
                  <a:lnTo>
                    <a:pt x="783431" y="133350"/>
                  </a:lnTo>
                  <a:lnTo>
                    <a:pt x="747712" y="128587"/>
                  </a:lnTo>
                  <a:lnTo>
                    <a:pt x="742950" y="171450"/>
                  </a:lnTo>
                  <a:lnTo>
                    <a:pt x="792956" y="169069"/>
                  </a:lnTo>
                  <a:lnTo>
                    <a:pt x="788193" y="214312"/>
                  </a:lnTo>
                  <a:lnTo>
                    <a:pt x="654843" y="302419"/>
                  </a:lnTo>
                  <a:lnTo>
                    <a:pt x="654843" y="350044"/>
                  </a:lnTo>
                  <a:lnTo>
                    <a:pt x="616743" y="373856"/>
                  </a:lnTo>
                  <a:lnTo>
                    <a:pt x="440531" y="292894"/>
                  </a:lnTo>
                  <a:lnTo>
                    <a:pt x="383381" y="309562"/>
                  </a:lnTo>
                  <a:lnTo>
                    <a:pt x="330993" y="259556"/>
                  </a:lnTo>
                  <a:lnTo>
                    <a:pt x="211931" y="259556"/>
                  </a:lnTo>
                  <a:lnTo>
                    <a:pt x="128587" y="342900"/>
                  </a:lnTo>
                  <a:lnTo>
                    <a:pt x="0" y="342900"/>
                  </a:lnTo>
                  <a:lnTo>
                    <a:pt x="214312" y="173831"/>
                  </a:lnTo>
                  <a:lnTo>
                    <a:pt x="207168" y="126206"/>
                  </a:lnTo>
                  <a:lnTo>
                    <a:pt x="788193" y="0"/>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6" name="Freeform 155"/>
            <p:cNvSpPr/>
            <p:nvPr/>
          </p:nvSpPr>
          <p:spPr bwMode="auto">
            <a:xfrm>
              <a:off x="6438900" y="3533775"/>
              <a:ext cx="795338" cy="214313"/>
            </a:xfrm>
            <a:custGeom>
              <a:avLst/>
              <a:gdLst>
                <a:gd name="connsiteX0" fmla="*/ 80963 w 795338"/>
                <a:gd name="connsiteY0" fmla="*/ 45244 h 214313"/>
                <a:gd name="connsiteX1" fmla="*/ 209550 w 795338"/>
                <a:gd name="connsiteY1" fmla="*/ 45244 h 214313"/>
                <a:gd name="connsiteX2" fmla="*/ 209550 w 795338"/>
                <a:gd name="connsiteY2" fmla="*/ 0 h 214313"/>
                <a:gd name="connsiteX3" fmla="*/ 792956 w 795338"/>
                <a:gd name="connsiteY3" fmla="*/ 0 h 214313"/>
                <a:gd name="connsiteX4" fmla="*/ 792956 w 795338"/>
                <a:gd name="connsiteY4" fmla="*/ 21431 h 214313"/>
                <a:gd name="connsiteX5" fmla="*/ 795338 w 795338"/>
                <a:gd name="connsiteY5" fmla="*/ 50006 h 214313"/>
                <a:gd name="connsiteX6" fmla="*/ 588169 w 795338"/>
                <a:gd name="connsiteY6" fmla="*/ 214313 h 214313"/>
                <a:gd name="connsiteX7" fmla="*/ 0 w 795338"/>
                <a:gd name="connsiteY7" fmla="*/ 214313 h 214313"/>
                <a:gd name="connsiteX8" fmla="*/ 0 w 795338"/>
                <a:gd name="connsiteY8" fmla="*/ 166688 h 214313"/>
                <a:gd name="connsiteX9" fmla="*/ 33338 w 795338"/>
                <a:gd name="connsiteY9" fmla="*/ 133350 h 214313"/>
                <a:gd name="connsiteX10" fmla="*/ 80963 w 795338"/>
                <a:gd name="connsiteY10" fmla="*/ 452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338" h="214313">
                  <a:moveTo>
                    <a:pt x="80963" y="45244"/>
                  </a:moveTo>
                  <a:lnTo>
                    <a:pt x="209550" y="45244"/>
                  </a:lnTo>
                  <a:lnTo>
                    <a:pt x="209550" y="0"/>
                  </a:lnTo>
                  <a:lnTo>
                    <a:pt x="792956" y="0"/>
                  </a:lnTo>
                  <a:lnTo>
                    <a:pt x="792956" y="21431"/>
                  </a:lnTo>
                  <a:lnTo>
                    <a:pt x="795338" y="50006"/>
                  </a:lnTo>
                  <a:lnTo>
                    <a:pt x="588169" y="214313"/>
                  </a:lnTo>
                  <a:lnTo>
                    <a:pt x="0" y="214313"/>
                  </a:lnTo>
                  <a:lnTo>
                    <a:pt x="0" y="166688"/>
                  </a:lnTo>
                  <a:lnTo>
                    <a:pt x="33338" y="133350"/>
                  </a:lnTo>
                  <a:lnTo>
                    <a:pt x="80963" y="45244"/>
                  </a:lnTo>
                  <a:close/>
                </a:path>
              </a:pathLst>
            </a:custGeom>
            <a:solidFill>
              <a:srgbClr val="5775D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7" name="Freeform 156"/>
            <p:cNvSpPr/>
            <p:nvPr/>
          </p:nvSpPr>
          <p:spPr bwMode="auto">
            <a:xfrm>
              <a:off x="5945981" y="3081338"/>
              <a:ext cx="573882" cy="578643"/>
            </a:xfrm>
            <a:custGeom>
              <a:avLst/>
              <a:gdLst>
                <a:gd name="connsiteX0" fmla="*/ 0 w 573882"/>
                <a:gd name="connsiteY0" fmla="*/ 2381 h 578643"/>
                <a:gd name="connsiteX1" fmla="*/ 40482 w 573882"/>
                <a:gd name="connsiteY1" fmla="*/ 85725 h 578643"/>
                <a:gd name="connsiteX2" fmla="*/ 76200 w 573882"/>
                <a:gd name="connsiteY2" fmla="*/ 419100 h 578643"/>
                <a:gd name="connsiteX3" fmla="*/ 78582 w 573882"/>
                <a:gd name="connsiteY3" fmla="*/ 500062 h 578643"/>
                <a:gd name="connsiteX4" fmla="*/ 497682 w 573882"/>
                <a:gd name="connsiteY4" fmla="*/ 500062 h 578643"/>
                <a:gd name="connsiteX5" fmla="*/ 497682 w 573882"/>
                <a:gd name="connsiteY5" fmla="*/ 578643 h 578643"/>
                <a:gd name="connsiteX6" fmla="*/ 526257 w 573882"/>
                <a:gd name="connsiteY6" fmla="*/ 578643 h 578643"/>
                <a:gd name="connsiteX7" fmla="*/ 573882 w 573882"/>
                <a:gd name="connsiteY7" fmla="*/ 497681 h 578643"/>
                <a:gd name="connsiteX8" fmla="*/ 573882 w 573882"/>
                <a:gd name="connsiteY8" fmla="*/ 447675 h 578643"/>
                <a:gd name="connsiteX9" fmla="*/ 485775 w 573882"/>
                <a:gd name="connsiteY9" fmla="*/ 371475 h 578643"/>
                <a:gd name="connsiteX10" fmla="*/ 492919 w 573882"/>
                <a:gd name="connsiteY10" fmla="*/ 250031 h 578643"/>
                <a:gd name="connsiteX11" fmla="*/ 366713 w 573882"/>
                <a:gd name="connsiteY11" fmla="*/ 195262 h 578643"/>
                <a:gd name="connsiteX12" fmla="*/ 366713 w 573882"/>
                <a:gd name="connsiteY12" fmla="*/ 26193 h 578643"/>
                <a:gd name="connsiteX13" fmla="*/ 323850 w 573882"/>
                <a:gd name="connsiteY13" fmla="*/ 0 h 578643"/>
                <a:gd name="connsiteX14" fmla="*/ 0 w 573882"/>
                <a:gd name="connsiteY14" fmla="*/ 2381 h 57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882" h="578643">
                  <a:moveTo>
                    <a:pt x="0" y="2381"/>
                  </a:moveTo>
                  <a:lnTo>
                    <a:pt x="40482" y="85725"/>
                  </a:lnTo>
                  <a:lnTo>
                    <a:pt x="76200" y="419100"/>
                  </a:lnTo>
                  <a:lnTo>
                    <a:pt x="78582" y="500062"/>
                  </a:lnTo>
                  <a:lnTo>
                    <a:pt x="497682" y="500062"/>
                  </a:lnTo>
                  <a:lnTo>
                    <a:pt x="497682" y="578643"/>
                  </a:lnTo>
                  <a:lnTo>
                    <a:pt x="526257" y="578643"/>
                  </a:lnTo>
                  <a:lnTo>
                    <a:pt x="573882" y="497681"/>
                  </a:lnTo>
                  <a:lnTo>
                    <a:pt x="573882" y="447675"/>
                  </a:lnTo>
                  <a:lnTo>
                    <a:pt x="485775" y="371475"/>
                  </a:lnTo>
                  <a:lnTo>
                    <a:pt x="492919" y="250031"/>
                  </a:lnTo>
                  <a:lnTo>
                    <a:pt x="366713" y="195262"/>
                  </a:lnTo>
                  <a:lnTo>
                    <a:pt x="366713" y="26193"/>
                  </a:lnTo>
                  <a:lnTo>
                    <a:pt x="323850" y="0"/>
                  </a:lnTo>
                  <a:lnTo>
                    <a:pt x="0" y="2381"/>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8" name="Freeform 157"/>
            <p:cNvSpPr/>
            <p:nvPr/>
          </p:nvSpPr>
          <p:spPr bwMode="auto">
            <a:xfrm>
              <a:off x="7153275" y="3078956"/>
              <a:ext cx="704850" cy="454819"/>
            </a:xfrm>
            <a:custGeom>
              <a:avLst/>
              <a:gdLst>
                <a:gd name="connsiteX0" fmla="*/ 704850 w 704850"/>
                <a:gd name="connsiteY0" fmla="*/ 83344 h 454819"/>
                <a:gd name="connsiteX1" fmla="*/ 664369 w 704850"/>
                <a:gd name="connsiteY1" fmla="*/ 166688 h 454819"/>
                <a:gd name="connsiteX2" fmla="*/ 621506 w 704850"/>
                <a:gd name="connsiteY2" fmla="*/ 211932 h 454819"/>
                <a:gd name="connsiteX3" fmla="*/ 623888 w 704850"/>
                <a:gd name="connsiteY3" fmla="*/ 126207 h 454819"/>
                <a:gd name="connsiteX4" fmla="*/ 554831 w 704850"/>
                <a:gd name="connsiteY4" fmla="*/ 114300 h 454819"/>
                <a:gd name="connsiteX5" fmla="*/ 621506 w 704850"/>
                <a:gd name="connsiteY5" fmla="*/ 292894 h 454819"/>
                <a:gd name="connsiteX6" fmla="*/ 661988 w 704850"/>
                <a:gd name="connsiteY6" fmla="*/ 292894 h 454819"/>
                <a:gd name="connsiteX7" fmla="*/ 661988 w 704850"/>
                <a:gd name="connsiteY7" fmla="*/ 330994 h 454819"/>
                <a:gd name="connsiteX8" fmla="*/ 78581 w 704850"/>
                <a:gd name="connsiteY8" fmla="*/ 454819 h 454819"/>
                <a:gd name="connsiteX9" fmla="*/ 0 w 704850"/>
                <a:gd name="connsiteY9" fmla="*/ 452438 h 454819"/>
                <a:gd name="connsiteX10" fmla="*/ 80963 w 704850"/>
                <a:gd name="connsiteY10" fmla="*/ 342900 h 454819"/>
                <a:gd name="connsiteX11" fmla="*/ 107156 w 704850"/>
                <a:gd name="connsiteY11" fmla="*/ 378619 h 454819"/>
                <a:gd name="connsiteX12" fmla="*/ 247650 w 704850"/>
                <a:gd name="connsiteY12" fmla="*/ 292894 h 454819"/>
                <a:gd name="connsiteX13" fmla="*/ 247650 w 704850"/>
                <a:gd name="connsiteY13" fmla="*/ 164307 h 454819"/>
                <a:gd name="connsiteX14" fmla="*/ 338138 w 704850"/>
                <a:gd name="connsiteY14" fmla="*/ 164307 h 454819"/>
                <a:gd name="connsiteX15" fmla="*/ 338138 w 704850"/>
                <a:gd name="connsiteY15" fmla="*/ 54769 h 454819"/>
                <a:gd name="connsiteX16" fmla="*/ 254794 w 704850"/>
                <a:gd name="connsiteY16" fmla="*/ 54769 h 454819"/>
                <a:gd name="connsiteX17" fmla="*/ 254794 w 704850"/>
                <a:gd name="connsiteY17" fmla="*/ 0 h 454819"/>
                <a:gd name="connsiteX18" fmla="*/ 595313 w 704850"/>
                <a:gd name="connsiteY18" fmla="*/ 0 h 454819"/>
                <a:gd name="connsiteX19" fmla="*/ 595313 w 704850"/>
                <a:gd name="connsiteY19" fmla="*/ 88107 h 454819"/>
                <a:gd name="connsiteX20" fmla="*/ 704850 w 704850"/>
                <a:gd name="connsiteY20" fmla="*/ 83344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4850" h="454819">
                  <a:moveTo>
                    <a:pt x="704850" y="83344"/>
                  </a:moveTo>
                  <a:lnTo>
                    <a:pt x="664369" y="166688"/>
                  </a:lnTo>
                  <a:lnTo>
                    <a:pt x="621506" y="211932"/>
                  </a:lnTo>
                  <a:lnTo>
                    <a:pt x="623888" y="126207"/>
                  </a:lnTo>
                  <a:lnTo>
                    <a:pt x="554831" y="114300"/>
                  </a:lnTo>
                  <a:lnTo>
                    <a:pt x="621506" y="292894"/>
                  </a:lnTo>
                  <a:lnTo>
                    <a:pt x="661988" y="292894"/>
                  </a:lnTo>
                  <a:lnTo>
                    <a:pt x="661988" y="330994"/>
                  </a:lnTo>
                  <a:lnTo>
                    <a:pt x="78581" y="454819"/>
                  </a:lnTo>
                  <a:lnTo>
                    <a:pt x="0" y="452438"/>
                  </a:lnTo>
                  <a:lnTo>
                    <a:pt x="80963" y="342900"/>
                  </a:lnTo>
                  <a:lnTo>
                    <a:pt x="107156" y="378619"/>
                  </a:lnTo>
                  <a:lnTo>
                    <a:pt x="247650" y="292894"/>
                  </a:lnTo>
                  <a:lnTo>
                    <a:pt x="247650" y="164307"/>
                  </a:lnTo>
                  <a:lnTo>
                    <a:pt x="338138" y="164307"/>
                  </a:lnTo>
                  <a:lnTo>
                    <a:pt x="338138" y="54769"/>
                  </a:lnTo>
                  <a:lnTo>
                    <a:pt x="254794" y="54769"/>
                  </a:lnTo>
                  <a:lnTo>
                    <a:pt x="254794" y="0"/>
                  </a:lnTo>
                  <a:lnTo>
                    <a:pt x="595313" y="0"/>
                  </a:lnTo>
                  <a:lnTo>
                    <a:pt x="595313" y="88107"/>
                  </a:lnTo>
                  <a:lnTo>
                    <a:pt x="704850" y="83344"/>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9" name="Freeform 158"/>
            <p:cNvSpPr/>
            <p:nvPr/>
          </p:nvSpPr>
          <p:spPr bwMode="auto">
            <a:xfrm>
              <a:off x="5190786" y="1984123"/>
              <a:ext cx="666384" cy="428390"/>
            </a:xfrm>
            <a:custGeom>
              <a:avLst/>
              <a:gdLst>
                <a:gd name="connsiteX0" fmla="*/ 0 w 666384"/>
                <a:gd name="connsiteY0" fmla="*/ 0 h 428390"/>
                <a:gd name="connsiteX1" fmla="*/ 666384 w 666384"/>
                <a:gd name="connsiteY1" fmla="*/ 0 h 428390"/>
                <a:gd name="connsiteX2" fmla="*/ 666384 w 666384"/>
                <a:gd name="connsiteY2" fmla="*/ 428390 h 428390"/>
                <a:gd name="connsiteX3" fmla="*/ 2505 w 666384"/>
                <a:gd name="connsiteY3" fmla="*/ 428390 h 428390"/>
                <a:gd name="connsiteX4" fmla="*/ 0 w 666384"/>
                <a:gd name="connsiteY4" fmla="*/ 0 h 42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84" h="428390">
                  <a:moveTo>
                    <a:pt x="0" y="0"/>
                  </a:moveTo>
                  <a:lnTo>
                    <a:pt x="666384" y="0"/>
                  </a:lnTo>
                  <a:lnTo>
                    <a:pt x="666384" y="428390"/>
                  </a:lnTo>
                  <a:lnTo>
                    <a:pt x="2505" y="428390"/>
                  </a:lnTo>
                  <a:lnTo>
                    <a:pt x="0"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0" name="Freeform 159"/>
            <p:cNvSpPr/>
            <p:nvPr/>
          </p:nvSpPr>
          <p:spPr bwMode="auto">
            <a:xfrm>
              <a:off x="5190786" y="2410008"/>
              <a:ext cx="668890" cy="375780"/>
            </a:xfrm>
            <a:custGeom>
              <a:avLst/>
              <a:gdLst>
                <a:gd name="connsiteX0" fmla="*/ 2505 w 668890"/>
                <a:gd name="connsiteY0" fmla="*/ 375780 h 375780"/>
                <a:gd name="connsiteX1" fmla="*/ 668890 w 668890"/>
                <a:gd name="connsiteY1" fmla="*/ 375780 h 375780"/>
                <a:gd name="connsiteX2" fmla="*/ 668890 w 668890"/>
                <a:gd name="connsiteY2" fmla="*/ 0 h 375780"/>
                <a:gd name="connsiteX3" fmla="*/ 0 w 668890"/>
                <a:gd name="connsiteY3" fmla="*/ 0 h 375780"/>
                <a:gd name="connsiteX4" fmla="*/ 2505 w 668890"/>
                <a:gd name="connsiteY4" fmla="*/ 375780 h 375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90" h="375780">
                  <a:moveTo>
                    <a:pt x="2505" y="375780"/>
                  </a:moveTo>
                  <a:lnTo>
                    <a:pt x="668890" y="375780"/>
                  </a:lnTo>
                  <a:lnTo>
                    <a:pt x="668890" y="0"/>
                  </a:lnTo>
                  <a:lnTo>
                    <a:pt x="0" y="0"/>
                  </a:lnTo>
                  <a:lnTo>
                    <a:pt x="2505" y="37578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1" name="Freeform 160"/>
            <p:cNvSpPr/>
            <p:nvPr/>
          </p:nvSpPr>
          <p:spPr bwMode="auto">
            <a:xfrm>
              <a:off x="5195796" y="2785788"/>
              <a:ext cx="784129" cy="378287"/>
            </a:xfrm>
            <a:custGeom>
              <a:avLst/>
              <a:gdLst>
                <a:gd name="connsiteX0" fmla="*/ 0 w 784129"/>
                <a:gd name="connsiteY0" fmla="*/ 200417 h 378287"/>
                <a:gd name="connsiteX1" fmla="*/ 122755 w 784129"/>
                <a:gd name="connsiteY1" fmla="*/ 200417 h 378287"/>
                <a:gd name="connsiteX2" fmla="*/ 122755 w 784129"/>
                <a:gd name="connsiteY2" fmla="*/ 378287 h 378287"/>
                <a:gd name="connsiteX3" fmla="*/ 784129 w 784129"/>
                <a:gd name="connsiteY3" fmla="*/ 378287 h 378287"/>
                <a:gd name="connsiteX4" fmla="*/ 656364 w 784129"/>
                <a:gd name="connsiteY4" fmla="*/ 127766 h 378287"/>
                <a:gd name="connsiteX5" fmla="*/ 656364 w 784129"/>
                <a:gd name="connsiteY5" fmla="*/ 0 h 378287"/>
                <a:gd name="connsiteX6" fmla="*/ 0 w 784129"/>
                <a:gd name="connsiteY6" fmla="*/ 0 h 378287"/>
                <a:gd name="connsiteX7" fmla="*/ 0 w 784129"/>
                <a:gd name="connsiteY7" fmla="*/ 200417 h 3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129" h="378287">
                  <a:moveTo>
                    <a:pt x="0" y="200417"/>
                  </a:moveTo>
                  <a:lnTo>
                    <a:pt x="122755" y="200417"/>
                  </a:lnTo>
                  <a:lnTo>
                    <a:pt x="122755" y="378287"/>
                  </a:lnTo>
                  <a:lnTo>
                    <a:pt x="784129" y="378287"/>
                  </a:lnTo>
                  <a:lnTo>
                    <a:pt x="656364" y="127766"/>
                  </a:lnTo>
                  <a:lnTo>
                    <a:pt x="656364" y="0"/>
                  </a:lnTo>
                  <a:lnTo>
                    <a:pt x="0" y="0"/>
                  </a:lnTo>
                  <a:lnTo>
                    <a:pt x="0" y="200417"/>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2" name="Freeform 161"/>
            <p:cNvSpPr/>
            <p:nvPr/>
          </p:nvSpPr>
          <p:spPr bwMode="auto">
            <a:xfrm>
              <a:off x="5857170" y="1984123"/>
              <a:ext cx="543630" cy="799160"/>
            </a:xfrm>
            <a:custGeom>
              <a:avLst/>
              <a:gdLst>
                <a:gd name="connsiteX0" fmla="*/ 2506 w 543630"/>
                <a:gd name="connsiteY0" fmla="*/ 0 h 799160"/>
                <a:gd name="connsiteX1" fmla="*/ 162839 w 543630"/>
                <a:gd name="connsiteY1" fmla="*/ 0 h 799160"/>
                <a:gd name="connsiteX2" fmla="*/ 162839 w 543630"/>
                <a:gd name="connsiteY2" fmla="*/ 90187 h 799160"/>
                <a:gd name="connsiteX3" fmla="*/ 543630 w 543630"/>
                <a:gd name="connsiteY3" fmla="*/ 172859 h 799160"/>
                <a:gd name="connsiteX4" fmla="*/ 543630 w 543630"/>
                <a:gd name="connsiteY4" fmla="*/ 220458 h 799160"/>
                <a:gd name="connsiteX5" fmla="*/ 325677 w 543630"/>
                <a:gd name="connsiteY5" fmla="*/ 383296 h 799160"/>
                <a:gd name="connsiteX6" fmla="*/ 325677 w 543630"/>
                <a:gd name="connsiteY6" fmla="*/ 676405 h 799160"/>
                <a:gd name="connsiteX7" fmla="*/ 448432 w 543630"/>
                <a:gd name="connsiteY7" fmla="*/ 799160 h 799160"/>
                <a:gd name="connsiteX8" fmla="*/ 0 w 543630"/>
                <a:gd name="connsiteY8" fmla="*/ 799160 h 799160"/>
                <a:gd name="connsiteX9" fmla="*/ 2506 w 543630"/>
                <a:gd name="connsiteY9" fmla="*/ 0 h 7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630" h="799160">
                  <a:moveTo>
                    <a:pt x="2506" y="0"/>
                  </a:moveTo>
                  <a:lnTo>
                    <a:pt x="162839" y="0"/>
                  </a:lnTo>
                  <a:lnTo>
                    <a:pt x="162839" y="90187"/>
                  </a:lnTo>
                  <a:lnTo>
                    <a:pt x="543630" y="172859"/>
                  </a:lnTo>
                  <a:lnTo>
                    <a:pt x="543630" y="220458"/>
                  </a:lnTo>
                  <a:lnTo>
                    <a:pt x="325677" y="383296"/>
                  </a:lnTo>
                  <a:lnTo>
                    <a:pt x="325677" y="676405"/>
                  </a:lnTo>
                  <a:lnTo>
                    <a:pt x="448432" y="799160"/>
                  </a:lnTo>
                  <a:lnTo>
                    <a:pt x="0" y="799160"/>
                  </a:lnTo>
                  <a:cubicBezTo>
                    <a:pt x="835" y="532773"/>
                    <a:pt x="1671" y="266387"/>
                    <a:pt x="2506"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3" name="Freeform 162"/>
            <p:cNvSpPr/>
            <p:nvPr/>
          </p:nvSpPr>
          <p:spPr bwMode="auto">
            <a:xfrm>
              <a:off x="5852161" y="2780778"/>
              <a:ext cx="543630" cy="328182"/>
            </a:xfrm>
            <a:custGeom>
              <a:avLst/>
              <a:gdLst>
                <a:gd name="connsiteX0" fmla="*/ 7515 w 546135"/>
                <a:gd name="connsiteY0" fmla="*/ 0 h 328182"/>
                <a:gd name="connsiteX1" fmla="*/ 460958 w 546135"/>
                <a:gd name="connsiteY1" fmla="*/ 0 h 328182"/>
                <a:gd name="connsiteX2" fmla="*/ 460958 w 546135"/>
                <a:gd name="connsiteY2" fmla="*/ 95198 h 328182"/>
                <a:gd name="connsiteX3" fmla="*/ 508557 w 546135"/>
                <a:gd name="connsiteY3" fmla="*/ 95198 h 328182"/>
                <a:gd name="connsiteX4" fmla="*/ 546135 w 546135"/>
                <a:gd name="connsiteY4" fmla="*/ 170354 h 328182"/>
                <a:gd name="connsiteX5" fmla="*/ 460958 w 546135"/>
                <a:gd name="connsiteY5" fmla="*/ 258036 h 328182"/>
                <a:gd name="connsiteX6" fmla="*/ 460958 w 546135"/>
                <a:gd name="connsiteY6" fmla="*/ 328182 h 328182"/>
                <a:gd name="connsiteX7" fmla="*/ 425885 w 546135"/>
                <a:gd name="connsiteY7" fmla="*/ 298120 h 328182"/>
                <a:gd name="connsiteX8" fmla="*/ 92692 w 546135"/>
                <a:gd name="connsiteY8" fmla="*/ 298120 h 328182"/>
                <a:gd name="connsiteX9" fmla="*/ 0 w 546135"/>
                <a:gd name="connsiteY9" fmla="*/ 142797 h 328182"/>
                <a:gd name="connsiteX10" fmla="*/ 7515 w 546135"/>
                <a:gd name="connsiteY10" fmla="*/ 0 h 328182"/>
                <a:gd name="connsiteX0" fmla="*/ 0 w 538620"/>
                <a:gd name="connsiteY0" fmla="*/ 0 h 328182"/>
                <a:gd name="connsiteX1" fmla="*/ 453443 w 538620"/>
                <a:gd name="connsiteY1" fmla="*/ 0 h 328182"/>
                <a:gd name="connsiteX2" fmla="*/ 453443 w 538620"/>
                <a:gd name="connsiteY2" fmla="*/ 95198 h 328182"/>
                <a:gd name="connsiteX3" fmla="*/ 501042 w 538620"/>
                <a:gd name="connsiteY3" fmla="*/ 95198 h 328182"/>
                <a:gd name="connsiteX4" fmla="*/ 538620 w 538620"/>
                <a:gd name="connsiteY4" fmla="*/ 170354 h 328182"/>
                <a:gd name="connsiteX5" fmla="*/ 453443 w 538620"/>
                <a:gd name="connsiteY5" fmla="*/ 258036 h 328182"/>
                <a:gd name="connsiteX6" fmla="*/ 453443 w 538620"/>
                <a:gd name="connsiteY6" fmla="*/ 328182 h 328182"/>
                <a:gd name="connsiteX7" fmla="*/ 418370 w 538620"/>
                <a:gd name="connsiteY7" fmla="*/ 298120 h 328182"/>
                <a:gd name="connsiteX8" fmla="*/ 85177 w 538620"/>
                <a:gd name="connsiteY8" fmla="*/ 298120 h 328182"/>
                <a:gd name="connsiteX9" fmla="*/ 62631 w 538620"/>
                <a:gd name="connsiteY9" fmla="*/ 147807 h 328182"/>
                <a:gd name="connsiteX10" fmla="*/ 0 w 538620"/>
                <a:gd name="connsiteY10" fmla="*/ 0 h 328182"/>
                <a:gd name="connsiteX0" fmla="*/ 5010 w 543630"/>
                <a:gd name="connsiteY0" fmla="*/ 0 h 328182"/>
                <a:gd name="connsiteX1" fmla="*/ 458453 w 543630"/>
                <a:gd name="connsiteY1" fmla="*/ 0 h 328182"/>
                <a:gd name="connsiteX2" fmla="*/ 458453 w 543630"/>
                <a:gd name="connsiteY2" fmla="*/ 95198 h 328182"/>
                <a:gd name="connsiteX3" fmla="*/ 506052 w 543630"/>
                <a:gd name="connsiteY3" fmla="*/ 95198 h 328182"/>
                <a:gd name="connsiteX4" fmla="*/ 543630 w 543630"/>
                <a:gd name="connsiteY4" fmla="*/ 170354 h 328182"/>
                <a:gd name="connsiteX5" fmla="*/ 458453 w 543630"/>
                <a:gd name="connsiteY5" fmla="*/ 258036 h 328182"/>
                <a:gd name="connsiteX6" fmla="*/ 458453 w 543630"/>
                <a:gd name="connsiteY6" fmla="*/ 328182 h 328182"/>
                <a:gd name="connsiteX7" fmla="*/ 423380 w 543630"/>
                <a:gd name="connsiteY7" fmla="*/ 298120 h 328182"/>
                <a:gd name="connsiteX8" fmla="*/ 90187 w 543630"/>
                <a:gd name="connsiteY8" fmla="*/ 298120 h 328182"/>
                <a:gd name="connsiteX9" fmla="*/ 0 w 543630"/>
                <a:gd name="connsiteY9" fmla="*/ 137786 h 328182"/>
                <a:gd name="connsiteX10" fmla="*/ 5010 w 543630"/>
                <a:gd name="connsiteY10" fmla="*/ 0 h 328182"/>
                <a:gd name="connsiteX0" fmla="*/ 2505 w 543630"/>
                <a:gd name="connsiteY0" fmla="*/ 0 h 328182"/>
                <a:gd name="connsiteX1" fmla="*/ 458453 w 543630"/>
                <a:gd name="connsiteY1" fmla="*/ 0 h 328182"/>
                <a:gd name="connsiteX2" fmla="*/ 458453 w 543630"/>
                <a:gd name="connsiteY2" fmla="*/ 95198 h 328182"/>
                <a:gd name="connsiteX3" fmla="*/ 506052 w 543630"/>
                <a:gd name="connsiteY3" fmla="*/ 95198 h 328182"/>
                <a:gd name="connsiteX4" fmla="*/ 543630 w 543630"/>
                <a:gd name="connsiteY4" fmla="*/ 170354 h 328182"/>
                <a:gd name="connsiteX5" fmla="*/ 458453 w 543630"/>
                <a:gd name="connsiteY5" fmla="*/ 258036 h 328182"/>
                <a:gd name="connsiteX6" fmla="*/ 458453 w 543630"/>
                <a:gd name="connsiteY6" fmla="*/ 328182 h 328182"/>
                <a:gd name="connsiteX7" fmla="*/ 423380 w 543630"/>
                <a:gd name="connsiteY7" fmla="*/ 298120 h 328182"/>
                <a:gd name="connsiteX8" fmla="*/ 90187 w 543630"/>
                <a:gd name="connsiteY8" fmla="*/ 298120 h 328182"/>
                <a:gd name="connsiteX9" fmla="*/ 0 w 543630"/>
                <a:gd name="connsiteY9" fmla="*/ 137786 h 328182"/>
                <a:gd name="connsiteX10" fmla="*/ 2505 w 543630"/>
                <a:gd name="connsiteY10" fmla="*/ 0 h 32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30" h="328182">
                  <a:moveTo>
                    <a:pt x="2505" y="0"/>
                  </a:moveTo>
                  <a:lnTo>
                    <a:pt x="458453" y="0"/>
                  </a:lnTo>
                  <a:lnTo>
                    <a:pt x="458453" y="95198"/>
                  </a:lnTo>
                  <a:lnTo>
                    <a:pt x="506052" y="95198"/>
                  </a:lnTo>
                  <a:lnTo>
                    <a:pt x="543630" y="170354"/>
                  </a:lnTo>
                  <a:lnTo>
                    <a:pt x="458453" y="258036"/>
                  </a:lnTo>
                  <a:lnTo>
                    <a:pt x="458453" y="328182"/>
                  </a:lnTo>
                  <a:lnTo>
                    <a:pt x="423380" y="298120"/>
                  </a:lnTo>
                  <a:lnTo>
                    <a:pt x="90187" y="298120"/>
                  </a:lnTo>
                  <a:lnTo>
                    <a:pt x="0" y="137786"/>
                  </a:lnTo>
                  <a:lnTo>
                    <a:pt x="2505"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4" name="Freeform 163"/>
            <p:cNvSpPr/>
            <p:nvPr/>
          </p:nvSpPr>
          <p:spPr bwMode="auto">
            <a:xfrm>
              <a:off x="6182847" y="2362409"/>
              <a:ext cx="465968" cy="506051"/>
            </a:xfrm>
            <a:custGeom>
              <a:avLst/>
              <a:gdLst>
                <a:gd name="connsiteX0" fmla="*/ 12526 w 465968"/>
                <a:gd name="connsiteY0" fmla="*/ 0 h 506051"/>
                <a:gd name="connsiteX1" fmla="*/ 175365 w 465968"/>
                <a:gd name="connsiteY1" fmla="*/ 0 h 506051"/>
                <a:gd name="connsiteX2" fmla="*/ 140292 w 465968"/>
                <a:gd name="connsiteY2" fmla="*/ 47599 h 506051"/>
                <a:gd name="connsiteX3" fmla="*/ 192901 w 465968"/>
                <a:gd name="connsiteY3" fmla="*/ 47599 h 506051"/>
                <a:gd name="connsiteX4" fmla="*/ 340708 w 465968"/>
                <a:gd name="connsiteY4" fmla="*/ 90187 h 506051"/>
                <a:gd name="connsiteX5" fmla="*/ 423380 w 465968"/>
                <a:gd name="connsiteY5" fmla="*/ 170354 h 506051"/>
                <a:gd name="connsiteX6" fmla="*/ 373276 w 465968"/>
                <a:gd name="connsiteY6" fmla="*/ 260541 h 506051"/>
                <a:gd name="connsiteX7" fmla="*/ 465968 w 465968"/>
                <a:gd name="connsiteY7" fmla="*/ 172859 h 506051"/>
                <a:gd name="connsiteX8" fmla="*/ 425885 w 465968"/>
                <a:gd name="connsiteY8" fmla="*/ 255531 h 506051"/>
                <a:gd name="connsiteX9" fmla="*/ 425885 w 465968"/>
                <a:gd name="connsiteY9" fmla="*/ 506051 h 506051"/>
                <a:gd name="connsiteX10" fmla="*/ 130271 w 465968"/>
                <a:gd name="connsiteY10" fmla="*/ 506051 h 506051"/>
                <a:gd name="connsiteX11" fmla="*/ 130271 w 465968"/>
                <a:gd name="connsiteY11" fmla="*/ 418369 h 506051"/>
                <a:gd name="connsiteX12" fmla="*/ 0 w 465968"/>
                <a:gd name="connsiteY12" fmla="*/ 288098 h 506051"/>
                <a:gd name="connsiteX13" fmla="*/ 12526 w 465968"/>
                <a:gd name="connsiteY13" fmla="*/ 0 h 506051"/>
                <a:gd name="connsiteX0" fmla="*/ 5010 w 465968"/>
                <a:gd name="connsiteY0" fmla="*/ 5011 h 506051"/>
                <a:gd name="connsiteX1" fmla="*/ 175365 w 465968"/>
                <a:gd name="connsiteY1" fmla="*/ 0 h 506051"/>
                <a:gd name="connsiteX2" fmla="*/ 140292 w 465968"/>
                <a:gd name="connsiteY2" fmla="*/ 47599 h 506051"/>
                <a:gd name="connsiteX3" fmla="*/ 192901 w 465968"/>
                <a:gd name="connsiteY3" fmla="*/ 47599 h 506051"/>
                <a:gd name="connsiteX4" fmla="*/ 340708 w 465968"/>
                <a:gd name="connsiteY4" fmla="*/ 90187 h 506051"/>
                <a:gd name="connsiteX5" fmla="*/ 423380 w 465968"/>
                <a:gd name="connsiteY5" fmla="*/ 170354 h 506051"/>
                <a:gd name="connsiteX6" fmla="*/ 373276 w 465968"/>
                <a:gd name="connsiteY6" fmla="*/ 260541 h 506051"/>
                <a:gd name="connsiteX7" fmla="*/ 465968 w 465968"/>
                <a:gd name="connsiteY7" fmla="*/ 172859 h 506051"/>
                <a:gd name="connsiteX8" fmla="*/ 425885 w 465968"/>
                <a:gd name="connsiteY8" fmla="*/ 255531 h 506051"/>
                <a:gd name="connsiteX9" fmla="*/ 425885 w 465968"/>
                <a:gd name="connsiteY9" fmla="*/ 506051 h 506051"/>
                <a:gd name="connsiteX10" fmla="*/ 130271 w 465968"/>
                <a:gd name="connsiteY10" fmla="*/ 506051 h 506051"/>
                <a:gd name="connsiteX11" fmla="*/ 130271 w 465968"/>
                <a:gd name="connsiteY11" fmla="*/ 418369 h 506051"/>
                <a:gd name="connsiteX12" fmla="*/ 0 w 465968"/>
                <a:gd name="connsiteY12" fmla="*/ 288098 h 506051"/>
                <a:gd name="connsiteX13" fmla="*/ 5010 w 465968"/>
                <a:gd name="connsiteY13" fmla="*/ 5011 h 5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5968" h="506051">
                  <a:moveTo>
                    <a:pt x="5010" y="5011"/>
                  </a:moveTo>
                  <a:lnTo>
                    <a:pt x="175365" y="0"/>
                  </a:lnTo>
                  <a:lnTo>
                    <a:pt x="140292" y="47599"/>
                  </a:lnTo>
                  <a:lnTo>
                    <a:pt x="192901" y="47599"/>
                  </a:lnTo>
                  <a:lnTo>
                    <a:pt x="340708" y="90187"/>
                  </a:lnTo>
                  <a:lnTo>
                    <a:pt x="423380" y="170354"/>
                  </a:lnTo>
                  <a:lnTo>
                    <a:pt x="373276" y="260541"/>
                  </a:lnTo>
                  <a:lnTo>
                    <a:pt x="465968" y="172859"/>
                  </a:lnTo>
                  <a:lnTo>
                    <a:pt x="425885" y="255531"/>
                  </a:lnTo>
                  <a:lnTo>
                    <a:pt x="425885" y="506051"/>
                  </a:lnTo>
                  <a:lnTo>
                    <a:pt x="130271" y="506051"/>
                  </a:lnTo>
                  <a:lnTo>
                    <a:pt x="130271" y="418369"/>
                  </a:lnTo>
                  <a:lnTo>
                    <a:pt x="0" y="288098"/>
                  </a:lnTo>
                  <a:lnTo>
                    <a:pt x="5010" y="5011"/>
                  </a:lnTo>
                  <a:close/>
                </a:path>
              </a:pathLst>
            </a:custGeom>
            <a:solidFill>
              <a:srgbClr val="489A68"/>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5" name="Freeform 164"/>
            <p:cNvSpPr/>
            <p:nvPr/>
          </p:nvSpPr>
          <p:spPr bwMode="auto">
            <a:xfrm>
              <a:off x="6310613" y="2863450"/>
              <a:ext cx="385801" cy="673900"/>
            </a:xfrm>
            <a:custGeom>
              <a:avLst/>
              <a:gdLst>
                <a:gd name="connsiteX0" fmla="*/ 47599 w 385801"/>
                <a:gd name="connsiteY0" fmla="*/ 0 h 673900"/>
                <a:gd name="connsiteX1" fmla="*/ 95197 w 385801"/>
                <a:gd name="connsiteY1" fmla="*/ 87682 h 673900"/>
                <a:gd name="connsiteX2" fmla="*/ 0 w 385801"/>
                <a:gd name="connsiteY2" fmla="*/ 182880 h 673900"/>
                <a:gd name="connsiteX3" fmla="*/ 2505 w 385801"/>
                <a:gd name="connsiteY3" fmla="*/ 408348 h 673900"/>
                <a:gd name="connsiteX4" fmla="*/ 127765 w 385801"/>
                <a:gd name="connsiteY4" fmla="*/ 468473 h 673900"/>
                <a:gd name="connsiteX5" fmla="*/ 130270 w 385801"/>
                <a:gd name="connsiteY5" fmla="*/ 586218 h 673900"/>
                <a:gd name="connsiteX6" fmla="*/ 220458 w 385801"/>
                <a:gd name="connsiteY6" fmla="*/ 673900 h 673900"/>
                <a:gd name="connsiteX7" fmla="*/ 250520 w 385801"/>
                <a:gd name="connsiteY7" fmla="*/ 636322 h 673900"/>
                <a:gd name="connsiteX8" fmla="*/ 288098 w 385801"/>
                <a:gd name="connsiteY8" fmla="*/ 673900 h 673900"/>
                <a:gd name="connsiteX9" fmla="*/ 288098 w 385801"/>
                <a:gd name="connsiteY9" fmla="*/ 588723 h 673900"/>
                <a:gd name="connsiteX10" fmla="*/ 333192 w 385801"/>
                <a:gd name="connsiteY10" fmla="*/ 588723 h 673900"/>
                <a:gd name="connsiteX11" fmla="*/ 333192 w 385801"/>
                <a:gd name="connsiteY11" fmla="*/ 553650 h 673900"/>
                <a:gd name="connsiteX12" fmla="*/ 385801 w 385801"/>
                <a:gd name="connsiteY12" fmla="*/ 460958 h 673900"/>
                <a:gd name="connsiteX13" fmla="*/ 330687 w 385801"/>
                <a:gd name="connsiteY13" fmla="*/ 430895 h 673900"/>
                <a:gd name="connsiteX14" fmla="*/ 330687 w 385801"/>
                <a:gd name="connsiteY14" fmla="*/ 2505 h 673900"/>
                <a:gd name="connsiteX15" fmla="*/ 47599 w 385801"/>
                <a:gd name="connsiteY15" fmla="*/ 0 h 67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5801" h="673900">
                  <a:moveTo>
                    <a:pt x="47599" y="0"/>
                  </a:moveTo>
                  <a:lnTo>
                    <a:pt x="95197" y="87682"/>
                  </a:lnTo>
                  <a:lnTo>
                    <a:pt x="0" y="182880"/>
                  </a:lnTo>
                  <a:lnTo>
                    <a:pt x="2505" y="408348"/>
                  </a:lnTo>
                  <a:lnTo>
                    <a:pt x="127765" y="468473"/>
                  </a:lnTo>
                  <a:lnTo>
                    <a:pt x="130270" y="586218"/>
                  </a:lnTo>
                  <a:lnTo>
                    <a:pt x="220458" y="673900"/>
                  </a:lnTo>
                  <a:lnTo>
                    <a:pt x="250520" y="636322"/>
                  </a:lnTo>
                  <a:lnTo>
                    <a:pt x="288098" y="673900"/>
                  </a:lnTo>
                  <a:lnTo>
                    <a:pt x="288098" y="588723"/>
                  </a:lnTo>
                  <a:lnTo>
                    <a:pt x="333192" y="588723"/>
                  </a:lnTo>
                  <a:lnTo>
                    <a:pt x="333192" y="553650"/>
                  </a:lnTo>
                  <a:lnTo>
                    <a:pt x="385801" y="460958"/>
                  </a:lnTo>
                  <a:lnTo>
                    <a:pt x="330687" y="430895"/>
                  </a:lnTo>
                  <a:lnTo>
                    <a:pt x="330687" y="2505"/>
                  </a:lnTo>
                  <a:lnTo>
                    <a:pt x="47599" y="0"/>
                  </a:lnTo>
                  <a:close/>
                </a:path>
              </a:pathLst>
            </a:custGeom>
            <a:solidFill>
              <a:srgbClr val="489A68"/>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6" name="Freeform 165"/>
            <p:cNvSpPr/>
            <p:nvPr/>
          </p:nvSpPr>
          <p:spPr bwMode="auto">
            <a:xfrm>
              <a:off x="6688899" y="2445081"/>
              <a:ext cx="375780" cy="465968"/>
            </a:xfrm>
            <a:custGeom>
              <a:avLst/>
              <a:gdLst>
                <a:gd name="connsiteX0" fmla="*/ 2505 w 375780"/>
                <a:gd name="connsiteY0" fmla="*/ 465968 h 465968"/>
                <a:gd name="connsiteX1" fmla="*/ 290603 w 375780"/>
                <a:gd name="connsiteY1" fmla="*/ 465968 h 465968"/>
                <a:gd name="connsiteX2" fmla="*/ 375780 w 375780"/>
                <a:gd name="connsiteY2" fmla="*/ 338202 h 465968"/>
                <a:gd name="connsiteX3" fmla="*/ 333192 w 375780"/>
                <a:gd name="connsiteY3" fmla="*/ 212942 h 465968"/>
                <a:gd name="connsiteX4" fmla="*/ 293109 w 375780"/>
                <a:gd name="connsiteY4" fmla="*/ 212942 h 465968"/>
                <a:gd name="connsiteX5" fmla="*/ 253025 w 375780"/>
                <a:gd name="connsiteY5" fmla="*/ 260541 h 465968"/>
                <a:gd name="connsiteX6" fmla="*/ 250520 w 375780"/>
                <a:gd name="connsiteY6" fmla="*/ 222963 h 465968"/>
                <a:gd name="connsiteX7" fmla="*/ 298119 w 375780"/>
                <a:gd name="connsiteY7" fmla="*/ 127765 h 465968"/>
                <a:gd name="connsiteX8" fmla="*/ 258036 w 375780"/>
                <a:gd name="connsiteY8" fmla="*/ 45093 h 465968"/>
                <a:gd name="connsiteX9" fmla="*/ 160333 w 375780"/>
                <a:gd name="connsiteY9" fmla="*/ 0 h 465968"/>
                <a:gd name="connsiteX10" fmla="*/ 87682 w 375780"/>
                <a:gd name="connsiteY10" fmla="*/ 0 h 465968"/>
                <a:gd name="connsiteX11" fmla="*/ 85177 w 375780"/>
                <a:gd name="connsiteY11" fmla="*/ 130270 h 465968"/>
                <a:gd name="connsiteX12" fmla="*/ 45093 w 375780"/>
                <a:gd name="connsiteY12" fmla="*/ 130270 h 465968"/>
                <a:gd name="connsiteX13" fmla="*/ 50104 w 375780"/>
                <a:gd name="connsiteY13" fmla="*/ 80166 h 465968"/>
                <a:gd name="connsiteX14" fmla="*/ 0 w 375780"/>
                <a:gd name="connsiteY14" fmla="*/ 125260 h 465968"/>
                <a:gd name="connsiteX15" fmla="*/ 0 w 375780"/>
                <a:gd name="connsiteY15" fmla="*/ 305635 h 465968"/>
                <a:gd name="connsiteX16" fmla="*/ 42588 w 375780"/>
                <a:gd name="connsiteY16" fmla="*/ 378286 h 465968"/>
                <a:gd name="connsiteX17" fmla="*/ 2505 w 375780"/>
                <a:gd name="connsiteY17" fmla="*/ 465968 h 4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780" h="465968">
                  <a:moveTo>
                    <a:pt x="2505" y="465968"/>
                  </a:moveTo>
                  <a:lnTo>
                    <a:pt x="290603" y="465968"/>
                  </a:lnTo>
                  <a:lnTo>
                    <a:pt x="375780" y="338202"/>
                  </a:lnTo>
                  <a:lnTo>
                    <a:pt x="333192" y="212942"/>
                  </a:lnTo>
                  <a:lnTo>
                    <a:pt x="293109" y="212942"/>
                  </a:lnTo>
                  <a:lnTo>
                    <a:pt x="253025" y="260541"/>
                  </a:lnTo>
                  <a:lnTo>
                    <a:pt x="250520" y="222963"/>
                  </a:lnTo>
                  <a:lnTo>
                    <a:pt x="298119" y="127765"/>
                  </a:lnTo>
                  <a:lnTo>
                    <a:pt x="258036" y="45093"/>
                  </a:lnTo>
                  <a:lnTo>
                    <a:pt x="160333" y="0"/>
                  </a:lnTo>
                  <a:lnTo>
                    <a:pt x="87682" y="0"/>
                  </a:lnTo>
                  <a:lnTo>
                    <a:pt x="85177" y="130270"/>
                  </a:lnTo>
                  <a:lnTo>
                    <a:pt x="45093" y="130270"/>
                  </a:lnTo>
                  <a:lnTo>
                    <a:pt x="50104" y="80166"/>
                  </a:lnTo>
                  <a:lnTo>
                    <a:pt x="0" y="125260"/>
                  </a:lnTo>
                  <a:lnTo>
                    <a:pt x="0" y="305635"/>
                  </a:lnTo>
                  <a:lnTo>
                    <a:pt x="42588" y="378286"/>
                  </a:lnTo>
                  <a:lnTo>
                    <a:pt x="2505" y="465968"/>
                  </a:lnTo>
                  <a:close/>
                </a:path>
              </a:pathLst>
            </a:custGeom>
            <a:solidFill>
              <a:srgbClr val="29AACB"/>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7" name="Freeform 166"/>
            <p:cNvSpPr/>
            <p:nvPr/>
          </p:nvSpPr>
          <p:spPr bwMode="auto">
            <a:xfrm>
              <a:off x="6353201" y="2284747"/>
              <a:ext cx="511062" cy="243005"/>
            </a:xfrm>
            <a:custGeom>
              <a:avLst/>
              <a:gdLst>
                <a:gd name="connsiteX0" fmla="*/ 0 w 511062"/>
                <a:gd name="connsiteY0" fmla="*/ 117745 h 243005"/>
                <a:gd name="connsiteX1" fmla="*/ 170354 w 511062"/>
                <a:gd name="connsiteY1" fmla="*/ 0 h 243005"/>
                <a:gd name="connsiteX2" fmla="*/ 170354 w 511062"/>
                <a:gd name="connsiteY2" fmla="*/ 80167 h 243005"/>
                <a:gd name="connsiteX3" fmla="*/ 215448 w 511062"/>
                <a:gd name="connsiteY3" fmla="*/ 35073 h 243005"/>
                <a:gd name="connsiteX4" fmla="*/ 258036 w 511062"/>
                <a:gd name="connsiteY4" fmla="*/ 35073 h 243005"/>
                <a:gd name="connsiteX5" fmla="*/ 293109 w 511062"/>
                <a:gd name="connsiteY5" fmla="*/ 82672 h 243005"/>
                <a:gd name="connsiteX6" fmla="*/ 423380 w 511062"/>
                <a:gd name="connsiteY6" fmla="*/ 37578 h 243005"/>
                <a:gd name="connsiteX7" fmla="*/ 423380 w 511062"/>
                <a:gd name="connsiteY7" fmla="*/ 75157 h 243005"/>
                <a:gd name="connsiteX8" fmla="*/ 511062 w 511062"/>
                <a:gd name="connsiteY8" fmla="*/ 75157 h 243005"/>
                <a:gd name="connsiteX9" fmla="*/ 511062 w 511062"/>
                <a:gd name="connsiteY9" fmla="*/ 130271 h 243005"/>
                <a:gd name="connsiteX10" fmla="*/ 415864 w 511062"/>
                <a:gd name="connsiteY10" fmla="*/ 130271 h 243005"/>
                <a:gd name="connsiteX11" fmla="*/ 295614 w 511062"/>
                <a:gd name="connsiteY11" fmla="*/ 165344 h 243005"/>
                <a:gd name="connsiteX12" fmla="*/ 250521 w 511062"/>
                <a:gd name="connsiteY12" fmla="*/ 243005 h 243005"/>
                <a:gd name="connsiteX13" fmla="*/ 165344 w 511062"/>
                <a:gd name="connsiteY13" fmla="*/ 160334 h 243005"/>
                <a:gd name="connsiteX14" fmla="*/ 0 w 511062"/>
                <a:gd name="connsiteY14" fmla="*/ 117745 h 2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062" h="243005">
                  <a:moveTo>
                    <a:pt x="0" y="117745"/>
                  </a:moveTo>
                  <a:lnTo>
                    <a:pt x="170354" y="0"/>
                  </a:lnTo>
                  <a:lnTo>
                    <a:pt x="170354" y="80167"/>
                  </a:lnTo>
                  <a:lnTo>
                    <a:pt x="215448" y="35073"/>
                  </a:lnTo>
                  <a:lnTo>
                    <a:pt x="258036" y="35073"/>
                  </a:lnTo>
                  <a:lnTo>
                    <a:pt x="293109" y="82672"/>
                  </a:lnTo>
                  <a:lnTo>
                    <a:pt x="423380" y="37578"/>
                  </a:lnTo>
                  <a:lnTo>
                    <a:pt x="423380" y="75157"/>
                  </a:lnTo>
                  <a:lnTo>
                    <a:pt x="511062" y="75157"/>
                  </a:lnTo>
                  <a:lnTo>
                    <a:pt x="511062" y="130271"/>
                  </a:lnTo>
                  <a:lnTo>
                    <a:pt x="415864" y="130271"/>
                  </a:lnTo>
                  <a:lnTo>
                    <a:pt x="295614" y="165344"/>
                  </a:lnTo>
                  <a:lnTo>
                    <a:pt x="250521" y="243005"/>
                  </a:lnTo>
                  <a:lnTo>
                    <a:pt x="165344" y="160334"/>
                  </a:lnTo>
                  <a:lnTo>
                    <a:pt x="0" y="117745"/>
                  </a:lnTo>
                  <a:close/>
                </a:path>
              </a:pathLst>
            </a:custGeom>
            <a:solidFill>
              <a:srgbClr val="29AACB"/>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8" name="Freeform 167"/>
            <p:cNvSpPr/>
            <p:nvPr/>
          </p:nvSpPr>
          <p:spPr bwMode="auto">
            <a:xfrm>
              <a:off x="6641300" y="2913554"/>
              <a:ext cx="253025" cy="541124"/>
            </a:xfrm>
            <a:custGeom>
              <a:avLst/>
              <a:gdLst>
                <a:gd name="connsiteX0" fmla="*/ 10021 w 253025"/>
                <a:gd name="connsiteY0" fmla="*/ 0 h 541124"/>
                <a:gd name="connsiteX1" fmla="*/ 253025 w 253025"/>
                <a:gd name="connsiteY1" fmla="*/ 0 h 541124"/>
                <a:gd name="connsiteX2" fmla="*/ 253025 w 253025"/>
                <a:gd name="connsiteY2" fmla="*/ 385802 h 541124"/>
                <a:gd name="connsiteX3" fmla="*/ 175364 w 253025"/>
                <a:gd name="connsiteY3" fmla="*/ 460958 h 541124"/>
                <a:gd name="connsiteX4" fmla="*/ 172859 w 253025"/>
                <a:gd name="connsiteY4" fmla="*/ 498536 h 541124"/>
                <a:gd name="connsiteX5" fmla="*/ 5010 w 253025"/>
                <a:gd name="connsiteY5" fmla="*/ 541124 h 541124"/>
                <a:gd name="connsiteX6" fmla="*/ 0 w 253025"/>
                <a:gd name="connsiteY6" fmla="*/ 501041 h 541124"/>
                <a:gd name="connsiteX7" fmla="*/ 52609 w 253025"/>
                <a:gd name="connsiteY7" fmla="*/ 413359 h 541124"/>
                <a:gd name="connsiteX8" fmla="*/ 2505 w 253025"/>
                <a:gd name="connsiteY8" fmla="*/ 378286 h 541124"/>
                <a:gd name="connsiteX9" fmla="*/ 10021 w 253025"/>
                <a:gd name="connsiteY9" fmla="*/ 0 h 5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025" h="541124">
                  <a:moveTo>
                    <a:pt x="10021" y="0"/>
                  </a:moveTo>
                  <a:lnTo>
                    <a:pt x="253025" y="0"/>
                  </a:lnTo>
                  <a:lnTo>
                    <a:pt x="253025" y="385802"/>
                  </a:lnTo>
                  <a:lnTo>
                    <a:pt x="175364" y="460958"/>
                  </a:lnTo>
                  <a:lnTo>
                    <a:pt x="172859" y="498536"/>
                  </a:lnTo>
                  <a:lnTo>
                    <a:pt x="5010" y="541124"/>
                  </a:lnTo>
                  <a:lnTo>
                    <a:pt x="0" y="501041"/>
                  </a:lnTo>
                  <a:lnTo>
                    <a:pt x="52609" y="413359"/>
                  </a:lnTo>
                  <a:lnTo>
                    <a:pt x="2505" y="378286"/>
                  </a:lnTo>
                  <a:lnTo>
                    <a:pt x="10021" y="0"/>
                  </a:lnTo>
                  <a:close/>
                </a:path>
              </a:pathLst>
            </a:custGeom>
            <a:solidFill>
              <a:srgbClr val="29AACB"/>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9" name="Freeform 168"/>
            <p:cNvSpPr/>
            <p:nvPr/>
          </p:nvSpPr>
          <p:spPr bwMode="auto">
            <a:xfrm>
              <a:off x="6891820" y="2820861"/>
              <a:ext cx="383297" cy="475989"/>
            </a:xfrm>
            <a:custGeom>
              <a:avLst/>
              <a:gdLst>
                <a:gd name="connsiteX0" fmla="*/ 30063 w 383297"/>
                <a:gd name="connsiteY0" fmla="*/ 87683 h 475989"/>
                <a:gd name="connsiteX1" fmla="*/ 125261 w 383297"/>
                <a:gd name="connsiteY1" fmla="*/ 87683 h 475989"/>
                <a:gd name="connsiteX2" fmla="*/ 210438 w 383297"/>
                <a:gd name="connsiteY2" fmla="*/ 132776 h 475989"/>
                <a:gd name="connsiteX3" fmla="*/ 383297 w 383297"/>
                <a:gd name="connsiteY3" fmla="*/ 0 h 475989"/>
                <a:gd name="connsiteX4" fmla="*/ 383297 w 383297"/>
                <a:gd name="connsiteY4" fmla="*/ 298120 h 475989"/>
                <a:gd name="connsiteX5" fmla="*/ 255531 w 383297"/>
                <a:gd name="connsiteY5" fmla="*/ 468474 h 475989"/>
                <a:gd name="connsiteX6" fmla="*/ 212943 w 383297"/>
                <a:gd name="connsiteY6" fmla="*/ 425885 h 475989"/>
                <a:gd name="connsiteX7" fmla="*/ 147807 w 383297"/>
                <a:gd name="connsiteY7" fmla="*/ 475989 h 475989"/>
                <a:gd name="connsiteX8" fmla="*/ 0 w 383297"/>
                <a:gd name="connsiteY8" fmla="*/ 475989 h 475989"/>
                <a:gd name="connsiteX9" fmla="*/ 30063 w 383297"/>
                <a:gd name="connsiteY9" fmla="*/ 87683 h 475989"/>
                <a:gd name="connsiteX0" fmla="*/ 5011 w 383297"/>
                <a:gd name="connsiteY0" fmla="*/ 90188 h 475989"/>
                <a:gd name="connsiteX1" fmla="*/ 125261 w 383297"/>
                <a:gd name="connsiteY1" fmla="*/ 87683 h 475989"/>
                <a:gd name="connsiteX2" fmla="*/ 210438 w 383297"/>
                <a:gd name="connsiteY2" fmla="*/ 132776 h 475989"/>
                <a:gd name="connsiteX3" fmla="*/ 383297 w 383297"/>
                <a:gd name="connsiteY3" fmla="*/ 0 h 475989"/>
                <a:gd name="connsiteX4" fmla="*/ 383297 w 383297"/>
                <a:gd name="connsiteY4" fmla="*/ 298120 h 475989"/>
                <a:gd name="connsiteX5" fmla="*/ 255531 w 383297"/>
                <a:gd name="connsiteY5" fmla="*/ 468474 h 475989"/>
                <a:gd name="connsiteX6" fmla="*/ 212943 w 383297"/>
                <a:gd name="connsiteY6" fmla="*/ 425885 h 475989"/>
                <a:gd name="connsiteX7" fmla="*/ 147807 w 383297"/>
                <a:gd name="connsiteY7" fmla="*/ 475989 h 475989"/>
                <a:gd name="connsiteX8" fmla="*/ 0 w 383297"/>
                <a:gd name="connsiteY8" fmla="*/ 475989 h 475989"/>
                <a:gd name="connsiteX9" fmla="*/ 5011 w 383297"/>
                <a:gd name="connsiteY9" fmla="*/ 90188 h 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297" h="475989">
                  <a:moveTo>
                    <a:pt x="5011" y="90188"/>
                  </a:moveTo>
                  <a:lnTo>
                    <a:pt x="125261" y="87683"/>
                  </a:lnTo>
                  <a:lnTo>
                    <a:pt x="210438" y="132776"/>
                  </a:lnTo>
                  <a:lnTo>
                    <a:pt x="383297" y="0"/>
                  </a:lnTo>
                  <a:lnTo>
                    <a:pt x="383297" y="298120"/>
                  </a:lnTo>
                  <a:lnTo>
                    <a:pt x="255531" y="468474"/>
                  </a:lnTo>
                  <a:lnTo>
                    <a:pt x="212943" y="425885"/>
                  </a:lnTo>
                  <a:lnTo>
                    <a:pt x="147807" y="475989"/>
                  </a:lnTo>
                  <a:lnTo>
                    <a:pt x="0" y="475989"/>
                  </a:lnTo>
                  <a:cubicBezTo>
                    <a:pt x="1670" y="347389"/>
                    <a:pt x="3341" y="218788"/>
                    <a:pt x="5011" y="90188"/>
                  </a:cubicBezTo>
                  <a:close/>
                </a:path>
              </a:pathLst>
            </a:custGeom>
            <a:solidFill>
              <a:srgbClr val="5775D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0" name="Freeform 169"/>
            <p:cNvSpPr/>
            <p:nvPr/>
          </p:nvSpPr>
          <p:spPr bwMode="auto">
            <a:xfrm>
              <a:off x="6518545" y="3249252"/>
              <a:ext cx="711478" cy="330687"/>
            </a:xfrm>
            <a:custGeom>
              <a:avLst/>
              <a:gdLst>
                <a:gd name="connsiteX0" fmla="*/ 77661 w 711478"/>
                <a:gd name="connsiteY0" fmla="*/ 210437 h 330687"/>
                <a:gd name="connsiteX1" fmla="*/ 82671 w 711478"/>
                <a:gd name="connsiteY1" fmla="*/ 293109 h 330687"/>
                <a:gd name="connsiteX2" fmla="*/ 42588 w 711478"/>
                <a:gd name="connsiteY2" fmla="*/ 253025 h 330687"/>
                <a:gd name="connsiteX3" fmla="*/ 5010 w 711478"/>
                <a:gd name="connsiteY3" fmla="*/ 290603 h 330687"/>
                <a:gd name="connsiteX4" fmla="*/ 0 w 711478"/>
                <a:gd name="connsiteY4" fmla="*/ 330687 h 330687"/>
                <a:gd name="connsiteX5" fmla="*/ 130270 w 711478"/>
                <a:gd name="connsiteY5" fmla="*/ 330687 h 330687"/>
                <a:gd name="connsiteX6" fmla="*/ 130270 w 711478"/>
                <a:gd name="connsiteY6" fmla="*/ 290603 h 330687"/>
                <a:gd name="connsiteX7" fmla="*/ 626301 w 711478"/>
                <a:gd name="connsiteY7" fmla="*/ 290603 h 330687"/>
                <a:gd name="connsiteX8" fmla="*/ 711478 w 711478"/>
                <a:gd name="connsiteY8" fmla="*/ 172859 h 330687"/>
                <a:gd name="connsiteX9" fmla="*/ 656363 w 711478"/>
                <a:gd name="connsiteY9" fmla="*/ 102713 h 330687"/>
                <a:gd name="connsiteX10" fmla="*/ 628806 w 711478"/>
                <a:gd name="connsiteY10" fmla="*/ 90187 h 330687"/>
                <a:gd name="connsiteX11" fmla="*/ 628806 w 711478"/>
                <a:gd name="connsiteY11" fmla="*/ 42588 h 330687"/>
                <a:gd name="connsiteX12" fmla="*/ 588723 w 711478"/>
                <a:gd name="connsiteY12" fmla="*/ 0 h 330687"/>
                <a:gd name="connsiteX13" fmla="*/ 468473 w 711478"/>
                <a:gd name="connsiteY13" fmla="*/ 77661 h 330687"/>
                <a:gd name="connsiteX14" fmla="*/ 385801 w 711478"/>
                <a:gd name="connsiteY14" fmla="*/ 47598 h 330687"/>
                <a:gd name="connsiteX15" fmla="*/ 300624 w 711478"/>
                <a:gd name="connsiteY15" fmla="*/ 125260 h 330687"/>
                <a:gd name="connsiteX16" fmla="*/ 300624 w 711478"/>
                <a:gd name="connsiteY16" fmla="*/ 160333 h 330687"/>
                <a:gd name="connsiteX17" fmla="*/ 77661 w 711478"/>
                <a:gd name="connsiteY17" fmla="*/ 210437 h 330687"/>
                <a:gd name="connsiteX0" fmla="*/ 77661 w 711478"/>
                <a:gd name="connsiteY0" fmla="*/ 210437 h 330687"/>
                <a:gd name="connsiteX1" fmla="*/ 82671 w 711478"/>
                <a:gd name="connsiteY1" fmla="*/ 293109 h 330687"/>
                <a:gd name="connsiteX2" fmla="*/ 42588 w 711478"/>
                <a:gd name="connsiteY2" fmla="*/ 253025 h 330687"/>
                <a:gd name="connsiteX3" fmla="*/ 5010 w 711478"/>
                <a:gd name="connsiteY3" fmla="*/ 290603 h 330687"/>
                <a:gd name="connsiteX4" fmla="*/ 0 w 711478"/>
                <a:gd name="connsiteY4" fmla="*/ 330687 h 330687"/>
                <a:gd name="connsiteX5" fmla="*/ 130270 w 711478"/>
                <a:gd name="connsiteY5" fmla="*/ 330687 h 330687"/>
                <a:gd name="connsiteX6" fmla="*/ 130270 w 711478"/>
                <a:gd name="connsiteY6" fmla="*/ 290603 h 330687"/>
                <a:gd name="connsiteX7" fmla="*/ 626301 w 711478"/>
                <a:gd name="connsiteY7" fmla="*/ 290603 h 330687"/>
                <a:gd name="connsiteX8" fmla="*/ 711478 w 711478"/>
                <a:gd name="connsiteY8" fmla="*/ 172859 h 330687"/>
                <a:gd name="connsiteX9" fmla="*/ 656363 w 711478"/>
                <a:gd name="connsiteY9" fmla="*/ 102713 h 330687"/>
                <a:gd name="connsiteX10" fmla="*/ 628806 w 711478"/>
                <a:gd name="connsiteY10" fmla="*/ 90187 h 330687"/>
                <a:gd name="connsiteX11" fmla="*/ 628806 w 711478"/>
                <a:gd name="connsiteY11" fmla="*/ 42588 h 330687"/>
                <a:gd name="connsiteX12" fmla="*/ 588723 w 711478"/>
                <a:gd name="connsiteY12" fmla="*/ 0 h 330687"/>
                <a:gd name="connsiteX13" fmla="*/ 496031 w 711478"/>
                <a:gd name="connsiteY13" fmla="*/ 50103 h 330687"/>
                <a:gd name="connsiteX14" fmla="*/ 385801 w 711478"/>
                <a:gd name="connsiteY14" fmla="*/ 47598 h 330687"/>
                <a:gd name="connsiteX15" fmla="*/ 300624 w 711478"/>
                <a:gd name="connsiteY15" fmla="*/ 125260 h 330687"/>
                <a:gd name="connsiteX16" fmla="*/ 300624 w 711478"/>
                <a:gd name="connsiteY16" fmla="*/ 160333 h 330687"/>
                <a:gd name="connsiteX17" fmla="*/ 77661 w 711478"/>
                <a:gd name="connsiteY17" fmla="*/ 210437 h 33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478" h="330687">
                  <a:moveTo>
                    <a:pt x="77661" y="210437"/>
                  </a:moveTo>
                  <a:lnTo>
                    <a:pt x="82671" y="293109"/>
                  </a:lnTo>
                  <a:lnTo>
                    <a:pt x="42588" y="253025"/>
                  </a:lnTo>
                  <a:lnTo>
                    <a:pt x="5010" y="290603"/>
                  </a:lnTo>
                  <a:lnTo>
                    <a:pt x="0" y="330687"/>
                  </a:lnTo>
                  <a:lnTo>
                    <a:pt x="130270" y="330687"/>
                  </a:lnTo>
                  <a:lnTo>
                    <a:pt x="130270" y="290603"/>
                  </a:lnTo>
                  <a:lnTo>
                    <a:pt x="626301" y="290603"/>
                  </a:lnTo>
                  <a:lnTo>
                    <a:pt x="711478" y="172859"/>
                  </a:lnTo>
                  <a:lnTo>
                    <a:pt x="656363" y="102713"/>
                  </a:lnTo>
                  <a:lnTo>
                    <a:pt x="628806" y="90187"/>
                  </a:lnTo>
                  <a:lnTo>
                    <a:pt x="628806" y="42588"/>
                  </a:lnTo>
                  <a:lnTo>
                    <a:pt x="588723" y="0"/>
                  </a:lnTo>
                  <a:lnTo>
                    <a:pt x="496031" y="50103"/>
                  </a:lnTo>
                  <a:lnTo>
                    <a:pt x="385801" y="47598"/>
                  </a:lnTo>
                  <a:lnTo>
                    <a:pt x="300624" y="125260"/>
                  </a:lnTo>
                  <a:lnTo>
                    <a:pt x="300624" y="160333"/>
                  </a:lnTo>
                  <a:lnTo>
                    <a:pt x="77661" y="210437"/>
                  </a:lnTo>
                  <a:close/>
                </a:path>
              </a:pathLst>
            </a:custGeom>
            <a:solidFill>
              <a:srgbClr val="5775D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1" name="Freeform 170"/>
            <p:cNvSpPr/>
            <p:nvPr/>
          </p:nvSpPr>
          <p:spPr bwMode="auto">
            <a:xfrm>
              <a:off x="7147351" y="2785788"/>
              <a:ext cx="666385" cy="676406"/>
            </a:xfrm>
            <a:custGeom>
              <a:avLst/>
              <a:gdLst>
                <a:gd name="connsiteX0" fmla="*/ 120250 w 666385"/>
                <a:gd name="connsiteY0" fmla="*/ 37579 h 676406"/>
                <a:gd name="connsiteX1" fmla="*/ 165344 w 666385"/>
                <a:gd name="connsiteY1" fmla="*/ 5011 h 676406"/>
                <a:gd name="connsiteX2" fmla="*/ 165344 w 666385"/>
                <a:gd name="connsiteY2" fmla="*/ 42589 h 676406"/>
                <a:gd name="connsiteX3" fmla="*/ 586218 w 666385"/>
                <a:gd name="connsiteY3" fmla="*/ 0 h 676406"/>
                <a:gd name="connsiteX4" fmla="*/ 626302 w 666385"/>
                <a:gd name="connsiteY4" fmla="*/ 52610 h 676406"/>
                <a:gd name="connsiteX5" fmla="*/ 626302 w 666385"/>
                <a:gd name="connsiteY5" fmla="*/ 125261 h 676406"/>
                <a:gd name="connsiteX6" fmla="*/ 666385 w 666385"/>
                <a:gd name="connsiteY6" fmla="*/ 170354 h 676406"/>
                <a:gd name="connsiteX7" fmla="*/ 601250 w 666385"/>
                <a:gd name="connsiteY7" fmla="*/ 288099 h 676406"/>
                <a:gd name="connsiteX8" fmla="*/ 258036 w 666385"/>
                <a:gd name="connsiteY8" fmla="*/ 288099 h 676406"/>
                <a:gd name="connsiteX9" fmla="*/ 258036 w 666385"/>
                <a:gd name="connsiteY9" fmla="*/ 350729 h 676406"/>
                <a:gd name="connsiteX10" fmla="*/ 348224 w 666385"/>
                <a:gd name="connsiteY10" fmla="*/ 350729 h 676406"/>
                <a:gd name="connsiteX11" fmla="*/ 348224 w 666385"/>
                <a:gd name="connsiteY11" fmla="*/ 460958 h 676406"/>
                <a:gd name="connsiteX12" fmla="*/ 253026 w 666385"/>
                <a:gd name="connsiteY12" fmla="*/ 460958 h 676406"/>
                <a:gd name="connsiteX13" fmla="*/ 253026 w 666385"/>
                <a:gd name="connsiteY13" fmla="*/ 588724 h 676406"/>
                <a:gd name="connsiteX14" fmla="*/ 115240 w 666385"/>
                <a:gd name="connsiteY14" fmla="*/ 676406 h 676406"/>
                <a:gd name="connsiteX15" fmla="*/ 0 w 666385"/>
                <a:gd name="connsiteY15" fmla="*/ 536114 h 676406"/>
                <a:gd name="connsiteX16" fmla="*/ 0 w 666385"/>
                <a:gd name="connsiteY16" fmla="*/ 493526 h 676406"/>
                <a:gd name="connsiteX17" fmla="*/ 127766 w 666385"/>
                <a:gd name="connsiteY17" fmla="*/ 340708 h 676406"/>
                <a:gd name="connsiteX18" fmla="*/ 120250 w 666385"/>
                <a:gd name="connsiteY18" fmla="*/ 37579 h 6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385" h="676406">
                  <a:moveTo>
                    <a:pt x="120250" y="37579"/>
                  </a:moveTo>
                  <a:lnTo>
                    <a:pt x="165344" y="5011"/>
                  </a:lnTo>
                  <a:lnTo>
                    <a:pt x="165344" y="42589"/>
                  </a:lnTo>
                  <a:lnTo>
                    <a:pt x="586218" y="0"/>
                  </a:lnTo>
                  <a:lnTo>
                    <a:pt x="626302" y="52610"/>
                  </a:lnTo>
                  <a:lnTo>
                    <a:pt x="626302" y="125261"/>
                  </a:lnTo>
                  <a:lnTo>
                    <a:pt x="666385" y="170354"/>
                  </a:lnTo>
                  <a:lnTo>
                    <a:pt x="601250" y="288099"/>
                  </a:lnTo>
                  <a:lnTo>
                    <a:pt x="258036" y="288099"/>
                  </a:lnTo>
                  <a:lnTo>
                    <a:pt x="258036" y="350729"/>
                  </a:lnTo>
                  <a:lnTo>
                    <a:pt x="348224" y="350729"/>
                  </a:lnTo>
                  <a:lnTo>
                    <a:pt x="348224" y="460958"/>
                  </a:lnTo>
                  <a:lnTo>
                    <a:pt x="253026" y="460958"/>
                  </a:lnTo>
                  <a:lnTo>
                    <a:pt x="253026" y="588724"/>
                  </a:lnTo>
                  <a:lnTo>
                    <a:pt x="115240" y="676406"/>
                  </a:lnTo>
                  <a:lnTo>
                    <a:pt x="0" y="536114"/>
                  </a:lnTo>
                  <a:lnTo>
                    <a:pt x="0" y="493526"/>
                  </a:lnTo>
                  <a:lnTo>
                    <a:pt x="127766" y="340708"/>
                  </a:lnTo>
                  <a:lnTo>
                    <a:pt x="120250" y="37579"/>
                  </a:lnTo>
                  <a:close/>
                </a:path>
              </a:pathLst>
            </a:custGeom>
            <a:solidFill>
              <a:srgbClr val="293DFA"/>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2" name="Freeform 171"/>
            <p:cNvSpPr/>
            <p:nvPr/>
          </p:nvSpPr>
          <p:spPr bwMode="auto">
            <a:xfrm>
              <a:off x="7746095" y="3068877"/>
              <a:ext cx="112735" cy="97703"/>
            </a:xfrm>
            <a:custGeom>
              <a:avLst/>
              <a:gdLst>
                <a:gd name="connsiteX0" fmla="*/ 22547 w 112735"/>
                <a:gd name="connsiteY0" fmla="*/ 0 h 97703"/>
                <a:gd name="connsiteX1" fmla="*/ 112735 w 112735"/>
                <a:gd name="connsiteY1" fmla="*/ 90187 h 97703"/>
                <a:gd name="connsiteX2" fmla="*/ 0 w 112735"/>
                <a:gd name="connsiteY2" fmla="*/ 97703 h 97703"/>
                <a:gd name="connsiteX3" fmla="*/ 22547 w 112735"/>
                <a:gd name="connsiteY3" fmla="*/ 0 h 97703"/>
              </a:gdLst>
              <a:ahLst/>
              <a:cxnLst>
                <a:cxn ang="0">
                  <a:pos x="connsiteX0" y="connsiteY0"/>
                </a:cxn>
                <a:cxn ang="0">
                  <a:pos x="connsiteX1" y="connsiteY1"/>
                </a:cxn>
                <a:cxn ang="0">
                  <a:pos x="connsiteX2" y="connsiteY2"/>
                </a:cxn>
                <a:cxn ang="0">
                  <a:pos x="connsiteX3" y="connsiteY3"/>
                </a:cxn>
              </a:cxnLst>
              <a:rect l="l" t="t" r="r" b="b"/>
              <a:pathLst>
                <a:path w="112735" h="97703">
                  <a:moveTo>
                    <a:pt x="22547" y="0"/>
                  </a:moveTo>
                  <a:lnTo>
                    <a:pt x="112735" y="90187"/>
                  </a:lnTo>
                  <a:lnTo>
                    <a:pt x="0" y="97703"/>
                  </a:lnTo>
                  <a:cubicBezTo>
                    <a:pt x="835" y="70981"/>
                    <a:pt x="1671" y="44258"/>
                    <a:pt x="22547" y="0"/>
                  </a:cubicBezTo>
                  <a:close/>
                </a:path>
              </a:pathLst>
            </a:custGeom>
            <a:solidFill>
              <a:srgbClr val="FFFFFF">
                <a:lumMod val="75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3" name="Freeform 172"/>
            <p:cNvSpPr/>
            <p:nvPr/>
          </p:nvSpPr>
          <p:spPr bwMode="auto">
            <a:xfrm>
              <a:off x="7305179" y="2359904"/>
              <a:ext cx="718994" cy="526093"/>
            </a:xfrm>
            <a:custGeom>
              <a:avLst/>
              <a:gdLst>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0 w 718994"/>
                <a:gd name="connsiteY21" fmla="*/ 428390 h 526093"/>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82672 w 718994"/>
                <a:gd name="connsiteY21" fmla="*/ 425884 h 526093"/>
                <a:gd name="connsiteX22" fmla="*/ 0 w 718994"/>
                <a:gd name="connsiteY22" fmla="*/ 428390 h 526093"/>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17536 w 718994"/>
                <a:gd name="connsiteY21" fmla="*/ 465968 h 526093"/>
                <a:gd name="connsiteX22" fmla="*/ 0 w 718994"/>
                <a:gd name="connsiteY22" fmla="*/ 428390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8994" h="526093">
                  <a:moveTo>
                    <a:pt x="0" y="428390"/>
                  </a:moveTo>
                  <a:lnTo>
                    <a:pt x="87682" y="380791"/>
                  </a:lnTo>
                  <a:lnTo>
                    <a:pt x="47599" y="293109"/>
                  </a:lnTo>
                  <a:lnTo>
                    <a:pt x="172859" y="293109"/>
                  </a:lnTo>
                  <a:lnTo>
                    <a:pt x="300625" y="217952"/>
                  </a:lnTo>
                  <a:lnTo>
                    <a:pt x="248016" y="132775"/>
                  </a:lnTo>
                  <a:lnTo>
                    <a:pt x="338203" y="50104"/>
                  </a:lnTo>
                  <a:lnTo>
                    <a:pt x="506052" y="0"/>
                  </a:lnTo>
                  <a:lnTo>
                    <a:pt x="506052" y="170354"/>
                  </a:lnTo>
                  <a:lnTo>
                    <a:pt x="543630" y="220458"/>
                  </a:lnTo>
                  <a:lnTo>
                    <a:pt x="543630" y="298119"/>
                  </a:lnTo>
                  <a:lnTo>
                    <a:pt x="553651" y="358244"/>
                  </a:lnTo>
                  <a:lnTo>
                    <a:pt x="583713" y="413358"/>
                  </a:lnTo>
                  <a:lnTo>
                    <a:pt x="583713" y="438411"/>
                  </a:lnTo>
                  <a:lnTo>
                    <a:pt x="596239" y="478494"/>
                  </a:lnTo>
                  <a:lnTo>
                    <a:pt x="718994" y="428390"/>
                  </a:lnTo>
                  <a:lnTo>
                    <a:pt x="718994" y="475989"/>
                  </a:lnTo>
                  <a:lnTo>
                    <a:pt x="611270" y="513567"/>
                  </a:lnTo>
                  <a:lnTo>
                    <a:pt x="576197" y="526093"/>
                  </a:lnTo>
                  <a:lnTo>
                    <a:pt x="468474" y="468473"/>
                  </a:lnTo>
                  <a:lnTo>
                    <a:pt x="430896" y="425884"/>
                  </a:lnTo>
                  <a:lnTo>
                    <a:pt x="17536" y="465968"/>
                  </a:lnTo>
                  <a:lnTo>
                    <a:pt x="0" y="428390"/>
                  </a:lnTo>
                  <a:close/>
                </a:path>
              </a:pathLst>
            </a:custGeom>
            <a:solidFill>
              <a:srgbClr val="A6926A"/>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4" name="Freeform 173"/>
            <p:cNvSpPr/>
            <p:nvPr/>
          </p:nvSpPr>
          <p:spPr bwMode="auto">
            <a:xfrm>
              <a:off x="7761127" y="2835893"/>
              <a:ext cx="132775" cy="283088"/>
            </a:xfrm>
            <a:custGeom>
              <a:avLst/>
              <a:gdLst>
                <a:gd name="connsiteX0" fmla="*/ 15031 w 132775"/>
                <a:gd name="connsiteY0" fmla="*/ 0 h 283088"/>
                <a:gd name="connsiteX1" fmla="*/ 10020 w 132775"/>
                <a:gd name="connsiteY1" fmla="*/ 72651 h 283088"/>
                <a:gd name="connsiteX2" fmla="*/ 52609 w 132775"/>
                <a:gd name="connsiteY2" fmla="*/ 112734 h 283088"/>
                <a:gd name="connsiteX3" fmla="*/ 0 w 132775"/>
                <a:gd name="connsiteY3" fmla="*/ 240499 h 283088"/>
                <a:gd name="connsiteX4" fmla="*/ 22546 w 132775"/>
                <a:gd name="connsiteY4" fmla="*/ 245510 h 283088"/>
                <a:gd name="connsiteX5" fmla="*/ 47598 w 132775"/>
                <a:gd name="connsiteY5" fmla="*/ 240499 h 283088"/>
                <a:gd name="connsiteX6" fmla="*/ 87682 w 132775"/>
                <a:gd name="connsiteY6" fmla="*/ 283088 h 283088"/>
                <a:gd name="connsiteX7" fmla="*/ 130270 w 132775"/>
                <a:gd name="connsiteY7" fmla="*/ 212942 h 283088"/>
                <a:gd name="connsiteX8" fmla="*/ 132775 w 132775"/>
                <a:gd name="connsiteY8" fmla="*/ 112734 h 283088"/>
                <a:gd name="connsiteX9" fmla="*/ 95197 w 132775"/>
                <a:gd name="connsiteY9" fmla="*/ 77661 h 283088"/>
                <a:gd name="connsiteX10" fmla="*/ 125260 w 132775"/>
                <a:gd name="connsiteY10" fmla="*/ 70145 h 283088"/>
                <a:gd name="connsiteX11" fmla="*/ 115239 w 132775"/>
                <a:gd name="connsiteY11" fmla="*/ 47599 h 283088"/>
                <a:gd name="connsiteX12" fmla="*/ 15031 w 132775"/>
                <a:gd name="connsiteY12" fmla="*/ 0 h 28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75" h="283088">
                  <a:moveTo>
                    <a:pt x="15031" y="0"/>
                  </a:moveTo>
                  <a:lnTo>
                    <a:pt x="10020" y="72651"/>
                  </a:lnTo>
                  <a:lnTo>
                    <a:pt x="52609" y="112734"/>
                  </a:lnTo>
                  <a:lnTo>
                    <a:pt x="0" y="240499"/>
                  </a:lnTo>
                  <a:lnTo>
                    <a:pt x="22546" y="245510"/>
                  </a:lnTo>
                  <a:lnTo>
                    <a:pt x="47598" y="240499"/>
                  </a:lnTo>
                  <a:lnTo>
                    <a:pt x="87682" y="283088"/>
                  </a:lnTo>
                  <a:lnTo>
                    <a:pt x="130270" y="212942"/>
                  </a:lnTo>
                  <a:lnTo>
                    <a:pt x="132775" y="112734"/>
                  </a:lnTo>
                  <a:lnTo>
                    <a:pt x="95197" y="77661"/>
                  </a:lnTo>
                  <a:lnTo>
                    <a:pt x="125260" y="70145"/>
                  </a:lnTo>
                  <a:lnTo>
                    <a:pt x="115239" y="47599"/>
                  </a:lnTo>
                  <a:lnTo>
                    <a:pt x="15031" y="0"/>
                  </a:lnTo>
                  <a:close/>
                </a:path>
              </a:pathLst>
            </a:custGeom>
            <a:solidFill>
              <a:srgbClr val="A6926A"/>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5" name="Freeform 174"/>
            <p:cNvSpPr/>
            <p:nvPr/>
          </p:nvSpPr>
          <p:spPr bwMode="auto">
            <a:xfrm>
              <a:off x="7971564" y="1979112"/>
              <a:ext cx="338203" cy="503547"/>
            </a:xfrm>
            <a:custGeom>
              <a:avLst/>
              <a:gdLst>
                <a:gd name="connsiteX0" fmla="*/ 85177 w 338203"/>
                <a:gd name="connsiteY0" fmla="*/ 0 h 503547"/>
                <a:gd name="connsiteX1" fmla="*/ 132776 w 338203"/>
                <a:gd name="connsiteY1" fmla="*/ 50104 h 503547"/>
                <a:gd name="connsiteX2" fmla="*/ 177869 w 338203"/>
                <a:gd name="connsiteY2" fmla="*/ 2506 h 503547"/>
                <a:gd name="connsiteX3" fmla="*/ 222963 w 338203"/>
                <a:gd name="connsiteY3" fmla="*/ 60125 h 503547"/>
                <a:gd name="connsiteX4" fmla="*/ 255531 w 338203"/>
                <a:gd name="connsiteY4" fmla="*/ 175365 h 503547"/>
                <a:gd name="connsiteX5" fmla="*/ 290604 w 338203"/>
                <a:gd name="connsiteY5" fmla="*/ 172860 h 503547"/>
                <a:gd name="connsiteX6" fmla="*/ 300624 w 338203"/>
                <a:gd name="connsiteY6" fmla="*/ 220458 h 503547"/>
                <a:gd name="connsiteX7" fmla="*/ 338203 w 338203"/>
                <a:gd name="connsiteY7" fmla="*/ 217953 h 503547"/>
                <a:gd name="connsiteX8" fmla="*/ 338203 w 338203"/>
                <a:gd name="connsiteY8" fmla="*/ 258036 h 503547"/>
                <a:gd name="connsiteX9" fmla="*/ 290604 w 338203"/>
                <a:gd name="connsiteY9" fmla="*/ 355740 h 503547"/>
                <a:gd name="connsiteX10" fmla="*/ 248015 w 338203"/>
                <a:gd name="connsiteY10" fmla="*/ 353234 h 503547"/>
                <a:gd name="connsiteX11" fmla="*/ 215448 w 338203"/>
                <a:gd name="connsiteY11" fmla="*/ 388307 h 503547"/>
                <a:gd name="connsiteX12" fmla="*/ 180375 w 338203"/>
                <a:gd name="connsiteY12" fmla="*/ 348224 h 503547"/>
                <a:gd name="connsiteX13" fmla="*/ 172859 w 338203"/>
                <a:gd name="connsiteY13" fmla="*/ 438411 h 503547"/>
                <a:gd name="connsiteX14" fmla="*/ 97703 w 338203"/>
                <a:gd name="connsiteY14" fmla="*/ 503547 h 503547"/>
                <a:gd name="connsiteX15" fmla="*/ 0 w 338203"/>
                <a:gd name="connsiteY15" fmla="*/ 300625 h 503547"/>
                <a:gd name="connsiteX16" fmla="*/ 50104 w 338203"/>
                <a:gd name="connsiteY16" fmla="*/ 222964 h 503547"/>
                <a:gd name="connsiteX17" fmla="*/ 50104 w 338203"/>
                <a:gd name="connsiteY17" fmla="*/ 125261 h 503547"/>
                <a:gd name="connsiteX18" fmla="*/ 85177 w 338203"/>
                <a:gd name="connsiteY18" fmla="*/ 0 h 50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203" h="503547">
                  <a:moveTo>
                    <a:pt x="85177" y="0"/>
                  </a:moveTo>
                  <a:lnTo>
                    <a:pt x="132776" y="50104"/>
                  </a:lnTo>
                  <a:lnTo>
                    <a:pt x="177869" y="2506"/>
                  </a:lnTo>
                  <a:lnTo>
                    <a:pt x="222963" y="60125"/>
                  </a:lnTo>
                  <a:lnTo>
                    <a:pt x="255531" y="175365"/>
                  </a:lnTo>
                  <a:lnTo>
                    <a:pt x="290604" y="172860"/>
                  </a:lnTo>
                  <a:lnTo>
                    <a:pt x="300624" y="220458"/>
                  </a:lnTo>
                  <a:lnTo>
                    <a:pt x="338203" y="217953"/>
                  </a:lnTo>
                  <a:lnTo>
                    <a:pt x="338203" y="258036"/>
                  </a:lnTo>
                  <a:lnTo>
                    <a:pt x="290604" y="355740"/>
                  </a:lnTo>
                  <a:lnTo>
                    <a:pt x="248015" y="353234"/>
                  </a:lnTo>
                  <a:lnTo>
                    <a:pt x="215448" y="388307"/>
                  </a:lnTo>
                  <a:lnTo>
                    <a:pt x="180375" y="348224"/>
                  </a:lnTo>
                  <a:lnTo>
                    <a:pt x="172859" y="438411"/>
                  </a:lnTo>
                  <a:lnTo>
                    <a:pt x="97703" y="503547"/>
                  </a:lnTo>
                  <a:lnTo>
                    <a:pt x="0" y="300625"/>
                  </a:lnTo>
                  <a:lnTo>
                    <a:pt x="50104" y="222964"/>
                  </a:lnTo>
                  <a:lnTo>
                    <a:pt x="50104" y="125261"/>
                  </a:lnTo>
                  <a:lnTo>
                    <a:pt x="85177" y="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6" name="Freeform 175"/>
            <p:cNvSpPr/>
            <p:nvPr/>
          </p:nvSpPr>
          <p:spPr bwMode="auto">
            <a:xfrm>
              <a:off x="7918955" y="2272222"/>
              <a:ext cx="187890" cy="308140"/>
            </a:xfrm>
            <a:custGeom>
              <a:avLst/>
              <a:gdLst>
                <a:gd name="connsiteX0" fmla="*/ 52609 w 185385"/>
                <a:gd name="connsiteY0" fmla="*/ 0 h 298120"/>
                <a:gd name="connsiteX1" fmla="*/ 147807 w 185385"/>
                <a:gd name="connsiteY1" fmla="*/ 207932 h 298120"/>
                <a:gd name="connsiteX2" fmla="*/ 185385 w 185385"/>
                <a:gd name="connsiteY2" fmla="*/ 212943 h 298120"/>
                <a:gd name="connsiteX3" fmla="*/ 185385 w 185385"/>
                <a:gd name="connsiteY3" fmla="*/ 298120 h 298120"/>
                <a:gd name="connsiteX4" fmla="*/ 5010 w 185385"/>
                <a:gd name="connsiteY4" fmla="*/ 298120 h 298120"/>
                <a:gd name="connsiteX5" fmla="*/ 5010 w 185385"/>
                <a:gd name="connsiteY5" fmla="*/ 167849 h 298120"/>
                <a:gd name="connsiteX6" fmla="*/ 57619 w 185385"/>
                <a:gd name="connsiteY6" fmla="*/ 132776 h 298120"/>
                <a:gd name="connsiteX7" fmla="*/ 12526 w 185385"/>
                <a:gd name="connsiteY7" fmla="*/ 85177 h 298120"/>
                <a:gd name="connsiteX8" fmla="*/ 0 w 185385"/>
                <a:gd name="connsiteY8" fmla="*/ 42589 h 298120"/>
                <a:gd name="connsiteX9" fmla="*/ 52609 w 185385"/>
                <a:gd name="connsiteY9" fmla="*/ 0 h 298120"/>
                <a:gd name="connsiteX0" fmla="*/ 55114 w 187890"/>
                <a:gd name="connsiteY0" fmla="*/ 10020 h 308140"/>
                <a:gd name="connsiteX1" fmla="*/ 150312 w 187890"/>
                <a:gd name="connsiteY1" fmla="*/ 217952 h 308140"/>
                <a:gd name="connsiteX2" fmla="*/ 187890 w 187890"/>
                <a:gd name="connsiteY2" fmla="*/ 222963 h 308140"/>
                <a:gd name="connsiteX3" fmla="*/ 187890 w 187890"/>
                <a:gd name="connsiteY3" fmla="*/ 308140 h 308140"/>
                <a:gd name="connsiteX4" fmla="*/ 7515 w 187890"/>
                <a:gd name="connsiteY4" fmla="*/ 308140 h 308140"/>
                <a:gd name="connsiteX5" fmla="*/ 7515 w 187890"/>
                <a:gd name="connsiteY5" fmla="*/ 177869 h 308140"/>
                <a:gd name="connsiteX6" fmla="*/ 60124 w 187890"/>
                <a:gd name="connsiteY6" fmla="*/ 142796 h 308140"/>
                <a:gd name="connsiteX7" fmla="*/ 15031 w 187890"/>
                <a:gd name="connsiteY7" fmla="*/ 95197 h 308140"/>
                <a:gd name="connsiteX8" fmla="*/ 0 w 187890"/>
                <a:gd name="connsiteY8" fmla="*/ 0 h 308140"/>
                <a:gd name="connsiteX9" fmla="*/ 55114 w 187890"/>
                <a:gd name="connsiteY9" fmla="*/ 10020 h 308140"/>
                <a:gd name="connsiteX0" fmla="*/ 55114 w 187890"/>
                <a:gd name="connsiteY0" fmla="*/ 10020 h 308140"/>
                <a:gd name="connsiteX1" fmla="*/ 150312 w 187890"/>
                <a:gd name="connsiteY1" fmla="*/ 217952 h 308140"/>
                <a:gd name="connsiteX2" fmla="*/ 187890 w 187890"/>
                <a:gd name="connsiteY2" fmla="*/ 222963 h 308140"/>
                <a:gd name="connsiteX3" fmla="*/ 187890 w 187890"/>
                <a:gd name="connsiteY3" fmla="*/ 308140 h 308140"/>
                <a:gd name="connsiteX4" fmla="*/ 7515 w 187890"/>
                <a:gd name="connsiteY4" fmla="*/ 308140 h 308140"/>
                <a:gd name="connsiteX5" fmla="*/ 7515 w 187890"/>
                <a:gd name="connsiteY5" fmla="*/ 177869 h 308140"/>
                <a:gd name="connsiteX6" fmla="*/ 60124 w 187890"/>
                <a:gd name="connsiteY6" fmla="*/ 142796 h 308140"/>
                <a:gd name="connsiteX7" fmla="*/ 15031 w 187890"/>
                <a:gd name="connsiteY7" fmla="*/ 95197 h 308140"/>
                <a:gd name="connsiteX8" fmla="*/ 0 w 187890"/>
                <a:gd name="connsiteY8" fmla="*/ 0 h 308140"/>
                <a:gd name="connsiteX9" fmla="*/ 55114 w 187890"/>
                <a:gd name="connsiteY9" fmla="*/ 10020 h 30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890" h="308140">
                  <a:moveTo>
                    <a:pt x="55114" y="10020"/>
                  </a:moveTo>
                  <a:lnTo>
                    <a:pt x="150312" y="217952"/>
                  </a:lnTo>
                  <a:lnTo>
                    <a:pt x="187890" y="222963"/>
                  </a:lnTo>
                  <a:lnTo>
                    <a:pt x="187890" y="308140"/>
                  </a:lnTo>
                  <a:lnTo>
                    <a:pt x="7515" y="308140"/>
                  </a:lnTo>
                  <a:lnTo>
                    <a:pt x="7515" y="177869"/>
                  </a:lnTo>
                  <a:lnTo>
                    <a:pt x="60124" y="142796"/>
                  </a:lnTo>
                  <a:lnTo>
                    <a:pt x="15031" y="95197"/>
                  </a:lnTo>
                  <a:cubicBezTo>
                    <a:pt x="10021" y="63465"/>
                    <a:pt x="5010" y="56784"/>
                    <a:pt x="0" y="0"/>
                  </a:cubicBezTo>
                  <a:lnTo>
                    <a:pt x="55114" y="1002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7" name="Freeform 176"/>
            <p:cNvSpPr/>
            <p:nvPr/>
          </p:nvSpPr>
          <p:spPr bwMode="auto">
            <a:xfrm>
              <a:off x="7808725" y="2324831"/>
              <a:ext cx="170354" cy="258036"/>
            </a:xfrm>
            <a:custGeom>
              <a:avLst/>
              <a:gdLst>
                <a:gd name="connsiteX0" fmla="*/ 2506 w 170354"/>
                <a:gd name="connsiteY0" fmla="*/ 30062 h 258036"/>
                <a:gd name="connsiteX1" fmla="*/ 120250 w 170354"/>
                <a:gd name="connsiteY1" fmla="*/ 0 h 258036"/>
                <a:gd name="connsiteX2" fmla="*/ 122756 w 170354"/>
                <a:gd name="connsiteY2" fmla="*/ 40083 h 258036"/>
                <a:gd name="connsiteX3" fmla="*/ 170354 w 170354"/>
                <a:gd name="connsiteY3" fmla="*/ 90187 h 258036"/>
                <a:gd name="connsiteX4" fmla="*/ 117745 w 170354"/>
                <a:gd name="connsiteY4" fmla="*/ 122755 h 258036"/>
                <a:gd name="connsiteX5" fmla="*/ 117745 w 170354"/>
                <a:gd name="connsiteY5" fmla="*/ 255531 h 258036"/>
                <a:gd name="connsiteX6" fmla="*/ 40084 w 170354"/>
                <a:gd name="connsiteY6" fmla="*/ 258036 h 258036"/>
                <a:gd name="connsiteX7" fmla="*/ 0 w 170354"/>
                <a:gd name="connsiteY7" fmla="*/ 205427 h 258036"/>
                <a:gd name="connsiteX8" fmla="*/ 2506 w 170354"/>
                <a:gd name="connsiteY8" fmla="*/ 30062 h 25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4" h="258036">
                  <a:moveTo>
                    <a:pt x="2506" y="30062"/>
                  </a:moveTo>
                  <a:lnTo>
                    <a:pt x="120250" y="0"/>
                  </a:lnTo>
                  <a:lnTo>
                    <a:pt x="122756" y="40083"/>
                  </a:lnTo>
                  <a:lnTo>
                    <a:pt x="170354" y="90187"/>
                  </a:lnTo>
                  <a:lnTo>
                    <a:pt x="117745" y="122755"/>
                  </a:lnTo>
                  <a:lnTo>
                    <a:pt x="117745" y="255531"/>
                  </a:lnTo>
                  <a:lnTo>
                    <a:pt x="40084" y="258036"/>
                  </a:lnTo>
                  <a:lnTo>
                    <a:pt x="0" y="205427"/>
                  </a:lnTo>
                  <a:cubicBezTo>
                    <a:pt x="835" y="148642"/>
                    <a:pt x="1671" y="91858"/>
                    <a:pt x="2506" y="30062"/>
                  </a:cubicBez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8" name="Freeform 177"/>
            <p:cNvSpPr/>
            <p:nvPr/>
          </p:nvSpPr>
          <p:spPr bwMode="auto">
            <a:xfrm>
              <a:off x="7848809" y="2577856"/>
              <a:ext cx="303130" cy="85177"/>
            </a:xfrm>
            <a:custGeom>
              <a:avLst/>
              <a:gdLst>
                <a:gd name="connsiteX0" fmla="*/ 0 w 303130"/>
                <a:gd name="connsiteY0" fmla="*/ 7516 h 85177"/>
                <a:gd name="connsiteX1" fmla="*/ 0 w 303130"/>
                <a:gd name="connsiteY1" fmla="*/ 85177 h 85177"/>
                <a:gd name="connsiteX2" fmla="*/ 263046 w 303130"/>
                <a:gd name="connsiteY2" fmla="*/ 82672 h 85177"/>
                <a:gd name="connsiteX3" fmla="*/ 303130 w 303130"/>
                <a:gd name="connsiteY3" fmla="*/ 42589 h 85177"/>
                <a:gd name="connsiteX4" fmla="*/ 253026 w 303130"/>
                <a:gd name="connsiteY4" fmla="*/ 0 h 85177"/>
                <a:gd name="connsiteX5" fmla="*/ 0 w 303130"/>
                <a:gd name="connsiteY5" fmla="*/ 7516 h 8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30" h="85177">
                  <a:moveTo>
                    <a:pt x="0" y="7516"/>
                  </a:moveTo>
                  <a:lnTo>
                    <a:pt x="0" y="85177"/>
                  </a:lnTo>
                  <a:lnTo>
                    <a:pt x="263046" y="82672"/>
                  </a:lnTo>
                  <a:lnTo>
                    <a:pt x="303130" y="42589"/>
                  </a:lnTo>
                  <a:lnTo>
                    <a:pt x="253026" y="0"/>
                  </a:lnTo>
                  <a:lnTo>
                    <a:pt x="0" y="7516"/>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9" name="Freeform 178"/>
            <p:cNvSpPr/>
            <p:nvPr/>
          </p:nvSpPr>
          <p:spPr bwMode="auto">
            <a:xfrm>
              <a:off x="7858830" y="2660528"/>
              <a:ext cx="162838" cy="130271"/>
            </a:xfrm>
            <a:custGeom>
              <a:avLst/>
              <a:gdLst>
                <a:gd name="connsiteX0" fmla="*/ 5010 w 162838"/>
                <a:gd name="connsiteY0" fmla="*/ 2505 h 130271"/>
                <a:gd name="connsiteX1" fmla="*/ 0 w 162838"/>
                <a:gd name="connsiteY1" fmla="*/ 55115 h 130271"/>
                <a:gd name="connsiteX2" fmla="*/ 35072 w 162838"/>
                <a:gd name="connsiteY2" fmla="*/ 107724 h 130271"/>
                <a:gd name="connsiteX3" fmla="*/ 57619 w 162838"/>
                <a:gd name="connsiteY3" fmla="*/ 130271 h 130271"/>
                <a:gd name="connsiteX4" fmla="*/ 162838 w 162838"/>
                <a:gd name="connsiteY4" fmla="*/ 125260 h 130271"/>
                <a:gd name="connsiteX5" fmla="*/ 162838 w 162838"/>
                <a:gd name="connsiteY5" fmla="*/ 0 h 130271"/>
                <a:gd name="connsiteX6" fmla="*/ 5010 w 162838"/>
                <a:gd name="connsiteY6" fmla="*/ 2505 h 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838" h="130271">
                  <a:moveTo>
                    <a:pt x="5010" y="2505"/>
                  </a:moveTo>
                  <a:lnTo>
                    <a:pt x="0" y="55115"/>
                  </a:lnTo>
                  <a:lnTo>
                    <a:pt x="35072" y="107724"/>
                  </a:lnTo>
                  <a:lnTo>
                    <a:pt x="57619" y="130271"/>
                  </a:lnTo>
                  <a:lnTo>
                    <a:pt x="162838" y="125260"/>
                  </a:lnTo>
                  <a:lnTo>
                    <a:pt x="162838" y="0"/>
                  </a:lnTo>
                  <a:lnTo>
                    <a:pt x="5010" y="2505"/>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0" name="Freeform 179"/>
            <p:cNvSpPr/>
            <p:nvPr/>
          </p:nvSpPr>
          <p:spPr bwMode="auto">
            <a:xfrm>
              <a:off x="8099329" y="2620445"/>
              <a:ext cx="87683" cy="112734"/>
            </a:xfrm>
            <a:custGeom>
              <a:avLst/>
              <a:gdLst>
                <a:gd name="connsiteX0" fmla="*/ 0 w 87683"/>
                <a:gd name="connsiteY0" fmla="*/ 40083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0 w 87683"/>
                <a:gd name="connsiteY5" fmla="*/ 40083 h 112734"/>
                <a:gd name="connsiteX0" fmla="*/ 22547 w 87683"/>
                <a:gd name="connsiteY0" fmla="*/ 52609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22547 w 87683"/>
                <a:gd name="connsiteY5" fmla="*/ 52609 h 112734"/>
                <a:gd name="connsiteX0" fmla="*/ 22547 w 87683"/>
                <a:gd name="connsiteY0" fmla="*/ 52609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22547 w 87683"/>
                <a:gd name="connsiteY5" fmla="*/ 52609 h 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83" h="112734">
                  <a:moveTo>
                    <a:pt x="22547" y="52609"/>
                  </a:moveTo>
                  <a:cubicBezTo>
                    <a:pt x="-5011" y="37578"/>
                    <a:pt x="7516" y="92692"/>
                    <a:pt x="0" y="112734"/>
                  </a:cubicBezTo>
                  <a:lnTo>
                    <a:pt x="45094" y="82672"/>
                  </a:lnTo>
                  <a:lnTo>
                    <a:pt x="87683" y="40083"/>
                  </a:lnTo>
                  <a:lnTo>
                    <a:pt x="47600" y="0"/>
                  </a:lnTo>
                  <a:lnTo>
                    <a:pt x="22547" y="52609"/>
                  </a:lnTo>
                  <a:close/>
                </a:path>
              </a:pathLst>
            </a:custGeom>
            <a:solidFill>
              <a:srgbClr val="452325">
                <a:lumMod val="60000"/>
                <a:lumOff val="40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1" name="Freeform 180"/>
            <p:cNvSpPr/>
            <p:nvPr/>
          </p:nvSpPr>
          <p:spPr bwMode="auto">
            <a:xfrm>
              <a:off x="8021668" y="2660528"/>
              <a:ext cx="82672" cy="127766"/>
            </a:xfrm>
            <a:custGeom>
              <a:avLst/>
              <a:gdLst>
                <a:gd name="connsiteX0" fmla="*/ 0 w 82672"/>
                <a:gd name="connsiteY0" fmla="*/ 0 h 127766"/>
                <a:gd name="connsiteX1" fmla="*/ 0 w 82672"/>
                <a:gd name="connsiteY1" fmla="*/ 127766 h 127766"/>
                <a:gd name="connsiteX2" fmla="*/ 82672 w 82672"/>
                <a:gd name="connsiteY2" fmla="*/ 80167 h 127766"/>
                <a:gd name="connsiteX3" fmla="*/ 82672 w 82672"/>
                <a:gd name="connsiteY3" fmla="*/ 2505 h 127766"/>
                <a:gd name="connsiteX4" fmla="*/ 0 w 82672"/>
                <a:gd name="connsiteY4" fmla="*/ 0 h 12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2" h="127766">
                  <a:moveTo>
                    <a:pt x="0" y="0"/>
                  </a:moveTo>
                  <a:lnTo>
                    <a:pt x="0" y="127766"/>
                  </a:lnTo>
                  <a:lnTo>
                    <a:pt x="82672" y="80167"/>
                  </a:lnTo>
                  <a:lnTo>
                    <a:pt x="82672" y="2505"/>
                  </a:lnTo>
                  <a:lnTo>
                    <a:pt x="0" y="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grpSp>
          <p:nvGrpSpPr>
            <p:cNvPr id="182" name="Group 181"/>
            <p:cNvGrpSpPr/>
            <p:nvPr/>
          </p:nvGrpSpPr>
          <p:grpSpPr>
            <a:xfrm>
              <a:off x="3197222" y="1981200"/>
              <a:ext cx="1996284" cy="2577137"/>
              <a:chOff x="3197222" y="1981200"/>
              <a:chExt cx="1996284" cy="2577137"/>
            </a:xfrm>
          </p:grpSpPr>
          <p:sp>
            <p:nvSpPr>
              <p:cNvPr id="239" name="Freeform 238"/>
              <p:cNvSpPr/>
              <p:nvPr/>
            </p:nvSpPr>
            <p:spPr bwMode="auto">
              <a:xfrm>
                <a:off x="3524250" y="1985963"/>
                <a:ext cx="626269" cy="338137"/>
              </a:xfrm>
              <a:custGeom>
                <a:avLst/>
                <a:gdLst>
                  <a:gd name="connsiteX0" fmla="*/ 0 w 626269"/>
                  <a:gd name="connsiteY0" fmla="*/ 338137 h 338137"/>
                  <a:gd name="connsiteX1" fmla="*/ 626269 w 626269"/>
                  <a:gd name="connsiteY1" fmla="*/ 338137 h 338137"/>
                  <a:gd name="connsiteX2" fmla="*/ 626269 w 626269"/>
                  <a:gd name="connsiteY2" fmla="*/ 0 h 338137"/>
                  <a:gd name="connsiteX3" fmla="*/ 88106 w 626269"/>
                  <a:gd name="connsiteY3" fmla="*/ 0 h 338137"/>
                  <a:gd name="connsiteX4" fmla="*/ 88106 w 626269"/>
                  <a:gd name="connsiteY4" fmla="*/ 47625 h 338137"/>
                  <a:gd name="connsiteX5" fmla="*/ 0 w 626269"/>
                  <a:gd name="connsiteY5" fmla="*/ 50006 h 338137"/>
                  <a:gd name="connsiteX6" fmla="*/ 0 w 626269"/>
                  <a:gd name="connsiteY6" fmla="*/ 338137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269" h="338137">
                    <a:moveTo>
                      <a:pt x="0" y="338137"/>
                    </a:moveTo>
                    <a:lnTo>
                      <a:pt x="626269" y="338137"/>
                    </a:lnTo>
                    <a:lnTo>
                      <a:pt x="626269" y="0"/>
                    </a:lnTo>
                    <a:lnTo>
                      <a:pt x="88106" y="0"/>
                    </a:lnTo>
                    <a:lnTo>
                      <a:pt x="88106" y="47625"/>
                    </a:lnTo>
                    <a:lnTo>
                      <a:pt x="0" y="50006"/>
                    </a:lnTo>
                    <a:lnTo>
                      <a:pt x="0" y="338137"/>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0" name="Freeform 239"/>
              <p:cNvSpPr/>
              <p:nvPr/>
            </p:nvSpPr>
            <p:spPr bwMode="auto">
              <a:xfrm>
                <a:off x="3393281" y="2324100"/>
                <a:ext cx="757238" cy="419100"/>
              </a:xfrm>
              <a:custGeom>
                <a:avLst/>
                <a:gdLst>
                  <a:gd name="connsiteX0" fmla="*/ 2382 w 757238"/>
                  <a:gd name="connsiteY0" fmla="*/ 0 h 419100"/>
                  <a:gd name="connsiteX1" fmla="*/ 757238 w 757238"/>
                  <a:gd name="connsiteY1" fmla="*/ 0 h 419100"/>
                  <a:gd name="connsiteX2" fmla="*/ 757238 w 757238"/>
                  <a:gd name="connsiteY2" fmla="*/ 419100 h 419100"/>
                  <a:gd name="connsiteX3" fmla="*/ 0 w 757238"/>
                  <a:gd name="connsiteY3" fmla="*/ 419100 h 419100"/>
                  <a:gd name="connsiteX4" fmla="*/ 2382 w 757238"/>
                  <a:gd name="connsiteY4" fmla="*/ 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38" h="419100">
                    <a:moveTo>
                      <a:pt x="2382" y="0"/>
                    </a:moveTo>
                    <a:lnTo>
                      <a:pt x="757238" y="0"/>
                    </a:lnTo>
                    <a:lnTo>
                      <a:pt x="757238" y="419100"/>
                    </a:lnTo>
                    <a:lnTo>
                      <a:pt x="0" y="419100"/>
                    </a:lnTo>
                    <a:cubicBezTo>
                      <a:pt x="1588" y="278606"/>
                      <a:pt x="3175" y="138113"/>
                      <a:pt x="2382"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1" name="Freeform 240"/>
              <p:cNvSpPr/>
              <p:nvPr/>
            </p:nvSpPr>
            <p:spPr bwMode="auto">
              <a:xfrm>
                <a:off x="4148138" y="1981200"/>
                <a:ext cx="419100" cy="764381"/>
              </a:xfrm>
              <a:custGeom>
                <a:avLst/>
                <a:gdLst>
                  <a:gd name="connsiteX0" fmla="*/ 0 w 419100"/>
                  <a:gd name="connsiteY0" fmla="*/ 0 h 764381"/>
                  <a:gd name="connsiteX1" fmla="*/ 133350 w 419100"/>
                  <a:gd name="connsiteY1" fmla="*/ 0 h 764381"/>
                  <a:gd name="connsiteX2" fmla="*/ 133350 w 419100"/>
                  <a:gd name="connsiteY2" fmla="*/ 219075 h 764381"/>
                  <a:gd name="connsiteX3" fmla="*/ 254793 w 419100"/>
                  <a:gd name="connsiteY3" fmla="*/ 219075 h 764381"/>
                  <a:gd name="connsiteX4" fmla="*/ 254793 w 419100"/>
                  <a:gd name="connsiteY4" fmla="*/ 423863 h 764381"/>
                  <a:gd name="connsiteX5" fmla="*/ 335756 w 419100"/>
                  <a:gd name="connsiteY5" fmla="*/ 423863 h 764381"/>
                  <a:gd name="connsiteX6" fmla="*/ 335756 w 419100"/>
                  <a:gd name="connsiteY6" fmla="*/ 552450 h 764381"/>
                  <a:gd name="connsiteX7" fmla="*/ 419100 w 419100"/>
                  <a:gd name="connsiteY7" fmla="*/ 552450 h 764381"/>
                  <a:gd name="connsiteX8" fmla="*/ 419100 w 419100"/>
                  <a:gd name="connsiteY8" fmla="*/ 764381 h 764381"/>
                  <a:gd name="connsiteX9" fmla="*/ 4762 w 419100"/>
                  <a:gd name="connsiteY9" fmla="*/ 764381 h 764381"/>
                  <a:gd name="connsiteX10" fmla="*/ 0 w 419100"/>
                  <a:gd name="connsiteY10" fmla="*/ 0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764381">
                    <a:moveTo>
                      <a:pt x="0" y="0"/>
                    </a:moveTo>
                    <a:lnTo>
                      <a:pt x="133350" y="0"/>
                    </a:lnTo>
                    <a:lnTo>
                      <a:pt x="133350" y="219075"/>
                    </a:lnTo>
                    <a:lnTo>
                      <a:pt x="254793" y="219075"/>
                    </a:lnTo>
                    <a:lnTo>
                      <a:pt x="254793" y="423863"/>
                    </a:lnTo>
                    <a:lnTo>
                      <a:pt x="335756" y="423863"/>
                    </a:lnTo>
                    <a:lnTo>
                      <a:pt x="335756" y="552450"/>
                    </a:lnTo>
                    <a:lnTo>
                      <a:pt x="419100" y="552450"/>
                    </a:lnTo>
                    <a:lnTo>
                      <a:pt x="419100" y="764381"/>
                    </a:lnTo>
                    <a:lnTo>
                      <a:pt x="4762" y="764381"/>
                    </a:lnTo>
                    <a:cubicBezTo>
                      <a:pt x="3175" y="509587"/>
                      <a:pt x="1587" y="254794"/>
                      <a:pt x="0"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2" name="Freeform 241"/>
              <p:cNvSpPr/>
              <p:nvPr/>
            </p:nvSpPr>
            <p:spPr bwMode="auto">
              <a:xfrm>
                <a:off x="4281488" y="1988344"/>
                <a:ext cx="912018" cy="542925"/>
              </a:xfrm>
              <a:custGeom>
                <a:avLst/>
                <a:gdLst>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11931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04787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2018" h="542925">
                    <a:moveTo>
                      <a:pt x="0" y="0"/>
                    </a:moveTo>
                    <a:lnTo>
                      <a:pt x="912018" y="0"/>
                    </a:lnTo>
                    <a:lnTo>
                      <a:pt x="912018" y="507206"/>
                    </a:lnTo>
                    <a:lnTo>
                      <a:pt x="283368" y="507206"/>
                    </a:lnTo>
                    <a:lnTo>
                      <a:pt x="283368" y="542925"/>
                    </a:lnTo>
                    <a:lnTo>
                      <a:pt x="207169" y="542925"/>
                    </a:lnTo>
                    <a:lnTo>
                      <a:pt x="204787" y="416719"/>
                    </a:lnTo>
                    <a:lnTo>
                      <a:pt x="123825" y="416719"/>
                    </a:lnTo>
                    <a:lnTo>
                      <a:pt x="123825" y="211931"/>
                    </a:lnTo>
                    <a:lnTo>
                      <a:pt x="0" y="211931"/>
                    </a:lnTo>
                    <a:lnTo>
                      <a:pt x="0"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3" name="Freeform 242"/>
              <p:cNvSpPr/>
              <p:nvPr/>
            </p:nvSpPr>
            <p:spPr bwMode="auto">
              <a:xfrm>
                <a:off x="4562475" y="2493169"/>
                <a:ext cx="631031" cy="495300"/>
              </a:xfrm>
              <a:custGeom>
                <a:avLst/>
                <a:gdLst>
                  <a:gd name="connsiteX0" fmla="*/ 0 w 631031"/>
                  <a:gd name="connsiteY0" fmla="*/ 0 h 495300"/>
                  <a:gd name="connsiteX1" fmla="*/ 631031 w 631031"/>
                  <a:gd name="connsiteY1" fmla="*/ 0 h 495300"/>
                  <a:gd name="connsiteX2" fmla="*/ 631031 w 631031"/>
                  <a:gd name="connsiteY2" fmla="*/ 495300 h 495300"/>
                  <a:gd name="connsiteX3" fmla="*/ 4763 w 631031"/>
                  <a:gd name="connsiteY3" fmla="*/ 495300 h 495300"/>
                  <a:gd name="connsiteX4" fmla="*/ 0 w 631031"/>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031" h="495300">
                    <a:moveTo>
                      <a:pt x="0" y="0"/>
                    </a:moveTo>
                    <a:lnTo>
                      <a:pt x="631031" y="0"/>
                    </a:lnTo>
                    <a:lnTo>
                      <a:pt x="631031" y="495300"/>
                    </a:lnTo>
                    <a:lnTo>
                      <a:pt x="4763" y="495300"/>
                    </a:lnTo>
                    <a:cubicBezTo>
                      <a:pt x="3175" y="330200"/>
                      <a:pt x="1588" y="165100"/>
                      <a:pt x="0"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4" name="Freeform 243"/>
              <p:cNvSpPr/>
              <p:nvPr/>
            </p:nvSpPr>
            <p:spPr bwMode="auto">
              <a:xfrm>
                <a:off x="4279106" y="2743200"/>
                <a:ext cx="454819" cy="750094"/>
              </a:xfrm>
              <a:custGeom>
                <a:avLst/>
                <a:gdLst>
                  <a:gd name="connsiteX0" fmla="*/ 0 w 454819"/>
                  <a:gd name="connsiteY0" fmla="*/ 2381 h 750094"/>
                  <a:gd name="connsiteX1" fmla="*/ 285750 w 454819"/>
                  <a:gd name="connsiteY1" fmla="*/ 0 h 750094"/>
                  <a:gd name="connsiteX2" fmla="*/ 285750 w 454819"/>
                  <a:gd name="connsiteY2" fmla="*/ 247650 h 750094"/>
                  <a:gd name="connsiteX3" fmla="*/ 454819 w 454819"/>
                  <a:gd name="connsiteY3" fmla="*/ 247650 h 750094"/>
                  <a:gd name="connsiteX4" fmla="*/ 454819 w 454819"/>
                  <a:gd name="connsiteY4" fmla="*/ 750094 h 750094"/>
                  <a:gd name="connsiteX5" fmla="*/ 0 w 454819"/>
                  <a:gd name="connsiteY5" fmla="*/ 750094 h 750094"/>
                  <a:gd name="connsiteX6" fmla="*/ 0 w 454819"/>
                  <a:gd name="connsiteY6" fmla="*/ 2381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19" h="750094">
                    <a:moveTo>
                      <a:pt x="0" y="2381"/>
                    </a:moveTo>
                    <a:lnTo>
                      <a:pt x="285750" y="0"/>
                    </a:lnTo>
                    <a:lnTo>
                      <a:pt x="285750" y="247650"/>
                    </a:lnTo>
                    <a:lnTo>
                      <a:pt x="454819" y="247650"/>
                    </a:lnTo>
                    <a:lnTo>
                      <a:pt x="454819" y="750094"/>
                    </a:lnTo>
                    <a:lnTo>
                      <a:pt x="0" y="750094"/>
                    </a:lnTo>
                    <a:lnTo>
                      <a:pt x="0" y="2381"/>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5" name="Freeform 244"/>
              <p:cNvSpPr/>
              <p:nvPr/>
            </p:nvSpPr>
            <p:spPr bwMode="auto">
              <a:xfrm>
                <a:off x="3318670" y="3885009"/>
                <a:ext cx="114300" cy="123825"/>
              </a:xfrm>
              <a:custGeom>
                <a:avLst/>
                <a:gdLst>
                  <a:gd name="connsiteX0" fmla="*/ 0 w 114300"/>
                  <a:gd name="connsiteY0" fmla="*/ 35719 h 123825"/>
                  <a:gd name="connsiteX1" fmla="*/ 80962 w 114300"/>
                  <a:gd name="connsiteY1" fmla="*/ 0 h 123825"/>
                  <a:gd name="connsiteX2" fmla="*/ 114300 w 114300"/>
                  <a:gd name="connsiteY2" fmla="*/ 21431 h 123825"/>
                  <a:gd name="connsiteX3" fmla="*/ 100012 w 114300"/>
                  <a:gd name="connsiteY3" fmla="*/ 59531 h 123825"/>
                  <a:gd name="connsiteX4" fmla="*/ 71437 w 114300"/>
                  <a:gd name="connsiteY4" fmla="*/ 71438 h 123825"/>
                  <a:gd name="connsiteX5" fmla="*/ 57150 w 114300"/>
                  <a:gd name="connsiteY5" fmla="*/ 88106 h 123825"/>
                  <a:gd name="connsiteX6" fmla="*/ 54769 w 114300"/>
                  <a:gd name="connsiteY6" fmla="*/ 104775 h 123825"/>
                  <a:gd name="connsiteX7" fmla="*/ 42862 w 114300"/>
                  <a:gd name="connsiteY7" fmla="*/ 119063 h 123825"/>
                  <a:gd name="connsiteX8" fmla="*/ 21431 w 114300"/>
                  <a:gd name="connsiteY8" fmla="*/ 123825 h 123825"/>
                  <a:gd name="connsiteX9" fmla="*/ 7144 w 114300"/>
                  <a:gd name="connsiteY9" fmla="*/ 109538 h 123825"/>
                  <a:gd name="connsiteX10" fmla="*/ 0 w 114300"/>
                  <a:gd name="connsiteY10" fmla="*/ 85725 h 123825"/>
                  <a:gd name="connsiteX11" fmla="*/ 0 w 114300"/>
                  <a:gd name="connsiteY11" fmla="*/ 357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23825">
                    <a:moveTo>
                      <a:pt x="0" y="35719"/>
                    </a:moveTo>
                    <a:lnTo>
                      <a:pt x="80962" y="0"/>
                    </a:lnTo>
                    <a:lnTo>
                      <a:pt x="114300" y="21431"/>
                    </a:lnTo>
                    <a:lnTo>
                      <a:pt x="100012" y="59531"/>
                    </a:lnTo>
                    <a:lnTo>
                      <a:pt x="71437" y="71438"/>
                    </a:lnTo>
                    <a:lnTo>
                      <a:pt x="57150" y="88106"/>
                    </a:lnTo>
                    <a:lnTo>
                      <a:pt x="54769" y="104775"/>
                    </a:lnTo>
                    <a:lnTo>
                      <a:pt x="42862" y="119063"/>
                    </a:lnTo>
                    <a:lnTo>
                      <a:pt x="21431" y="123825"/>
                    </a:lnTo>
                    <a:lnTo>
                      <a:pt x="7144" y="109538"/>
                    </a:lnTo>
                    <a:lnTo>
                      <a:pt x="0" y="85725"/>
                    </a:lnTo>
                    <a:lnTo>
                      <a:pt x="0" y="35719"/>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nvGrpSpPr>
              <p:cNvPr id="246" name="Group 245"/>
              <p:cNvGrpSpPr/>
              <p:nvPr/>
            </p:nvGrpSpPr>
            <p:grpSpPr>
              <a:xfrm>
                <a:off x="3197222" y="4146380"/>
                <a:ext cx="548485" cy="411957"/>
                <a:chOff x="4171153" y="4517231"/>
                <a:chExt cx="548485" cy="411957"/>
              </a:xfrm>
              <a:solidFill>
                <a:srgbClr val="EF9F2C"/>
              </a:solidFill>
            </p:grpSpPr>
            <p:sp>
              <p:nvSpPr>
                <p:cNvPr id="252" name="Freeform 251"/>
                <p:cNvSpPr/>
                <p:nvPr/>
              </p:nvSpPr>
              <p:spPr bwMode="auto">
                <a:xfrm>
                  <a:off x="4243388" y="4517231"/>
                  <a:ext cx="476250" cy="411957"/>
                </a:xfrm>
                <a:custGeom>
                  <a:avLst/>
                  <a:gdLst>
                    <a:gd name="connsiteX0" fmla="*/ 102393 w 476250"/>
                    <a:gd name="connsiteY0" fmla="*/ 33338 h 411957"/>
                    <a:gd name="connsiteX1" fmla="*/ 207168 w 476250"/>
                    <a:gd name="connsiteY1" fmla="*/ 0 h 411957"/>
                    <a:gd name="connsiteX2" fmla="*/ 342900 w 476250"/>
                    <a:gd name="connsiteY2" fmla="*/ 61913 h 411957"/>
                    <a:gd name="connsiteX3" fmla="*/ 342900 w 476250"/>
                    <a:gd name="connsiteY3" fmla="*/ 276225 h 411957"/>
                    <a:gd name="connsiteX4" fmla="*/ 352425 w 476250"/>
                    <a:gd name="connsiteY4" fmla="*/ 276225 h 411957"/>
                    <a:gd name="connsiteX5" fmla="*/ 373856 w 476250"/>
                    <a:gd name="connsiteY5" fmla="*/ 295275 h 411957"/>
                    <a:gd name="connsiteX6" fmla="*/ 402431 w 476250"/>
                    <a:gd name="connsiteY6" fmla="*/ 280988 h 411957"/>
                    <a:gd name="connsiteX7" fmla="*/ 454818 w 476250"/>
                    <a:gd name="connsiteY7" fmla="*/ 352425 h 411957"/>
                    <a:gd name="connsiteX8" fmla="*/ 476250 w 476250"/>
                    <a:gd name="connsiteY8" fmla="*/ 359569 h 411957"/>
                    <a:gd name="connsiteX9" fmla="*/ 476250 w 476250"/>
                    <a:gd name="connsiteY9" fmla="*/ 411957 h 411957"/>
                    <a:gd name="connsiteX10" fmla="*/ 452437 w 476250"/>
                    <a:gd name="connsiteY10" fmla="*/ 395288 h 411957"/>
                    <a:gd name="connsiteX11" fmla="*/ 438150 w 476250"/>
                    <a:gd name="connsiteY11" fmla="*/ 411957 h 411957"/>
                    <a:gd name="connsiteX12" fmla="*/ 335756 w 476250"/>
                    <a:gd name="connsiteY12" fmla="*/ 297657 h 411957"/>
                    <a:gd name="connsiteX13" fmla="*/ 302418 w 476250"/>
                    <a:gd name="connsiteY13" fmla="*/ 292894 h 411957"/>
                    <a:gd name="connsiteX14" fmla="*/ 250031 w 476250"/>
                    <a:gd name="connsiteY14" fmla="*/ 259557 h 411957"/>
                    <a:gd name="connsiteX15" fmla="*/ 254793 w 476250"/>
                    <a:gd name="connsiteY15" fmla="*/ 288132 h 411957"/>
                    <a:gd name="connsiteX16" fmla="*/ 245268 w 476250"/>
                    <a:gd name="connsiteY16" fmla="*/ 280988 h 411957"/>
                    <a:gd name="connsiteX17" fmla="*/ 192881 w 476250"/>
                    <a:gd name="connsiteY17" fmla="*/ 295275 h 411957"/>
                    <a:gd name="connsiteX18" fmla="*/ 219075 w 476250"/>
                    <a:gd name="connsiteY18" fmla="*/ 245269 h 411957"/>
                    <a:gd name="connsiteX19" fmla="*/ 173831 w 476250"/>
                    <a:gd name="connsiteY19" fmla="*/ 295275 h 411957"/>
                    <a:gd name="connsiteX20" fmla="*/ 178593 w 476250"/>
                    <a:gd name="connsiteY20" fmla="*/ 314325 h 411957"/>
                    <a:gd name="connsiteX21" fmla="*/ 161925 w 476250"/>
                    <a:gd name="connsiteY21" fmla="*/ 330994 h 411957"/>
                    <a:gd name="connsiteX22" fmla="*/ 135731 w 476250"/>
                    <a:gd name="connsiteY22" fmla="*/ 333375 h 411957"/>
                    <a:gd name="connsiteX23" fmla="*/ 102393 w 476250"/>
                    <a:gd name="connsiteY23" fmla="*/ 330994 h 411957"/>
                    <a:gd name="connsiteX24" fmla="*/ 100012 w 476250"/>
                    <a:gd name="connsiteY24" fmla="*/ 357188 h 411957"/>
                    <a:gd name="connsiteX25" fmla="*/ 0 w 476250"/>
                    <a:gd name="connsiteY25" fmla="*/ 357188 h 411957"/>
                    <a:gd name="connsiteX26" fmla="*/ 0 w 476250"/>
                    <a:gd name="connsiteY26" fmla="*/ 330994 h 411957"/>
                    <a:gd name="connsiteX27" fmla="*/ 97631 w 476250"/>
                    <a:gd name="connsiteY27" fmla="*/ 330994 h 411957"/>
                    <a:gd name="connsiteX28" fmla="*/ 119062 w 476250"/>
                    <a:gd name="connsiteY28" fmla="*/ 304800 h 411957"/>
                    <a:gd name="connsiteX29" fmla="*/ 78581 w 476250"/>
                    <a:gd name="connsiteY29" fmla="*/ 280988 h 411957"/>
                    <a:gd name="connsiteX30" fmla="*/ 78581 w 476250"/>
                    <a:gd name="connsiteY30" fmla="*/ 238125 h 411957"/>
                    <a:gd name="connsiteX31" fmla="*/ 42862 w 476250"/>
                    <a:gd name="connsiteY31" fmla="*/ 238125 h 411957"/>
                    <a:gd name="connsiteX32" fmla="*/ 42862 w 476250"/>
                    <a:gd name="connsiteY32" fmla="*/ 171450 h 411957"/>
                    <a:gd name="connsiteX33" fmla="*/ 83343 w 476250"/>
                    <a:gd name="connsiteY33" fmla="*/ 164307 h 411957"/>
                    <a:gd name="connsiteX34" fmla="*/ 102393 w 476250"/>
                    <a:gd name="connsiteY34" fmla="*/ 176213 h 411957"/>
                    <a:gd name="connsiteX35" fmla="*/ 138112 w 476250"/>
                    <a:gd name="connsiteY35" fmla="*/ 140494 h 411957"/>
                    <a:gd name="connsiteX36" fmla="*/ 85725 w 476250"/>
                    <a:gd name="connsiteY36" fmla="*/ 140494 h 411957"/>
                    <a:gd name="connsiteX37" fmla="*/ 61912 w 476250"/>
                    <a:gd name="connsiteY37" fmla="*/ 116681 h 411957"/>
                    <a:gd name="connsiteX38" fmla="*/ 90486 w 476250"/>
                    <a:gd name="connsiteY38" fmla="*/ 88107 h 411957"/>
                    <a:gd name="connsiteX39" fmla="*/ 135731 w 476250"/>
                    <a:gd name="connsiteY39" fmla="*/ 121444 h 411957"/>
                    <a:gd name="connsiteX40" fmla="*/ 142875 w 476250"/>
                    <a:gd name="connsiteY40" fmla="*/ 104775 h 411957"/>
                    <a:gd name="connsiteX41" fmla="*/ 102393 w 476250"/>
                    <a:gd name="connsiteY41" fmla="*/ 33338 h 41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 h="411957">
                      <a:moveTo>
                        <a:pt x="102393" y="33338"/>
                      </a:moveTo>
                      <a:lnTo>
                        <a:pt x="207168" y="0"/>
                      </a:lnTo>
                      <a:lnTo>
                        <a:pt x="342900" y="61913"/>
                      </a:lnTo>
                      <a:lnTo>
                        <a:pt x="342900" y="276225"/>
                      </a:lnTo>
                      <a:lnTo>
                        <a:pt x="352425" y="276225"/>
                      </a:lnTo>
                      <a:lnTo>
                        <a:pt x="373856" y="295275"/>
                      </a:lnTo>
                      <a:lnTo>
                        <a:pt x="402431" y="280988"/>
                      </a:lnTo>
                      <a:lnTo>
                        <a:pt x="454818" y="352425"/>
                      </a:lnTo>
                      <a:lnTo>
                        <a:pt x="476250" y="359569"/>
                      </a:lnTo>
                      <a:lnTo>
                        <a:pt x="476250" y="411957"/>
                      </a:lnTo>
                      <a:lnTo>
                        <a:pt x="452437" y="395288"/>
                      </a:lnTo>
                      <a:lnTo>
                        <a:pt x="438150" y="411957"/>
                      </a:lnTo>
                      <a:lnTo>
                        <a:pt x="335756" y="297657"/>
                      </a:lnTo>
                      <a:lnTo>
                        <a:pt x="302418" y="292894"/>
                      </a:lnTo>
                      <a:lnTo>
                        <a:pt x="250031" y="259557"/>
                      </a:lnTo>
                      <a:lnTo>
                        <a:pt x="254793" y="288132"/>
                      </a:lnTo>
                      <a:lnTo>
                        <a:pt x="245268" y="280988"/>
                      </a:lnTo>
                      <a:lnTo>
                        <a:pt x="192881" y="295275"/>
                      </a:lnTo>
                      <a:lnTo>
                        <a:pt x="219075" y="245269"/>
                      </a:lnTo>
                      <a:lnTo>
                        <a:pt x="173831" y="295275"/>
                      </a:lnTo>
                      <a:lnTo>
                        <a:pt x="178593" y="314325"/>
                      </a:lnTo>
                      <a:lnTo>
                        <a:pt x="161925" y="330994"/>
                      </a:lnTo>
                      <a:lnTo>
                        <a:pt x="135731" y="333375"/>
                      </a:lnTo>
                      <a:lnTo>
                        <a:pt x="102393" y="330994"/>
                      </a:lnTo>
                      <a:lnTo>
                        <a:pt x="100012" y="357188"/>
                      </a:lnTo>
                      <a:lnTo>
                        <a:pt x="0" y="357188"/>
                      </a:lnTo>
                      <a:lnTo>
                        <a:pt x="0" y="330994"/>
                      </a:lnTo>
                      <a:lnTo>
                        <a:pt x="97631" y="330994"/>
                      </a:lnTo>
                      <a:lnTo>
                        <a:pt x="119062" y="304800"/>
                      </a:lnTo>
                      <a:lnTo>
                        <a:pt x="78581" y="280988"/>
                      </a:lnTo>
                      <a:lnTo>
                        <a:pt x="78581" y="238125"/>
                      </a:lnTo>
                      <a:lnTo>
                        <a:pt x="42862" y="238125"/>
                      </a:lnTo>
                      <a:lnTo>
                        <a:pt x="42862" y="171450"/>
                      </a:lnTo>
                      <a:lnTo>
                        <a:pt x="83343" y="164307"/>
                      </a:lnTo>
                      <a:lnTo>
                        <a:pt x="102393" y="176213"/>
                      </a:lnTo>
                      <a:lnTo>
                        <a:pt x="138112" y="140494"/>
                      </a:lnTo>
                      <a:lnTo>
                        <a:pt x="85725" y="140494"/>
                      </a:lnTo>
                      <a:lnTo>
                        <a:pt x="61912" y="116681"/>
                      </a:lnTo>
                      <a:lnTo>
                        <a:pt x="90486" y="88107"/>
                      </a:lnTo>
                      <a:lnTo>
                        <a:pt x="135731" y="121444"/>
                      </a:lnTo>
                      <a:lnTo>
                        <a:pt x="142875" y="104775"/>
                      </a:lnTo>
                      <a:lnTo>
                        <a:pt x="102393" y="33338"/>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53" name="Rectangle 252"/>
                <p:cNvSpPr/>
                <p:nvPr/>
              </p:nvSpPr>
              <p:spPr bwMode="auto">
                <a:xfrm>
                  <a:off x="4171153" y="4849862"/>
                  <a:ext cx="45720" cy="27432"/>
                </a:xfrm>
                <a:prstGeom prst="rect">
                  <a:avLst/>
                </a:pr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grpSp>
            <p:nvGrpSpPr>
              <p:cNvPr id="247" name="Group 246"/>
              <p:cNvGrpSpPr/>
              <p:nvPr/>
            </p:nvGrpSpPr>
            <p:grpSpPr>
              <a:xfrm>
                <a:off x="3966366" y="4367395"/>
                <a:ext cx="274641" cy="190942"/>
                <a:chOff x="4940297" y="4738246"/>
                <a:chExt cx="274641" cy="190942"/>
              </a:xfrm>
              <a:solidFill>
                <a:srgbClr val="EF9F2C"/>
              </a:solidFill>
            </p:grpSpPr>
            <p:sp>
              <p:nvSpPr>
                <p:cNvPr id="248" name="Rectangle 247"/>
                <p:cNvSpPr/>
                <p:nvPr/>
              </p:nvSpPr>
              <p:spPr bwMode="auto">
                <a:xfrm>
                  <a:off x="4940297" y="4738246"/>
                  <a:ext cx="27432" cy="27432"/>
                </a:xfrm>
                <a:prstGeom prst="rect">
                  <a:avLst/>
                </a:pr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9" name="Rectangle 248"/>
                <p:cNvSpPr/>
                <p:nvPr/>
              </p:nvSpPr>
              <p:spPr bwMode="auto">
                <a:xfrm rot="1500000">
                  <a:off x="5018461" y="4760524"/>
                  <a:ext cx="45720" cy="27432"/>
                </a:xfrm>
                <a:prstGeom prst="rect">
                  <a:avLst/>
                </a:pr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50" name="Freeform 249"/>
                <p:cNvSpPr/>
                <p:nvPr/>
              </p:nvSpPr>
              <p:spPr bwMode="auto">
                <a:xfrm>
                  <a:off x="5083969" y="4791075"/>
                  <a:ext cx="66675" cy="54769"/>
                </a:xfrm>
                <a:custGeom>
                  <a:avLst/>
                  <a:gdLst>
                    <a:gd name="connsiteX0" fmla="*/ 0 w 66675"/>
                    <a:gd name="connsiteY0" fmla="*/ 0 h 54769"/>
                    <a:gd name="connsiteX1" fmla="*/ 2381 w 66675"/>
                    <a:gd name="connsiteY1" fmla="*/ 54769 h 54769"/>
                    <a:gd name="connsiteX2" fmla="*/ 64294 w 66675"/>
                    <a:gd name="connsiteY2" fmla="*/ 45244 h 54769"/>
                    <a:gd name="connsiteX3" fmla="*/ 66675 w 66675"/>
                    <a:gd name="connsiteY3" fmla="*/ 19050 h 54769"/>
                    <a:gd name="connsiteX4" fmla="*/ 0 w 66675"/>
                    <a:gd name="connsiteY4" fmla="*/ 0 h 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4769">
                      <a:moveTo>
                        <a:pt x="0" y="0"/>
                      </a:moveTo>
                      <a:cubicBezTo>
                        <a:pt x="794" y="18256"/>
                        <a:pt x="1587" y="36513"/>
                        <a:pt x="2381" y="54769"/>
                      </a:cubicBezTo>
                      <a:lnTo>
                        <a:pt x="64294" y="45244"/>
                      </a:lnTo>
                      <a:lnTo>
                        <a:pt x="66675" y="19050"/>
                      </a:lnTo>
                      <a:lnTo>
                        <a:pt x="0"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51" name="Freeform 250"/>
                <p:cNvSpPr/>
                <p:nvPr/>
              </p:nvSpPr>
              <p:spPr bwMode="auto">
                <a:xfrm>
                  <a:off x="5141119" y="4850606"/>
                  <a:ext cx="73819" cy="78582"/>
                </a:xfrm>
                <a:custGeom>
                  <a:avLst/>
                  <a:gdLst>
                    <a:gd name="connsiteX0" fmla="*/ 0 w 73819"/>
                    <a:gd name="connsiteY0" fmla="*/ 64294 h 64294"/>
                    <a:gd name="connsiteX1" fmla="*/ 2381 w 73819"/>
                    <a:gd name="connsiteY1" fmla="*/ 0 h 64294"/>
                    <a:gd name="connsiteX2" fmla="*/ 19050 w 73819"/>
                    <a:gd name="connsiteY2" fmla="*/ 0 h 64294"/>
                    <a:gd name="connsiteX3" fmla="*/ 66675 w 73819"/>
                    <a:gd name="connsiteY3" fmla="*/ 30957 h 64294"/>
                    <a:gd name="connsiteX4" fmla="*/ 73819 w 73819"/>
                    <a:gd name="connsiteY4" fmla="*/ 57150 h 64294"/>
                    <a:gd name="connsiteX5" fmla="*/ 52387 w 73819"/>
                    <a:gd name="connsiteY5" fmla="*/ 61913 h 64294"/>
                    <a:gd name="connsiteX6" fmla="*/ 0 w 73819"/>
                    <a:gd name="connsiteY6" fmla="*/ 64294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9" h="64294">
                      <a:moveTo>
                        <a:pt x="0" y="64294"/>
                      </a:moveTo>
                      <a:cubicBezTo>
                        <a:pt x="794" y="42863"/>
                        <a:pt x="1587" y="21431"/>
                        <a:pt x="2381" y="0"/>
                      </a:cubicBezTo>
                      <a:lnTo>
                        <a:pt x="19050" y="0"/>
                      </a:lnTo>
                      <a:lnTo>
                        <a:pt x="66675" y="30957"/>
                      </a:lnTo>
                      <a:lnTo>
                        <a:pt x="73819" y="57150"/>
                      </a:lnTo>
                      <a:lnTo>
                        <a:pt x="52387" y="61913"/>
                      </a:lnTo>
                      <a:lnTo>
                        <a:pt x="0" y="64294"/>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grpSp>
        <p:grpSp>
          <p:nvGrpSpPr>
            <p:cNvPr id="183" name="Group 182"/>
            <p:cNvGrpSpPr/>
            <p:nvPr/>
          </p:nvGrpSpPr>
          <p:grpSpPr>
            <a:xfrm>
              <a:off x="3109913" y="3789759"/>
              <a:ext cx="1271587" cy="866775"/>
              <a:chOff x="7947752" y="4791075"/>
              <a:chExt cx="1271587" cy="866775"/>
            </a:xfrm>
          </p:grpSpPr>
          <p:sp>
            <p:nvSpPr>
              <p:cNvPr id="236" name="Freeform 235"/>
              <p:cNvSpPr/>
              <p:nvPr/>
            </p:nvSpPr>
            <p:spPr bwMode="auto">
              <a:xfrm>
                <a:off x="7952514" y="4791075"/>
                <a:ext cx="1266825" cy="866775"/>
              </a:xfrm>
              <a:custGeom>
                <a:avLst/>
                <a:gdLst>
                  <a:gd name="connsiteX0" fmla="*/ 0 w 1266825"/>
                  <a:gd name="connsiteY0" fmla="*/ 0 h 866775"/>
                  <a:gd name="connsiteX1" fmla="*/ 323850 w 1266825"/>
                  <a:gd name="connsiteY1" fmla="*/ 0 h 866775"/>
                  <a:gd name="connsiteX2" fmla="*/ 776288 w 1266825"/>
                  <a:gd name="connsiteY2" fmla="*/ 452438 h 866775"/>
                  <a:gd name="connsiteX3" fmla="*/ 1062038 w 1266825"/>
                  <a:gd name="connsiteY3" fmla="*/ 457200 h 866775"/>
                  <a:gd name="connsiteX4" fmla="*/ 1266825 w 1266825"/>
                  <a:gd name="connsiteY4" fmla="*/ 628650 h 866775"/>
                  <a:gd name="connsiteX5" fmla="*/ 1266825 w 1266825"/>
                  <a:gd name="connsiteY5" fmla="*/ 862013 h 866775"/>
                  <a:gd name="connsiteX6" fmla="*/ 1266825 w 1266825"/>
                  <a:gd name="connsiteY6"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825" h="866775">
                    <a:moveTo>
                      <a:pt x="0" y="0"/>
                    </a:moveTo>
                    <a:lnTo>
                      <a:pt x="323850" y="0"/>
                    </a:lnTo>
                    <a:lnTo>
                      <a:pt x="776288" y="452438"/>
                    </a:lnTo>
                    <a:lnTo>
                      <a:pt x="1062038" y="457200"/>
                    </a:lnTo>
                    <a:lnTo>
                      <a:pt x="1266825" y="628650"/>
                    </a:lnTo>
                    <a:lnTo>
                      <a:pt x="1266825" y="862013"/>
                    </a:lnTo>
                    <a:lnTo>
                      <a:pt x="1266825" y="866775"/>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237" name="Freeform 236"/>
              <p:cNvSpPr/>
              <p:nvPr/>
            </p:nvSpPr>
            <p:spPr bwMode="auto">
              <a:xfrm>
                <a:off x="7947752" y="5081588"/>
                <a:ext cx="614362" cy="0"/>
              </a:xfrm>
              <a:custGeom>
                <a:avLst/>
                <a:gdLst>
                  <a:gd name="connsiteX0" fmla="*/ 0 w 614362"/>
                  <a:gd name="connsiteY0" fmla="*/ 0 h 0"/>
                  <a:gd name="connsiteX1" fmla="*/ 614362 w 614362"/>
                  <a:gd name="connsiteY1" fmla="*/ 0 h 0"/>
                </a:gdLst>
                <a:ahLst/>
                <a:cxnLst>
                  <a:cxn ang="0">
                    <a:pos x="connsiteX0" y="connsiteY0"/>
                  </a:cxn>
                  <a:cxn ang="0">
                    <a:pos x="connsiteX1" y="connsiteY1"/>
                  </a:cxn>
                </a:cxnLst>
                <a:rect l="l" t="t" r="r" b="b"/>
                <a:pathLst>
                  <a:path w="614362">
                    <a:moveTo>
                      <a:pt x="0" y="0"/>
                    </a:moveTo>
                    <a:lnTo>
                      <a:pt x="614362"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238" name="Freeform 237"/>
              <p:cNvSpPr/>
              <p:nvPr/>
            </p:nvSpPr>
            <p:spPr bwMode="auto">
              <a:xfrm rot="16200000">
                <a:off x="8525185" y="5437612"/>
                <a:ext cx="416764" cy="0"/>
              </a:xfrm>
              <a:custGeom>
                <a:avLst/>
                <a:gdLst>
                  <a:gd name="connsiteX0" fmla="*/ 0 w 614362"/>
                  <a:gd name="connsiteY0" fmla="*/ 0 h 0"/>
                  <a:gd name="connsiteX1" fmla="*/ 614362 w 614362"/>
                  <a:gd name="connsiteY1" fmla="*/ 0 h 0"/>
                </a:gdLst>
                <a:ahLst/>
                <a:cxnLst>
                  <a:cxn ang="0">
                    <a:pos x="connsiteX0" y="connsiteY0"/>
                  </a:cxn>
                  <a:cxn ang="0">
                    <a:pos x="connsiteX1" y="connsiteY1"/>
                  </a:cxn>
                </a:cxnLst>
                <a:rect l="l" t="t" r="r" b="b"/>
                <a:pathLst>
                  <a:path w="614362">
                    <a:moveTo>
                      <a:pt x="0" y="0"/>
                    </a:moveTo>
                    <a:lnTo>
                      <a:pt x="614362"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grpSp>
        <p:sp>
          <p:nvSpPr>
            <p:cNvPr id="184" name="Freeform 183"/>
            <p:cNvSpPr/>
            <p:nvPr/>
          </p:nvSpPr>
          <p:spPr bwMode="auto">
            <a:xfrm>
              <a:off x="6292384" y="4760119"/>
              <a:ext cx="271463" cy="107156"/>
            </a:xfrm>
            <a:custGeom>
              <a:avLst/>
              <a:gdLst>
                <a:gd name="connsiteX0" fmla="*/ 0 w 271463"/>
                <a:gd name="connsiteY0" fmla="*/ 47625 h 107156"/>
                <a:gd name="connsiteX1" fmla="*/ 33338 w 271463"/>
                <a:gd name="connsiteY1" fmla="*/ 0 h 107156"/>
                <a:gd name="connsiteX2" fmla="*/ 80963 w 271463"/>
                <a:gd name="connsiteY2" fmla="*/ 11906 h 107156"/>
                <a:gd name="connsiteX3" fmla="*/ 142875 w 271463"/>
                <a:gd name="connsiteY3" fmla="*/ 0 h 107156"/>
                <a:gd name="connsiteX4" fmla="*/ 180975 w 271463"/>
                <a:gd name="connsiteY4" fmla="*/ 14287 h 107156"/>
                <a:gd name="connsiteX5" fmla="*/ 219075 w 271463"/>
                <a:gd name="connsiteY5" fmla="*/ 7144 h 107156"/>
                <a:gd name="connsiteX6" fmla="*/ 252413 w 271463"/>
                <a:gd name="connsiteY6" fmla="*/ 26194 h 107156"/>
                <a:gd name="connsiteX7" fmla="*/ 271463 w 271463"/>
                <a:gd name="connsiteY7" fmla="*/ 38100 h 107156"/>
                <a:gd name="connsiteX8" fmla="*/ 242888 w 271463"/>
                <a:gd name="connsiteY8" fmla="*/ 54769 h 107156"/>
                <a:gd name="connsiteX9" fmla="*/ 200025 w 271463"/>
                <a:gd name="connsiteY9" fmla="*/ 97632 h 107156"/>
                <a:gd name="connsiteX10" fmla="*/ 100013 w 271463"/>
                <a:gd name="connsiteY10" fmla="*/ 97632 h 107156"/>
                <a:gd name="connsiteX11" fmla="*/ 85725 w 271463"/>
                <a:gd name="connsiteY11" fmla="*/ 107156 h 107156"/>
                <a:gd name="connsiteX12" fmla="*/ 42863 w 271463"/>
                <a:gd name="connsiteY12" fmla="*/ 107156 h 107156"/>
                <a:gd name="connsiteX13" fmla="*/ 19050 w 271463"/>
                <a:gd name="connsiteY13" fmla="*/ 107156 h 107156"/>
                <a:gd name="connsiteX14" fmla="*/ 0 w 271463"/>
                <a:gd name="connsiteY14" fmla="*/ 47625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3" h="107156">
                  <a:moveTo>
                    <a:pt x="0" y="47625"/>
                  </a:moveTo>
                  <a:lnTo>
                    <a:pt x="33338" y="0"/>
                  </a:lnTo>
                  <a:lnTo>
                    <a:pt x="80963" y="11906"/>
                  </a:lnTo>
                  <a:lnTo>
                    <a:pt x="142875" y="0"/>
                  </a:lnTo>
                  <a:lnTo>
                    <a:pt x="180975" y="14287"/>
                  </a:lnTo>
                  <a:lnTo>
                    <a:pt x="219075" y="7144"/>
                  </a:lnTo>
                  <a:lnTo>
                    <a:pt x="252413" y="26194"/>
                  </a:lnTo>
                  <a:lnTo>
                    <a:pt x="271463" y="38100"/>
                  </a:lnTo>
                  <a:lnTo>
                    <a:pt x="242888" y="54769"/>
                  </a:lnTo>
                  <a:lnTo>
                    <a:pt x="200025" y="97632"/>
                  </a:lnTo>
                  <a:lnTo>
                    <a:pt x="100013" y="97632"/>
                  </a:lnTo>
                  <a:lnTo>
                    <a:pt x="85725" y="107156"/>
                  </a:lnTo>
                  <a:lnTo>
                    <a:pt x="42863" y="107156"/>
                  </a:lnTo>
                  <a:lnTo>
                    <a:pt x="19050" y="107156"/>
                  </a:lnTo>
                  <a:lnTo>
                    <a:pt x="0" y="47625"/>
                  </a:lnTo>
                  <a:close/>
                </a:path>
              </a:pathLst>
            </a:custGeom>
            <a:solidFill>
              <a:srgbClr val="452325">
                <a:lumMod val="40000"/>
                <a:lumOff val="60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5" name="Freeform 184"/>
            <p:cNvSpPr/>
            <p:nvPr/>
          </p:nvSpPr>
          <p:spPr bwMode="auto">
            <a:xfrm>
              <a:off x="6643833" y="4844415"/>
              <a:ext cx="109728" cy="45720"/>
            </a:xfrm>
            <a:custGeom>
              <a:avLst/>
              <a:gdLst>
                <a:gd name="connsiteX0" fmla="*/ 0 w 200025"/>
                <a:gd name="connsiteY0" fmla="*/ 19050 h 83344"/>
                <a:gd name="connsiteX1" fmla="*/ 26193 w 200025"/>
                <a:gd name="connsiteY1" fmla="*/ 83344 h 83344"/>
                <a:gd name="connsiteX2" fmla="*/ 200025 w 200025"/>
                <a:gd name="connsiteY2" fmla="*/ 33338 h 83344"/>
                <a:gd name="connsiteX3" fmla="*/ 152400 w 200025"/>
                <a:gd name="connsiteY3" fmla="*/ 0 h 83344"/>
                <a:gd name="connsiteX4" fmla="*/ 100012 w 200025"/>
                <a:gd name="connsiteY4" fmla="*/ 16669 h 83344"/>
                <a:gd name="connsiteX5" fmla="*/ 0 w 200025"/>
                <a:gd name="connsiteY5" fmla="*/ 19050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83344">
                  <a:moveTo>
                    <a:pt x="0" y="19050"/>
                  </a:moveTo>
                  <a:lnTo>
                    <a:pt x="26193" y="83344"/>
                  </a:lnTo>
                  <a:lnTo>
                    <a:pt x="200025" y="33338"/>
                  </a:lnTo>
                  <a:lnTo>
                    <a:pt x="152400" y="0"/>
                  </a:lnTo>
                  <a:lnTo>
                    <a:pt x="100012" y="16669"/>
                  </a:lnTo>
                  <a:lnTo>
                    <a:pt x="0" y="19050"/>
                  </a:lnTo>
                  <a:close/>
                </a:path>
              </a:pathLst>
            </a:custGeom>
            <a:solidFill>
              <a:srgbClr val="452325">
                <a:lumMod val="40000"/>
                <a:lumOff val="60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6" name="Freeform 185"/>
            <p:cNvSpPr/>
            <p:nvPr/>
          </p:nvSpPr>
          <p:spPr bwMode="auto">
            <a:xfrm>
              <a:off x="6182847" y="4664869"/>
              <a:ext cx="626268" cy="314325"/>
            </a:xfrm>
            <a:custGeom>
              <a:avLst/>
              <a:gdLst>
                <a:gd name="connsiteX0" fmla="*/ 0 w 626268"/>
                <a:gd name="connsiteY0" fmla="*/ 314325 h 314325"/>
                <a:gd name="connsiteX1" fmla="*/ 0 w 626268"/>
                <a:gd name="connsiteY1" fmla="*/ 0 h 314325"/>
                <a:gd name="connsiteX2" fmla="*/ 626268 w 626268"/>
                <a:gd name="connsiteY2" fmla="*/ 0 h 314325"/>
              </a:gdLst>
              <a:ahLst/>
              <a:cxnLst>
                <a:cxn ang="0">
                  <a:pos x="connsiteX0" y="connsiteY0"/>
                </a:cxn>
                <a:cxn ang="0">
                  <a:pos x="connsiteX1" y="connsiteY1"/>
                </a:cxn>
                <a:cxn ang="0">
                  <a:pos x="connsiteX2" y="connsiteY2"/>
                </a:cxn>
              </a:cxnLst>
              <a:rect l="l" t="t" r="r" b="b"/>
              <a:pathLst>
                <a:path w="626268" h="314325">
                  <a:moveTo>
                    <a:pt x="0" y="314325"/>
                  </a:moveTo>
                  <a:lnTo>
                    <a:pt x="0" y="0"/>
                  </a:lnTo>
                  <a:lnTo>
                    <a:pt x="626268"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7" name="Freeform 186"/>
            <p:cNvSpPr/>
            <p:nvPr/>
          </p:nvSpPr>
          <p:spPr bwMode="auto">
            <a:xfrm>
              <a:off x="3352800" y="2738438"/>
              <a:ext cx="1385888" cy="1431131"/>
            </a:xfrm>
            <a:custGeom>
              <a:avLst/>
              <a:gdLst>
                <a:gd name="connsiteX0" fmla="*/ 4763 w 1385888"/>
                <a:gd name="connsiteY0" fmla="*/ 0 h 1431131"/>
                <a:gd name="connsiteX1" fmla="*/ 919163 w 1385888"/>
                <a:gd name="connsiteY1" fmla="*/ 0 h 1431131"/>
                <a:gd name="connsiteX2" fmla="*/ 919163 w 1385888"/>
                <a:gd name="connsiteY2" fmla="*/ 762000 h 1431131"/>
                <a:gd name="connsiteX3" fmla="*/ 1385888 w 1385888"/>
                <a:gd name="connsiteY3" fmla="*/ 762000 h 1431131"/>
                <a:gd name="connsiteX4" fmla="*/ 1385888 w 1385888"/>
                <a:gd name="connsiteY4" fmla="*/ 1431131 h 1431131"/>
                <a:gd name="connsiteX5" fmla="*/ 1140619 w 1385888"/>
                <a:gd name="connsiteY5" fmla="*/ 1431131 h 1431131"/>
                <a:gd name="connsiteX6" fmla="*/ 681038 w 1385888"/>
                <a:gd name="connsiteY6" fmla="*/ 1214437 h 1431131"/>
                <a:gd name="connsiteX7" fmla="*/ 559594 w 1385888"/>
                <a:gd name="connsiteY7" fmla="*/ 1214437 h 1431131"/>
                <a:gd name="connsiteX8" fmla="*/ 0 w 1385888"/>
                <a:gd name="connsiteY8" fmla="*/ 421481 h 1431131"/>
                <a:gd name="connsiteX9" fmla="*/ 4763 w 1385888"/>
                <a:gd name="connsiteY9" fmla="*/ 0 h 143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5888" h="1431131">
                  <a:moveTo>
                    <a:pt x="4763" y="0"/>
                  </a:moveTo>
                  <a:lnTo>
                    <a:pt x="919163" y="0"/>
                  </a:lnTo>
                  <a:lnTo>
                    <a:pt x="919163" y="762000"/>
                  </a:lnTo>
                  <a:lnTo>
                    <a:pt x="1385888" y="762000"/>
                  </a:lnTo>
                  <a:lnTo>
                    <a:pt x="1385888" y="1431131"/>
                  </a:lnTo>
                  <a:lnTo>
                    <a:pt x="1140619" y="1431131"/>
                  </a:lnTo>
                  <a:lnTo>
                    <a:pt x="681038" y="1214437"/>
                  </a:lnTo>
                  <a:lnTo>
                    <a:pt x="559594" y="1214437"/>
                  </a:lnTo>
                  <a:lnTo>
                    <a:pt x="0" y="421481"/>
                  </a:lnTo>
                  <a:cubicBezTo>
                    <a:pt x="1588" y="280987"/>
                    <a:pt x="3175" y="140494"/>
                    <a:pt x="4763" y="0"/>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88" name="Freeform 187"/>
            <p:cNvSpPr/>
            <p:nvPr/>
          </p:nvSpPr>
          <p:spPr bwMode="auto">
            <a:xfrm>
              <a:off x="4738688" y="2786063"/>
              <a:ext cx="1283493" cy="1171575"/>
            </a:xfrm>
            <a:custGeom>
              <a:avLst/>
              <a:gdLst>
                <a:gd name="connsiteX0" fmla="*/ 0 w 1283493"/>
                <a:gd name="connsiteY0" fmla="*/ 202406 h 1171575"/>
                <a:gd name="connsiteX1" fmla="*/ 461962 w 1283493"/>
                <a:gd name="connsiteY1" fmla="*/ 202406 h 1171575"/>
                <a:gd name="connsiteX2" fmla="*/ 461962 w 1283493"/>
                <a:gd name="connsiteY2" fmla="*/ 0 h 1171575"/>
                <a:gd name="connsiteX3" fmla="*/ 1119187 w 1283493"/>
                <a:gd name="connsiteY3" fmla="*/ 0 h 1171575"/>
                <a:gd name="connsiteX4" fmla="*/ 1109662 w 1283493"/>
                <a:gd name="connsiteY4" fmla="*/ 123825 h 1171575"/>
                <a:gd name="connsiteX5" fmla="*/ 1245393 w 1283493"/>
                <a:gd name="connsiteY5" fmla="*/ 378618 h 1171575"/>
                <a:gd name="connsiteX6" fmla="*/ 1278731 w 1283493"/>
                <a:gd name="connsiteY6" fmla="*/ 711993 h 1171575"/>
                <a:gd name="connsiteX7" fmla="*/ 1283493 w 1283493"/>
                <a:gd name="connsiteY7" fmla="*/ 1171575 h 1171575"/>
                <a:gd name="connsiteX8" fmla="*/ 916781 w 1283493"/>
                <a:gd name="connsiteY8" fmla="*/ 1166812 h 1171575"/>
                <a:gd name="connsiteX9" fmla="*/ 776287 w 1283493"/>
                <a:gd name="connsiteY9" fmla="*/ 1083468 h 1171575"/>
                <a:gd name="connsiteX10" fmla="*/ 776287 w 1283493"/>
                <a:gd name="connsiteY10" fmla="*/ 795337 h 1171575"/>
                <a:gd name="connsiteX11" fmla="*/ 490537 w 1283493"/>
                <a:gd name="connsiteY11" fmla="*/ 795337 h 1171575"/>
                <a:gd name="connsiteX12" fmla="*/ 490537 w 1283493"/>
                <a:gd name="connsiteY12" fmla="*/ 702468 h 1171575"/>
                <a:gd name="connsiteX13" fmla="*/ 2381 w 1283493"/>
                <a:gd name="connsiteY13" fmla="*/ 702468 h 1171575"/>
                <a:gd name="connsiteX14" fmla="*/ 0 w 1283493"/>
                <a:gd name="connsiteY14" fmla="*/ 202406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493" h="1171575">
                  <a:moveTo>
                    <a:pt x="0" y="202406"/>
                  </a:moveTo>
                  <a:lnTo>
                    <a:pt x="461962" y="202406"/>
                  </a:lnTo>
                  <a:lnTo>
                    <a:pt x="461962" y="0"/>
                  </a:lnTo>
                  <a:lnTo>
                    <a:pt x="1119187" y="0"/>
                  </a:lnTo>
                  <a:lnTo>
                    <a:pt x="1109662" y="123825"/>
                  </a:lnTo>
                  <a:lnTo>
                    <a:pt x="1245393" y="378618"/>
                  </a:lnTo>
                  <a:lnTo>
                    <a:pt x="1278731" y="711993"/>
                  </a:lnTo>
                  <a:cubicBezTo>
                    <a:pt x="1280318" y="865187"/>
                    <a:pt x="1281906" y="1018381"/>
                    <a:pt x="1283493" y="1171575"/>
                  </a:cubicBezTo>
                  <a:lnTo>
                    <a:pt x="916781" y="1166812"/>
                  </a:lnTo>
                  <a:lnTo>
                    <a:pt x="776287" y="1083468"/>
                  </a:lnTo>
                  <a:lnTo>
                    <a:pt x="776287" y="795337"/>
                  </a:lnTo>
                  <a:lnTo>
                    <a:pt x="490537" y="795337"/>
                  </a:lnTo>
                  <a:lnTo>
                    <a:pt x="490537" y="702468"/>
                  </a:lnTo>
                  <a:lnTo>
                    <a:pt x="2381" y="702468"/>
                  </a:lnTo>
                  <a:cubicBezTo>
                    <a:pt x="1587" y="535781"/>
                    <a:pt x="794" y="369093"/>
                    <a:pt x="0" y="202406"/>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89" name="Freeform 188"/>
            <p:cNvSpPr/>
            <p:nvPr/>
          </p:nvSpPr>
          <p:spPr bwMode="auto">
            <a:xfrm>
              <a:off x="4741069" y="3486150"/>
              <a:ext cx="1950244" cy="1395413"/>
            </a:xfrm>
            <a:custGeom>
              <a:avLst/>
              <a:gdLst>
                <a:gd name="connsiteX0" fmla="*/ 0 w 1950244"/>
                <a:gd name="connsiteY0" fmla="*/ 9525 h 1395413"/>
                <a:gd name="connsiteX1" fmla="*/ 0 w 1950244"/>
                <a:gd name="connsiteY1" fmla="*/ 685800 h 1395413"/>
                <a:gd name="connsiteX2" fmla="*/ 64294 w 1950244"/>
                <a:gd name="connsiteY2" fmla="*/ 681038 h 1395413"/>
                <a:gd name="connsiteX3" fmla="*/ 76200 w 1950244"/>
                <a:gd name="connsiteY3" fmla="*/ 650081 h 1395413"/>
                <a:gd name="connsiteX4" fmla="*/ 195262 w 1950244"/>
                <a:gd name="connsiteY4" fmla="*/ 764381 h 1395413"/>
                <a:gd name="connsiteX5" fmla="*/ 247650 w 1950244"/>
                <a:gd name="connsiteY5" fmla="*/ 897731 h 1395413"/>
                <a:gd name="connsiteX6" fmla="*/ 402431 w 1950244"/>
                <a:gd name="connsiteY6" fmla="*/ 973931 h 1395413"/>
                <a:gd name="connsiteX7" fmla="*/ 452437 w 1950244"/>
                <a:gd name="connsiteY7" fmla="*/ 935831 h 1395413"/>
                <a:gd name="connsiteX8" fmla="*/ 576262 w 1950244"/>
                <a:gd name="connsiteY8" fmla="*/ 935831 h 1395413"/>
                <a:gd name="connsiteX9" fmla="*/ 731044 w 1950244"/>
                <a:gd name="connsiteY9" fmla="*/ 1178719 h 1395413"/>
                <a:gd name="connsiteX10" fmla="*/ 773906 w 1950244"/>
                <a:gd name="connsiteY10" fmla="*/ 1350169 h 1395413"/>
                <a:gd name="connsiteX11" fmla="*/ 1026319 w 1950244"/>
                <a:gd name="connsiteY11" fmla="*/ 1395413 h 1395413"/>
                <a:gd name="connsiteX12" fmla="*/ 1040606 w 1950244"/>
                <a:gd name="connsiteY12" fmla="*/ 1378744 h 1395413"/>
                <a:gd name="connsiteX13" fmla="*/ 988219 w 1950244"/>
                <a:gd name="connsiteY13" fmla="*/ 1173956 h 1395413"/>
                <a:gd name="connsiteX14" fmla="*/ 1362075 w 1950244"/>
                <a:gd name="connsiteY14" fmla="*/ 928688 h 1395413"/>
                <a:gd name="connsiteX15" fmla="*/ 1654969 w 1950244"/>
                <a:gd name="connsiteY15" fmla="*/ 933450 h 1395413"/>
                <a:gd name="connsiteX16" fmla="*/ 1659731 w 1950244"/>
                <a:gd name="connsiteY16" fmla="*/ 1016794 h 1395413"/>
                <a:gd name="connsiteX17" fmla="*/ 1731169 w 1950244"/>
                <a:gd name="connsiteY17" fmla="*/ 1016794 h 1395413"/>
                <a:gd name="connsiteX18" fmla="*/ 1785937 w 1950244"/>
                <a:gd name="connsiteY18" fmla="*/ 971550 h 1395413"/>
                <a:gd name="connsiteX19" fmla="*/ 1907381 w 1950244"/>
                <a:gd name="connsiteY19" fmla="*/ 973931 h 1395413"/>
                <a:gd name="connsiteX20" fmla="*/ 1905000 w 1950244"/>
                <a:gd name="connsiteY20" fmla="*/ 928688 h 1395413"/>
                <a:gd name="connsiteX21" fmla="*/ 1835944 w 1950244"/>
                <a:gd name="connsiteY21" fmla="*/ 928688 h 1395413"/>
                <a:gd name="connsiteX22" fmla="*/ 1854994 w 1950244"/>
                <a:gd name="connsiteY22" fmla="*/ 885825 h 1395413"/>
                <a:gd name="connsiteX23" fmla="*/ 1828800 w 1950244"/>
                <a:gd name="connsiteY23" fmla="*/ 883444 h 1395413"/>
                <a:gd name="connsiteX24" fmla="*/ 1814512 w 1950244"/>
                <a:gd name="connsiteY24" fmla="*/ 842963 h 1395413"/>
                <a:gd name="connsiteX25" fmla="*/ 1950244 w 1950244"/>
                <a:gd name="connsiteY25" fmla="*/ 847725 h 1395413"/>
                <a:gd name="connsiteX26" fmla="*/ 1945481 w 1950244"/>
                <a:gd name="connsiteY26" fmla="*/ 259556 h 1395413"/>
                <a:gd name="connsiteX27" fmla="*/ 1700212 w 1950244"/>
                <a:gd name="connsiteY27" fmla="*/ 259556 h 1395413"/>
                <a:gd name="connsiteX28" fmla="*/ 1697831 w 1950244"/>
                <a:gd name="connsiteY28" fmla="*/ 221456 h 1395413"/>
                <a:gd name="connsiteX29" fmla="*/ 1731169 w 1950244"/>
                <a:gd name="connsiteY29" fmla="*/ 173831 h 1395413"/>
                <a:gd name="connsiteX30" fmla="*/ 1697831 w 1950244"/>
                <a:gd name="connsiteY30" fmla="*/ 171450 h 1395413"/>
                <a:gd name="connsiteX31" fmla="*/ 1700212 w 1950244"/>
                <a:gd name="connsiteY31" fmla="*/ 97631 h 1395413"/>
                <a:gd name="connsiteX32" fmla="*/ 1281112 w 1950244"/>
                <a:gd name="connsiteY32" fmla="*/ 92869 h 1395413"/>
                <a:gd name="connsiteX33" fmla="*/ 1278731 w 1950244"/>
                <a:gd name="connsiteY33" fmla="*/ 471488 h 1395413"/>
                <a:gd name="connsiteX34" fmla="*/ 916781 w 1950244"/>
                <a:gd name="connsiteY34" fmla="*/ 464344 h 1395413"/>
                <a:gd name="connsiteX35" fmla="*/ 773906 w 1950244"/>
                <a:gd name="connsiteY35" fmla="*/ 381000 h 1395413"/>
                <a:gd name="connsiteX36" fmla="*/ 771525 w 1950244"/>
                <a:gd name="connsiteY36" fmla="*/ 100013 h 1395413"/>
                <a:gd name="connsiteX37" fmla="*/ 488156 w 1950244"/>
                <a:gd name="connsiteY37" fmla="*/ 92869 h 1395413"/>
                <a:gd name="connsiteX38" fmla="*/ 488156 w 1950244"/>
                <a:gd name="connsiteY38" fmla="*/ 0 h 1395413"/>
                <a:gd name="connsiteX39" fmla="*/ 0 w 1950244"/>
                <a:gd name="connsiteY39" fmla="*/ 9525 h 139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50244" h="1395413">
                  <a:moveTo>
                    <a:pt x="0" y="9525"/>
                  </a:moveTo>
                  <a:lnTo>
                    <a:pt x="0" y="685800"/>
                  </a:lnTo>
                  <a:lnTo>
                    <a:pt x="64294" y="681038"/>
                  </a:lnTo>
                  <a:lnTo>
                    <a:pt x="76200" y="650081"/>
                  </a:lnTo>
                  <a:lnTo>
                    <a:pt x="195262" y="764381"/>
                  </a:lnTo>
                  <a:lnTo>
                    <a:pt x="247650" y="897731"/>
                  </a:lnTo>
                  <a:lnTo>
                    <a:pt x="402431" y="973931"/>
                  </a:lnTo>
                  <a:lnTo>
                    <a:pt x="452437" y="935831"/>
                  </a:lnTo>
                  <a:lnTo>
                    <a:pt x="576262" y="935831"/>
                  </a:lnTo>
                  <a:lnTo>
                    <a:pt x="731044" y="1178719"/>
                  </a:lnTo>
                  <a:lnTo>
                    <a:pt x="773906" y="1350169"/>
                  </a:lnTo>
                  <a:lnTo>
                    <a:pt x="1026319" y="1395413"/>
                  </a:lnTo>
                  <a:lnTo>
                    <a:pt x="1040606" y="1378744"/>
                  </a:lnTo>
                  <a:lnTo>
                    <a:pt x="988219" y="1173956"/>
                  </a:lnTo>
                  <a:lnTo>
                    <a:pt x="1362075" y="928688"/>
                  </a:lnTo>
                  <a:lnTo>
                    <a:pt x="1654969" y="933450"/>
                  </a:lnTo>
                  <a:lnTo>
                    <a:pt x="1659731" y="1016794"/>
                  </a:lnTo>
                  <a:lnTo>
                    <a:pt x="1731169" y="1016794"/>
                  </a:lnTo>
                  <a:lnTo>
                    <a:pt x="1785937" y="971550"/>
                  </a:lnTo>
                  <a:lnTo>
                    <a:pt x="1907381" y="973931"/>
                  </a:lnTo>
                  <a:lnTo>
                    <a:pt x="1905000" y="928688"/>
                  </a:lnTo>
                  <a:lnTo>
                    <a:pt x="1835944" y="928688"/>
                  </a:lnTo>
                  <a:lnTo>
                    <a:pt x="1854994" y="885825"/>
                  </a:lnTo>
                  <a:lnTo>
                    <a:pt x="1828800" y="883444"/>
                  </a:lnTo>
                  <a:lnTo>
                    <a:pt x="1814512" y="842963"/>
                  </a:lnTo>
                  <a:lnTo>
                    <a:pt x="1950244" y="847725"/>
                  </a:lnTo>
                  <a:cubicBezTo>
                    <a:pt x="1948656" y="651669"/>
                    <a:pt x="1947069" y="455612"/>
                    <a:pt x="1945481" y="259556"/>
                  </a:cubicBezTo>
                  <a:lnTo>
                    <a:pt x="1700212" y="259556"/>
                  </a:lnTo>
                  <a:lnTo>
                    <a:pt x="1697831" y="221456"/>
                  </a:lnTo>
                  <a:lnTo>
                    <a:pt x="1731169" y="173831"/>
                  </a:lnTo>
                  <a:lnTo>
                    <a:pt x="1697831" y="171450"/>
                  </a:lnTo>
                  <a:cubicBezTo>
                    <a:pt x="1698625" y="146844"/>
                    <a:pt x="1699418" y="122237"/>
                    <a:pt x="1700212" y="97631"/>
                  </a:cubicBezTo>
                  <a:lnTo>
                    <a:pt x="1281112" y="92869"/>
                  </a:lnTo>
                  <a:cubicBezTo>
                    <a:pt x="1280318" y="219075"/>
                    <a:pt x="1279525" y="345282"/>
                    <a:pt x="1278731" y="471488"/>
                  </a:cubicBezTo>
                  <a:lnTo>
                    <a:pt x="916781" y="464344"/>
                  </a:lnTo>
                  <a:lnTo>
                    <a:pt x="773906" y="381000"/>
                  </a:lnTo>
                  <a:cubicBezTo>
                    <a:pt x="773112" y="287338"/>
                    <a:pt x="772319" y="193675"/>
                    <a:pt x="771525" y="100013"/>
                  </a:cubicBezTo>
                  <a:lnTo>
                    <a:pt x="488156" y="92869"/>
                  </a:lnTo>
                  <a:lnTo>
                    <a:pt x="488156" y="0"/>
                  </a:lnTo>
                  <a:lnTo>
                    <a:pt x="0" y="9525"/>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0" name="Freeform 189"/>
            <p:cNvSpPr/>
            <p:nvPr/>
          </p:nvSpPr>
          <p:spPr bwMode="auto">
            <a:xfrm>
              <a:off x="6686550" y="3078956"/>
              <a:ext cx="1169194" cy="1769269"/>
            </a:xfrm>
            <a:custGeom>
              <a:avLst/>
              <a:gdLst>
                <a:gd name="connsiteX0" fmla="*/ 0 w 1169194"/>
                <a:gd name="connsiteY0" fmla="*/ 664369 h 1769269"/>
                <a:gd name="connsiteX1" fmla="*/ 4763 w 1169194"/>
                <a:gd name="connsiteY1" fmla="*/ 1262063 h 1769269"/>
                <a:gd name="connsiteX2" fmla="*/ 50006 w 1169194"/>
                <a:gd name="connsiteY2" fmla="*/ 1212057 h 1769269"/>
                <a:gd name="connsiteX3" fmla="*/ 54769 w 1169194"/>
                <a:gd name="connsiteY3" fmla="*/ 1235869 h 1769269"/>
                <a:gd name="connsiteX4" fmla="*/ 88106 w 1169194"/>
                <a:gd name="connsiteY4" fmla="*/ 1262063 h 1769269"/>
                <a:gd name="connsiteX5" fmla="*/ 304800 w 1169194"/>
                <a:gd name="connsiteY5" fmla="*/ 1262063 h 1769269"/>
                <a:gd name="connsiteX6" fmla="*/ 333375 w 1169194"/>
                <a:gd name="connsiteY6" fmla="*/ 1295400 h 1769269"/>
                <a:gd name="connsiteX7" fmla="*/ 419100 w 1169194"/>
                <a:gd name="connsiteY7" fmla="*/ 1262063 h 1769269"/>
                <a:gd name="connsiteX8" fmla="*/ 416719 w 1169194"/>
                <a:gd name="connsiteY8" fmla="*/ 1219200 h 1769269"/>
                <a:gd name="connsiteX9" fmla="*/ 631031 w 1169194"/>
                <a:gd name="connsiteY9" fmla="*/ 1385888 h 1769269"/>
                <a:gd name="connsiteX10" fmla="*/ 631031 w 1169194"/>
                <a:gd name="connsiteY10" fmla="*/ 1545432 h 1769269"/>
                <a:gd name="connsiteX11" fmla="*/ 835819 w 1169194"/>
                <a:gd name="connsiteY11" fmla="*/ 1769269 h 1769269"/>
                <a:gd name="connsiteX12" fmla="*/ 907256 w 1169194"/>
                <a:gd name="connsiteY12" fmla="*/ 1769269 h 1769269"/>
                <a:gd name="connsiteX13" fmla="*/ 959644 w 1169194"/>
                <a:gd name="connsiteY13" fmla="*/ 1685925 h 1769269"/>
                <a:gd name="connsiteX14" fmla="*/ 964406 w 1169194"/>
                <a:gd name="connsiteY14" fmla="*/ 1535907 h 1769269"/>
                <a:gd name="connsiteX15" fmla="*/ 709613 w 1169194"/>
                <a:gd name="connsiteY15" fmla="*/ 1088232 h 1769269"/>
                <a:gd name="connsiteX16" fmla="*/ 757238 w 1169194"/>
                <a:gd name="connsiteY16" fmla="*/ 959644 h 1769269"/>
                <a:gd name="connsiteX17" fmla="*/ 959644 w 1169194"/>
                <a:gd name="connsiteY17" fmla="*/ 716757 h 1769269"/>
                <a:gd name="connsiteX18" fmla="*/ 959644 w 1169194"/>
                <a:gd name="connsiteY18" fmla="*/ 688182 h 1769269"/>
                <a:gd name="connsiteX19" fmla="*/ 981075 w 1169194"/>
                <a:gd name="connsiteY19" fmla="*/ 692944 h 1769269"/>
                <a:gd name="connsiteX20" fmla="*/ 995363 w 1169194"/>
                <a:gd name="connsiteY20" fmla="*/ 671513 h 1769269"/>
                <a:gd name="connsiteX21" fmla="*/ 992981 w 1169194"/>
                <a:gd name="connsiteY21" fmla="*/ 628650 h 1769269"/>
                <a:gd name="connsiteX22" fmla="*/ 1131094 w 1169194"/>
                <a:gd name="connsiteY22" fmla="*/ 542925 h 1769269"/>
                <a:gd name="connsiteX23" fmla="*/ 1131094 w 1169194"/>
                <a:gd name="connsiteY23" fmla="*/ 500063 h 1769269"/>
                <a:gd name="connsiteX24" fmla="*/ 1085850 w 1169194"/>
                <a:gd name="connsiteY24" fmla="*/ 500063 h 1769269"/>
                <a:gd name="connsiteX25" fmla="*/ 1085850 w 1169194"/>
                <a:gd name="connsiteY25" fmla="*/ 457200 h 1769269"/>
                <a:gd name="connsiteX26" fmla="*/ 1121569 w 1169194"/>
                <a:gd name="connsiteY26" fmla="*/ 461963 h 1769269"/>
                <a:gd name="connsiteX27" fmla="*/ 1169194 w 1169194"/>
                <a:gd name="connsiteY27" fmla="*/ 423863 h 1769269"/>
                <a:gd name="connsiteX28" fmla="*/ 1123950 w 1169194"/>
                <a:gd name="connsiteY28" fmla="*/ 326232 h 1769269"/>
                <a:gd name="connsiteX29" fmla="*/ 1131094 w 1169194"/>
                <a:gd name="connsiteY29" fmla="*/ 292894 h 1769269"/>
                <a:gd name="connsiteX30" fmla="*/ 1090613 w 1169194"/>
                <a:gd name="connsiteY30" fmla="*/ 295275 h 1769269"/>
                <a:gd name="connsiteX31" fmla="*/ 1023938 w 1169194"/>
                <a:gd name="connsiteY31" fmla="*/ 114300 h 1769269"/>
                <a:gd name="connsiteX32" fmla="*/ 1088231 w 1169194"/>
                <a:gd name="connsiteY32" fmla="*/ 126207 h 1769269"/>
                <a:gd name="connsiteX33" fmla="*/ 1088231 w 1169194"/>
                <a:gd name="connsiteY33" fmla="*/ 202407 h 1769269"/>
                <a:gd name="connsiteX34" fmla="*/ 1112044 w 1169194"/>
                <a:gd name="connsiteY34" fmla="*/ 188119 h 1769269"/>
                <a:gd name="connsiteX35" fmla="*/ 1169194 w 1169194"/>
                <a:gd name="connsiteY35" fmla="*/ 80963 h 1769269"/>
                <a:gd name="connsiteX36" fmla="*/ 1059656 w 1169194"/>
                <a:gd name="connsiteY36" fmla="*/ 83344 h 1769269"/>
                <a:gd name="connsiteX37" fmla="*/ 1066800 w 1169194"/>
                <a:gd name="connsiteY37" fmla="*/ 0 h 1769269"/>
                <a:gd name="connsiteX38" fmla="*/ 726281 w 1169194"/>
                <a:gd name="connsiteY38" fmla="*/ 0 h 1769269"/>
                <a:gd name="connsiteX39" fmla="*/ 726281 w 1169194"/>
                <a:gd name="connsiteY39" fmla="*/ 54769 h 1769269"/>
                <a:gd name="connsiteX40" fmla="*/ 807244 w 1169194"/>
                <a:gd name="connsiteY40" fmla="*/ 52388 h 1769269"/>
                <a:gd name="connsiteX41" fmla="*/ 809625 w 1169194"/>
                <a:gd name="connsiteY41" fmla="*/ 169069 h 1769269"/>
                <a:gd name="connsiteX42" fmla="*/ 714375 w 1169194"/>
                <a:gd name="connsiteY42" fmla="*/ 169069 h 1769269"/>
                <a:gd name="connsiteX43" fmla="*/ 721519 w 1169194"/>
                <a:gd name="connsiteY43" fmla="*/ 295275 h 1769269"/>
                <a:gd name="connsiteX44" fmla="*/ 576263 w 1169194"/>
                <a:gd name="connsiteY44" fmla="*/ 388144 h 1769269"/>
                <a:gd name="connsiteX45" fmla="*/ 540544 w 1169194"/>
                <a:gd name="connsiteY45" fmla="*/ 350044 h 1769269"/>
                <a:gd name="connsiteX46" fmla="*/ 471488 w 1169194"/>
                <a:gd name="connsiteY46" fmla="*/ 450057 h 1769269"/>
                <a:gd name="connsiteX47" fmla="*/ 545306 w 1169194"/>
                <a:gd name="connsiteY47" fmla="*/ 454819 h 1769269"/>
                <a:gd name="connsiteX48" fmla="*/ 559594 w 1169194"/>
                <a:gd name="connsiteY48" fmla="*/ 502444 h 1769269"/>
                <a:gd name="connsiteX49" fmla="*/ 333375 w 1169194"/>
                <a:gd name="connsiteY49" fmla="*/ 669132 h 1769269"/>
                <a:gd name="connsiteX50" fmla="*/ 0 w 1169194"/>
                <a:gd name="connsiteY50" fmla="*/ 664369 h 17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9194" h="1769269">
                  <a:moveTo>
                    <a:pt x="0" y="664369"/>
                  </a:moveTo>
                  <a:cubicBezTo>
                    <a:pt x="1588" y="863600"/>
                    <a:pt x="3175" y="1062832"/>
                    <a:pt x="4763" y="1262063"/>
                  </a:cubicBezTo>
                  <a:lnTo>
                    <a:pt x="50006" y="1212057"/>
                  </a:lnTo>
                  <a:lnTo>
                    <a:pt x="54769" y="1235869"/>
                  </a:lnTo>
                  <a:lnTo>
                    <a:pt x="88106" y="1262063"/>
                  </a:lnTo>
                  <a:lnTo>
                    <a:pt x="304800" y="1262063"/>
                  </a:lnTo>
                  <a:lnTo>
                    <a:pt x="333375" y="1295400"/>
                  </a:lnTo>
                  <a:lnTo>
                    <a:pt x="419100" y="1262063"/>
                  </a:lnTo>
                  <a:lnTo>
                    <a:pt x="416719" y="1219200"/>
                  </a:lnTo>
                  <a:lnTo>
                    <a:pt x="631031" y="1385888"/>
                  </a:lnTo>
                  <a:lnTo>
                    <a:pt x="631031" y="1545432"/>
                  </a:lnTo>
                  <a:lnTo>
                    <a:pt x="835819" y="1769269"/>
                  </a:lnTo>
                  <a:lnTo>
                    <a:pt x="907256" y="1769269"/>
                  </a:lnTo>
                  <a:lnTo>
                    <a:pt x="959644" y="1685925"/>
                  </a:lnTo>
                  <a:lnTo>
                    <a:pt x="964406" y="1535907"/>
                  </a:lnTo>
                  <a:lnTo>
                    <a:pt x="709613" y="1088232"/>
                  </a:lnTo>
                  <a:lnTo>
                    <a:pt x="757238" y="959644"/>
                  </a:lnTo>
                  <a:lnTo>
                    <a:pt x="959644" y="716757"/>
                  </a:lnTo>
                  <a:lnTo>
                    <a:pt x="959644" y="688182"/>
                  </a:lnTo>
                  <a:lnTo>
                    <a:pt x="981075" y="692944"/>
                  </a:lnTo>
                  <a:lnTo>
                    <a:pt x="995363" y="671513"/>
                  </a:lnTo>
                  <a:lnTo>
                    <a:pt x="992981" y="628650"/>
                  </a:lnTo>
                  <a:lnTo>
                    <a:pt x="1131094" y="542925"/>
                  </a:lnTo>
                  <a:lnTo>
                    <a:pt x="1131094" y="500063"/>
                  </a:lnTo>
                  <a:lnTo>
                    <a:pt x="1085850" y="500063"/>
                  </a:lnTo>
                  <a:lnTo>
                    <a:pt x="1085850" y="457200"/>
                  </a:lnTo>
                  <a:lnTo>
                    <a:pt x="1121569" y="461963"/>
                  </a:lnTo>
                  <a:lnTo>
                    <a:pt x="1169194" y="423863"/>
                  </a:lnTo>
                  <a:lnTo>
                    <a:pt x="1123950" y="326232"/>
                  </a:lnTo>
                  <a:lnTo>
                    <a:pt x="1131094" y="292894"/>
                  </a:lnTo>
                  <a:lnTo>
                    <a:pt x="1090613" y="295275"/>
                  </a:lnTo>
                  <a:lnTo>
                    <a:pt x="1023938" y="114300"/>
                  </a:lnTo>
                  <a:lnTo>
                    <a:pt x="1088231" y="126207"/>
                  </a:lnTo>
                  <a:lnTo>
                    <a:pt x="1088231" y="202407"/>
                  </a:lnTo>
                  <a:lnTo>
                    <a:pt x="1112044" y="188119"/>
                  </a:lnTo>
                  <a:lnTo>
                    <a:pt x="1169194" y="80963"/>
                  </a:lnTo>
                  <a:lnTo>
                    <a:pt x="1059656" y="83344"/>
                  </a:lnTo>
                  <a:lnTo>
                    <a:pt x="1066800" y="0"/>
                  </a:lnTo>
                  <a:lnTo>
                    <a:pt x="726281" y="0"/>
                  </a:lnTo>
                  <a:lnTo>
                    <a:pt x="726281" y="54769"/>
                  </a:lnTo>
                  <a:lnTo>
                    <a:pt x="807244" y="52388"/>
                  </a:lnTo>
                  <a:cubicBezTo>
                    <a:pt x="808038" y="91282"/>
                    <a:pt x="808831" y="130175"/>
                    <a:pt x="809625" y="169069"/>
                  </a:cubicBezTo>
                  <a:lnTo>
                    <a:pt x="714375" y="169069"/>
                  </a:lnTo>
                  <a:lnTo>
                    <a:pt x="721519" y="295275"/>
                  </a:lnTo>
                  <a:lnTo>
                    <a:pt x="576263" y="388144"/>
                  </a:lnTo>
                  <a:lnTo>
                    <a:pt x="540544" y="350044"/>
                  </a:lnTo>
                  <a:lnTo>
                    <a:pt x="471488" y="450057"/>
                  </a:lnTo>
                  <a:lnTo>
                    <a:pt x="545306" y="454819"/>
                  </a:lnTo>
                  <a:lnTo>
                    <a:pt x="559594" y="502444"/>
                  </a:lnTo>
                  <a:lnTo>
                    <a:pt x="333375" y="669132"/>
                  </a:lnTo>
                  <a:lnTo>
                    <a:pt x="0" y="664369"/>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1" name="Freeform 190"/>
            <p:cNvSpPr/>
            <p:nvPr/>
          </p:nvSpPr>
          <p:spPr bwMode="auto">
            <a:xfrm>
              <a:off x="7805738" y="1981200"/>
              <a:ext cx="507206" cy="807244"/>
            </a:xfrm>
            <a:custGeom>
              <a:avLst/>
              <a:gdLst>
                <a:gd name="connsiteX0" fmla="*/ 295275 w 507206"/>
                <a:gd name="connsiteY0" fmla="*/ 40481 h 807244"/>
                <a:gd name="connsiteX1" fmla="*/ 347662 w 507206"/>
                <a:gd name="connsiteY1" fmla="*/ 2381 h 807244"/>
                <a:gd name="connsiteX2" fmla="*/ 383381 w 507206"/>
                <a:gd name="connsiteY2" fmla="*/ 50006 h 807244"/>
                <a:gd name="connsiteX3" fmla="*/ 423862 w 507206"/>
                <a:gd name="connsiteY3" fmla="*/ 176213 h 807244"/>
                <a:gd name="connsiteX4" fmla="*/ 454818 w 507206"/>
                <a:gd name="connsiteY4" fmla="*/ 171450 h 807244"/>
                <a:gd name="connsiteX5" fmla="*/ 469106 w 507206"/>
                <a:gd name="connsiteY5" fmla="*/ 221456 h 807244"/>
                <a:gd name="connsiteX6" fmla="*/ 500062 w 507206"/>
                <a:gd name="connsiteY6" fmla="*/ 214313 h 807244"/>
                <a:gd name="connsiteX7" fmla="*/ 507206 w 507206"/>
                <a:gd name="connsiteY7" fmla="*/ 250031 h 807244"/>
                <a:gd name="connsiteX8" fmla="*/ 454818 w 507206"/>
                <a:gd name="connsiteY8" fmla="*/ 354806 h 807244"/>
                <a:gd name="connsiteX9" fmla="*/ 414337 w 507206"/>
                <a:gd name="connsiteY9" fmla="*/ 352425 h 807244"/>
                <a:gd name="connsiteX10" fmla="*/ 400050 w 507206"/>
                <a:gd name="connsiteY10" fmla="*/ 366713 h 807244"/>
                <a:gd name="connsiteX11" fmla="*/ 383381 w 507206"/>
                <a:gd name="connsiteY11" fmla="*/ 388144 h 807244"/>
                <a:gd name="connsiteX12" fmla="*/ 347662 w 507206"/>
                <a:gd name="connsiteY12" fmla="*/ 357188 h 807244"/>
                <a:gd name="connsiteX13" fmla="*/ 345281 w 507206"/>
                <a:gd name="connsiteY13" fmla="*/ 428625 h 807244"/>
                <a:gd name="connsiteX14" fmla="*/ 269081 w 507206"/>
                <a:gd name="connsiteY14" fmla="*/ 497681 h 807244"/>
                <a:gd name="connsiteX15" fmla="*/ 271462 w 507206"/>
                <a:gd name="connsiteY15" fmla="*/ 511969 h 807244"/>
                <a:gd name="connsiteX16" fmla="*/ 297656 w 507206"/>
                <a:gd name="connsiteY16" fmla="*/ 516731 h 807244"/>
                <a:gd name="connsiteX17" fmla="*/ 302418 w 507206"/>
                <a:gd name="connsiteY17" fmla="*/ 604838 h 807244"/>
                <a:gd name="connsiteX18" fmla="*/ 378618 w 507206"/>
                <a:gd name="connsiteY18" fmla="*/ 676275 h 807244"/>
                <a:gd name="connsiteX19" fmla="*/ 304800 w 507206"/>
                <a:gd name="connsiteY19" fmla="*/ 747713 h 807244"/>
                <a:gd name="connsiteX20" fmla="*/ 242887 w 507206"/>
                <a:gd name="connsiteY20" fmla="*/ 795338 h 807244"/>
                <a:gd name="connsiteX21" fmla="*/ 223837 w 507206"/>
                <a:gd name="connsiteY21" fmla="*/ 802481 h 807244"/>
                <a:gd name="connsiteX22" fmla="*/ 121443 w 507206"/>
                <a:gd name="connsiteY22" fmla="*/ 807244 h 807244"/>
                <a:gd name="connsiteX23" fmla="*/ 102393 w 507206"/>
                <a:gd name="connsiteY23" fmla="*/ 807244 h 807244"/>
                <a:gd name="connsiteX24" fmla="*/ 57150 w 507206"/>
                <a:gd name="connsiteY24" fmla="*/ 747713 h 807244"/>
                <a:gd name="connsiteX25" fmla="*/ 40481 w 507206"/>
                <a:gd name="connsiteY25" fmla="*/ 683419 h 807244"/>
                <a:gd name="connsiteX26" fmla="*/ 42862 w 507206"/>
                <a:gd name="connsiteY26" fmla="*/ 602456 h 807244"/>
                <a:gd name="connsiteX27" fmla="*/ 0 w 507206"/>
                <a:gd name="connsiteY27" fmla="*/ 547688 h 807244"/>
                <a:gd name="connsiteX28" fmla="*/ 0 w 507206"/>
                <a:gd name="connsiteY28" fmla="*/ 376238 h 807244"/>
                <a:gd name="connsiteX29" fmla="*/ 123825 w 507206"/>
                <a:gd name="connsiteY29" fmla="*/ 342900 h 807244"/>
                <a:gd name="connsiteX30" fmla="*/ 119062 w 507206"/>
                <a:gd name="connsiteY30" fmla="*/ 292894 h 807244"/>
                <a:gd name="connsiteX31" fmla="*/ 164306 w 507206"/>
                <a:gd name="connsiteY31" fmla="*/ 300038 h 807244"/>
                <a:gd name="connsiteX32" fmla="*/ 214312 w 507206"/>
                <a:gd name="connsiteY32" fmla="*/ 216694 h 807244"/>
                <a:gd name="connsiteX33" fmla="*/ 214312 w 507206"/>
                <a:gd name="connsiteY33" fmla="*/ 123825 h 807244"/>
                <a:gd name="connsiteX34" fmla="*/ 250031 w 507206"/>
                <a:gd name="connsiteY34" fmla="*/ 0 h 807244"/>
                <a:gd name="connsiteX35" fmla="*/ 295275 w 507206"/>
                <a:gd name="connsiteY35" fmla="*/ 40481 h 8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7206" h="807244">
                  <a:moveTo>
                    <a:pt x="295275" y="40481"/>
                  </a:moveTo>
                  <a:lnTo>
                    <a:pt x="347662" y="2381"/>
                  </a:lnTo>
                  <a:lnTo>
                    <a:pt x="383381" y="50006"/>
                  </a:lnTo>
                  <a:lnTo>
                    <a:pt x="423862" y="176213"/>
                  </a:lnTo>
                  <a:lnTo>
                    <a:pt x="454818" y="171450"/>
                  </a:lnTo>
                  <a:lnTo>
                    <a:pt x="469106" y="221456"/>
                  </a:lnTo>
                  <a:lnTo>
                    <a:pt x="500062" y="214313"/>
                  </a:lnTo>
                  <a:lnTo>
                    <a:pt x="507206" y="250031"/>
                  </a:lnTo>
                  <a:lnTo>
                    <a:pt x="454818" y="354806"/>
                  </a:lnTo>
                  <a:lnTo>
                    <a:pt x="414337" y="352425"/>
                  </a:lnTo>
                  <a:lnTo>
                    <a:pt x="400050" y="366713"/>
                  </a:lnTo>
                  <a:lnTo>
                    <a:pt x="383381" y="388144"/>
                  </a:lnTo>
                  <a:lnTo>
                    <a:pt x="347662" y="357188"/>
                  </a:lnTo>
                  <a:cubicBezTo>
                    <a:pt x="346868" y="381000"/>
                    <a:pt x="346075" y="404813"/>
                    <a:pt x="345281" y="428625"/>
                  </a:cubicBezTo>
                  <a:lnTo>
                    <a:pt x="269081" y="497681"/>
                  </a:lnTo>
                  <a:lnTo>
                    <a:pt x="271462" y="511969"/>
                  </a:lnTo>
                  <a:lnTo>
                    <a:pt x="297656" y="516731"/>
                  </a:lnTo>
                  <a:lnTo>
                    <a:pt x="302418" y="604838"/>
                  </a:lnTo>
                  <a:lnTo>
                    <a:pt x="378618" y="676275"/>
                  </a:lnTo>
                  <a:lnTo>
                    <a:pt x="304800" y="747713"/>
                  </a:lnTo>
                  <a:lnTo>
                    <a:pt x="242887" y="795338"/>
                  </a:lnTo>
                  <a:lnTo>
                    <a:pt x="223837" y="802481"/>
                  </a:lnTo>
                  <a:lnTo>
                    <a:pt x="121443" y="807244"/>
                  </a:lnTo>
                  <a:lnTo>
                    <a:pt x="102393" y="807244"/>
                  </a:lnTo>
                  <a:lnTo>
                    <a:pt x="57150" y="747713"/>
                  </a:lnTo>
                  <a:lnTo>
                    <a:pt x="40481" y="683419"/>
                  </a:lnTo>
                  <a:cubicBezTo>
                    <a:pt x="41275" y="656431"/>
                    <a:pt x="42068" y="629444"/>
                    <a:pt x="42862" y="602456"/>
                  </a:cubicBezTo>
                  <a:lnTo>
                    <a:pt x="0" y="547688"/>
                  </a:lnTo>
                  <a:lnTo>
                    <a:pt x="0" y="376238"/>
                  </a:lnTo>
                  <a:lnTo>
                    <a:pt x="123825" y="342900"/>
                  </a:lnTo>
                  <a:lnTo>
                    <a:pt x="119062" y="292894"/>
                  </a:lnTo>
                  <a:lnTo>
                    <a:pt x="164306" y="300038"/>
                  </a:lnTo>
                  <a:lnTo>
                    <a:pt x="214312" y="216694"/>
                  </a:lnTo>
                  <a:lnTo>
                    <a:pt x="214312" y="123825"/>
                  </a:lnTo>
                  <a:lnTo>
                    <a:pt x="250031" y="0"/>
                  </a:lnTo>
                  <a:lnTo>
                    <a:pt x="295275" y="40481"/>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2" name="Freeform 191"/>
            <p:cNvSpPr/>
            <p:nvPr/>
          </p:nvSpPr>
          <p:spPr bwMode="auto">
            <a:xfrm>
              <a:off x="6343650" y="2286000"/>
              <a:ext cx="523875" cy="242888"/>
            </a:xfrm>
            <a:custGeom>
              <a:avLst/>
              <a:gdLst>
                <a:gd name="connsiteX0" fmla="*/ 0 w 523875"/>
                <a:gd name="connsiteY0" fmla="*/ 119063 h 242888"/>
                <a:gd name="connsiteX1" fmla="*/ 180975 w 523875"/>
                <a:gd name="connsiteY1" fmla="*/ 0 h 242888"/>
                <a:gd name="connsiteX2" fmla="*/ 176213 w 523875"/>
                <a:gd name="connsiteY2" fmla="*/ 73819 h 242888"/>
                <a:gd name="connsiteX3" fmla="*/ 214313 w 523875"/>
                <a:gd name="connsiteY3" fmla="*/ 45244 h 242888"/>
                <a:gd name="connsiteX4" fmla="*/ 240506 w 523875"/>
                <a:gd name="connsiteY4" fmla="*/ 30956 h 242888"/>
                <a:gd name="connsiteX5" fmla="*/ 266700 w 523875"/>
                <a:gd name="connsiteY5" fmla="*/ 35719 h 242888"/>
                <a:gd name="connsiteX6" fmla="*/ 302419 w 523875"/>
                <a:gd name="connsiteY6" fmla="*/ 76200 h 242888"/>
                <a:gd name="connsiteX7" fmla="*/ 433388 w 523875"/>
                <a:gd name="connsiteY7" fmla="*/ 33338 h 242888"/>
                <a:gd name="connsiteX8" fmla="*/ 426244 w 523875"/>
                <a:gd name="connsiteY8" fmla="*/ 69056 h 242888"/>
                <a:gd name="connsiteX9" fmla="*/ 523875 w 523875"/>
                <a:gd name="connsiteY9" fmla="*/ 76200 h 242888"/>
                <a:gd name="connsiteX10" fmla="*/ 523875 w 523875"/>
                <a:gd name="connsiteY10" fmla="*/ 133350 h 242888"/>
                <a:gd name="connsiteX11" fmla="*/ 452438 w 523875"/>
                <a:gd name="connsiteY11" fmla="*/ 126206 h 242888"/>
                <a:gd name="connsiteX12" fmla="*/ 414338 w 523875"/>
                <a:gd name="connsiteY12" fmla="*/ 128588 h 242888"/>
                <a:gd name="connsiteX13" fmla="*/ 302419 w 523875"/>
                <a:gd name="connsiteY13" fmla="*/ 161925 h 242888"/>
                <a:gd name="connsiteX14" fmla="*/ 259556 w 523875"/>
                <a:gd name="connsiteY14" fmla="*/ 242888 h 242888"/>
                <a:gd name="connsiteX15" fmla="*/ 185738 w 523875"/>
                <a:gd name="connsiteY15" fmla="*/ 169069 h 242888"/>
                <a:gd name="connsiteX16" fmla="*/ 142875 w 523875"/>
                <a:gd name="connsiteY16" fmla="*/ 150019 h 242888"/>
                <a:gd name="connsiteX17" fmla="*/ 0 w 523875"/>
                <a:gd name="connsiteY17" fmla="*/ 119063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242888">
                  <a:moveTo>
                    <a:pt x="0" y="119063"/>
                  </a:moveTo>
                  <a:lnTo>
                    <a:pt x="180975" y="0"/>
                  </a:lnTo>
                  <a:lnTo>
                    <a:pt x="176213" y="73819"/>
                  </a:lnTo>
                  <a:lnTo>
                    <a:pt x="214313" y="45244"/>
                  </a:lnTo>
                  <a:lnTo>
                    <a:pt x="240506" y="30956"/>
                  </a:lnTo>
                  <a:lnTo>
                    <a:pt x="266700" y="35719"/>
                  </a:lnTo>
                  <a:lnTo>
                    <a:pt x="302419" y="76200"/>
                  </a:lnTo>
                  <a:lnTo>
                    <a:pt x="433388" y="33338"/>
                  </a:lnTo>
                  <a:lnTo>
                    <a:pt x="426244" y="69056"/>
                  </a:lnTo>
                  <a:lnTo>
                    <a:pt x="523875" y="76200"/>
                  </a:lnTo>
                  <a:lnTo>
                    <a:pt x="523875" y="133350"/>
                  </a:lnTo>
                  <a:lnTo>
                    <a:pt x="452438" y="126206"/>
                  </a:lnTo>
                  <a:lnTo>
                    <a:pt x="414338" y="128588"/>
                  </a:lnTo>
                  <a:lnTo>
                    <a:pt x="302419" y="161925"/>
                  </a:lnTo>
                  <a:lnTo>
                    <a:pt x="259556" y="242888"/>
                  </a:lnTo>
                  <a:lnTo>
                    <a:pt x="185738" y="169069"/>
                  </a:lnTo>
                  <a:lnTo>
                    <a:pt x="142875" y="150019"/>
                  </a:lnTo>
                  <a:lnTo>
                    <a:pt x="0" y="119063"/>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3" name="Freeform 192"/>
            <p:cNvSpPr/>
            <p:nvPr/>
          </p:nvSpPr>
          <p:spPr bwMode="auto">
            <a:xfrm>
              <a:off x="6636544" y="2443163"/>
              <a:ext cx="428625" cy="1007268"/>
            </a:xfrm>
            <a:custGeom>
              <a:avLst/>
              <a:gdLst>
                <a:gd name="connsiteX0" fmla="*/ 7144 w 428625"/>
                <a:gd name="connsiteY0" fmla="*/ 847725 h 1007268"/>
                <a:gd name="connsiteX1" fmla="*/ 4762 w 428625"/>
                <a:gd name="connsiteY1" fmla="*/ 471487 h 1007268"/>
                <a:gd name="connsiteX2" fmla="*/ 45244 w 428625"/>
                <a:gd name="connsiteY2" fmla="*/ 469106 h 1007268"/>
                <a:gd name="connsiteX3" fmla="*/ 102394 w 428625"/>
                <a:gd name="connsiteY3" fmla="*/ 385762 h 1007268"/>
                <a:gd name="connsiteX4" fmla="*/ 54769 w 428625"/>
                <a:gd name="connsiteY4" fmla="*/ 304800 h 1007268"/>
                <a:gd name="connsiteX5" fmla="*/ 50006 w 428625"/>
                <a:gd name="connsiteY5" fmla="*/ 123825 h 1007268"/>
                <a:gd name="connsiteX6" fmla="*/ 97631 w 428625"/>
                <a:gd name="connsiteY6" fmla="*/ 90487 h 1007268"/>
                <a:gd name="connsiteX7" fmla="*/ 92869 w 428625"/>
                <a:gd name="connsiteY7" fmla="*/ 135731 h 1007268"/>
                <a:gd name="connsiteX8" fmla="*/ 140494 w 428625"/>
                <a:gd name="connsiteY8" fmla="*/ 135731 h 1007268"/>
                <a:gd name="connsiteX9" fmla="*/ 142875 w 428625"/>
                <a:gd name="connsiteY9" fmla="*/ 0 h 1007268"/>
                <a:gd name="connsiteX10" fmla="*/ 223837 w 428625"/>
                <a:gd name="connsiteY10" fmla="*/ 4762 h 1007268"/>
                <a:gd name="connsiteX11" fmla="*/ 309562 w 428625"/>
                <a:gd name="connsiteY11" fmla="*/ 45243 h 1007268"/>
                <a:gd name="connsiteX12" fmla="*/ 352425 w 428625"/>
                <a:gd name="connsiteY12" fmla="*/ 140493 h 1007268"/>
                <a:gd name="connsiteX13" fmla="*/ 302419 w 428625"/>
                <a:gd name="connsiteY13" fmla="*/ 226218 h 1007268"/>
                <a:gd name="connsiteX14" fmla="*/ 307181 w 428625"/>
                <a:gd name="connsiteY14" fmla="*/ 264318 h 1007268"/>
                <a:gd name="connsiteX15" fmla="*/ 345281 w 428625"/>
                <a:gd name="connsiteY15" fmla="*/ 214312 h 1007268"/>
                <a:gd name="connsiteX16" fmla="*/ 378619 w 428625"/>
                <a:gd name="connsiteY16" fmla="*/ 211931 h 1007268"/>
                <a:gd name="connsiteX17" fmla="*/ 428625 w 428625"/>
                <a:gd name="connsiteY17" fmla="*/ 345281 h 1007268"/>
                <a:gd name="connsiteX18" fmla="*/ 342900 w 428625"/>
                <a:gd name="connsiteY18" fmla="*/ 473868 h 1007268"/>
                <a:gd name="connsiteX19" fmla="*/ 247650 w 428625"/>
                <a:gd name="connsiteY19" fmla="*/ 461962 h 1007268"/>
                <a:gd name="connsiteX20" fmla="*/ 257175 w 428625"/>
                <a:gd name="connsiteY20" fmla="*/ 862012 h 1007268"/>
                <a:gd name="connsiteX21" fmla="*/ 180975 w 428625"/>
                <a:gd name="connsiteY21" fmla="*/ 933450 h 1007268"/>
                <a:gd name="connsiteX22" fmla="*/ 180975 w 428625"/>
                <a:gd name="connsiteY22" fmla="*/ 964406 h 1007268"/>
                <a:gd name="connsiteX23" fmla="*/ 0 w 428625"/>
                <a:gd name="connsiteY23" fmla="*/ 1007268 h 1007268"/>
                <a:gd name="connsiteX24" fmla="*/ 0 w 428625"/>
                <a:gd name="connsiteY24" fmla="*/ 983456 h 1007268"/>
                <a:gd name="connsiteX25" fmla="*/ 57150 w 428625"/>
                <a:gd name="connsiteY25" fmla="*/ 881062 h 1007268"/>
                <a:gd name="connsiteX26" fmla="*/ 7144 w 428625"/>
                <a:gd name="connsiteY26" fmla="*/ 847725 h 100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1007268">
                  <a:moveTo>
                    <a:pt x="7144" y="847725"/>
                  </a:moveTo>
                  <a:lnTo>
                    <a:pt x="4762" y="471487"/>
                  </a:lnTo>
                  <a:lnTo>
                    <a:pt x="45244" y="469106"/>
                  </a:lnTo>
                  <a:lnTo>
                    <a:pt x="102394" y="385762"/>
                  </a:lnTo>
                  <a:lnTo>
                    <a:pt x="54769" y="304800"/>
                  </a:lnTo>
                  <a:lnTo>
                    <a:pt x="50006" y="123825"/>
                  </a:lnTo>
                  <a:lnTo>
                    <a:pt x="97631" y="90487"/>
                  </a:lnTo>
                  <a:lnTo>
                    <a:pt x="92869" y="135731"/>
                  </a:lnTo>
                  <a:lnTo>
                    <a:pt x="140494" y="135731"/>
                  </a:lnTo>
                  <a:cubicBezTo>
                    <a:pt x="141288" y="90487"/>
                    <a:pt x="142081" y="45244"/>
                    <a:pt x="142875" y="0"/>
                  </a:cubicBezTo>
                  <a:lnTo>
                    <a:pt x="223837" y="4762"/>
                  </a:lnTo>
                  <a:lnTo>
                    <a:pt x="309562" y="45243"/>
                  </a:lnTo>
                  <a:lnTo>
                    <a:pt x="352425" y="140493"/>
                  </a:lnTo>
                  <a:lnTo>
                    <a:pt x="302419" y="226218"/>
                  </a:lnTo>
                  <a:lnTo>
                    <a:pt x="307181" y="264318"/>
                  </a:lnTo>
                  <a:lnTo>
                    <a:pt x="345281" y="214312"/>
                  </a:lnTo>
                  <a:lnTo>
                    <a:pt x="378619" y="211931"/>
                  </a:lnTo>
                  <a:lnTo>
                    <a:pt x="428625" y="345281"/>
                  </a:lnTo>
                  <a:lnTo>
                    <a:pt x="342900" y="473868"/>
                  </a:lnTo>
                  <a:lnTo>
                    <a:pt x="247650" y="461962"/>
                  </a:lnTo>
                  <a:lnTo>
                    <a:pt x="257175" y="862012"/>
                  </a:lnTo>
                  <a:lnTo>
                    <a:pt x="180975" y="933450"/>
                  </a:lnTo>
                  <a:lnTo>
                    <a:pt x="180975" y="964406"/>
                  </a:lnTo>
                  <a:lnTo>
                    <a:pt x="0" y="1007268"/>
                  </a:lnTo>
                  <a:lnTo>
                    <a:pt x="0" y="983456"/>
                  </a:lnTo>
                  <a:lnTo>
                    <a:pt x="57150" y="881062"/>
                  </a:lnTo>
                  <a:lnTo>
                    <a:pt x="7144" y="847725"/>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4" name="Freeform 193"/>
            <p:cNvSpPr/>
            <p:nvPr/>
          </p:nvSpPr>
          <p:spPr bwMode="auto">
            <a:xfrm>
              <a:off x="7303294" y="2355056"/>
              <a:ext cx="719137" cy="762000"/>
            </a:xfrm>
            <a:custGeom>
              <a:avLst/>
              <a:gdLst>
                <a:gd name="connsiteX0" fmla="*/ 485775 w 719137"/>
                <a:gd name="connsiteY0" fmla="*/ 0 h 762000"/>
                <a:gd name="connsiteX1" fmla="*/ 345281 w 719137"/>
                <a:gd name="connsiteY1" fmla="*/ 57150 h 762000"/>
                <a:gd name="connsiteX2" fmla="*/ 252412 w 719137"/>
                <a:gd name="connsiteY2" fmla="*/ 135732 h 762000"/>
                <a:gd name="connsiteX3" fmla="*/ 307181 w 719137"/>
                <a:gd name="connsiteY3" fmla="*/ 226219 h 762000"/>
                <a:gd name="connsiteX4" fmla="*/ 176212 w 719137"/>
                <a:gd name="connsiteY4" fmla="*/ 302419 h 762000"/>
                <a:gd name="connsiteX5" fmla="*/ 50006 w 719137"/>
                <a:gd name="connsiteY5" fmla="*/ 297657 h 762000"/>
                <a:gd name="connsiteX6" fmla="*/ 85725 w 719137"/>
                <a:gd name="connsiteY6" fmla="*/ 395288 h 762000"/>
                <a:gd name="connsiteX7" fmla="*/ 0 w 719137"/>
                <a:gd name="connsiteY7" fmla="*/ 440532 h 762000"/>
                <a:gd name="connsiteX8" fmla="*/ 16669 w 719137"/>
                <a:gd name="connsiteY8" fmla="*/ 478632 h 762000"/>
                <a:gd name="connsiteX9" fmla="*/ 440531 w 719137"/>
                <a:gd name="connsiteY9" fmla="*/ 433388 h 762000"/>
                <a:gd name="connsiteX10" fmla="*/ 454819 w 719137"/>
                <a:gd name="connsiteY10" fmla="*/ 471488 h 762000"/>
                <a:gd name="connsiteX11" fmla="*/ 471487 w 719137"/>
                <a:gd name="connsiteY11" fmla="*/ 507207 h 762000"/>
                <a:gd name="connsiteX12" fmla="*/ 469106 w 719137"/>
                <a:gd name="connsiteY12" fmla="*/ 559594 h 762000"/>
                <a:gd name="connsiteX13" fmla="*/ 504825 w 719137"/>
                <a:gd name="connsiteY13" fmla="*/ 595313 h 762000"/>
                <a:gd name="connsiteX14" fmla="*/ 450056 w 719137"/>
                <a:gd name="connsiteY14" fmla="*/ 726282 h 762000"/>
                <a:gd name="connsiteX15" fmla="*/ 514350 w 719137"/>
                <a:gd name="connsiteY15" fmla="*/ 726282 h 762000"/>
                <a:gd name="connsiteX16" fmla="*/ 552450 w 719137"/>
                <a:gd name="connsiteY16" fmla="*/ 762000 h 762000"/>
                <a:gd name="connsiteX17" fmla="*/ 592931 w 719137"/>
                <a:gd name="connsiteY17" fmla="*/ 692944 h 762000"/>
                <a:gd name="connsiteX18" fmla="*/ 592931 w 719137"/>
                <a:gd name="connsiteY18" fmla="*/ 590550 h 762000"/>
                <a:gd name="connsiteX19" fmla="*/ 566737 w 719137"/>
                <a:gd name="connsiteY19" fmla="*/ 557213 h 762000"/>
                <a:gd name="connsiteX20" fmla="*/ 573881 w 719137"/>
                <a:gd name="connsiteY20" fmla="*/ 526257 h 762000"/>
                <a:gd name="connsiteX21" fmla="*/ 719137 w 719137"/>
                <a:gd name="connsiteY21" fmla="*/ 476250 h 762000"/>
                <a:gd name="connsiteX22" fmla="*/ 719137 w 719137"/>
                <a:gd name="connsiteY22" fmla="*/ 442913 h 762000"/>
                <a:gd name="connsiteX23" fmla="*/ 604837 w 719137"/>
                <a:gd name="connsiteY23" fmla="*/ 481013 h 762000"/>
                <a:gd name="connsiteX24" fmla="*/ 583406 w 719137"/>
                <a:gd name="connsiteY24" fmla="*/ 438150 h 762000"/>
                <a:gd name="connsiteX25" fmla="*/ 588169 w 719137"/>
                <a:gd name="connsiteY25" fmla="*/ 407194 h 762000"/>
                <a:gd name="connsiteX26" fmla="*/ 552450 w 719137"/>
                <a:gd name="connsiteY26" fmla="*/ 357188 h 762000"/>
                <a:gd name="connsiteX27" fmla="*/ 540544 w 719137"/>
                <a:gd name="connsiteY27" fmla="*/ 257175 h 762000"/>
                <a:gd name="connsiteX28" fmla="*/ 542925 w 719137"/>
                <a:gd name="connsiteY28" fmla="*/ 221457 h 762000"/>
                <a:gd name="connsiteX29" fmla="*/ 497681 w 719137"/>
                <a:gd name="connsiteY29" fmla="*/ 171450 h 762000"/>
                <a:gd name="connsiteX30" fmla="*/ 485775 w 719137"/>
                <a:gd name="connsiteY30"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37" h="762000">
                  <a:moveTo>
                    <a:pt x="485775" y="0"/>
                  </a:moveTo>
                  <a:lnTo>
                    <a:pt x="345281" y="57150"/>
                  </a:lnTo>
                  <a:lnTo>
                    <a:pt x="252412" y="135732"/>
                  </a:lnTo>
                  <a:lnTo>
                    <a:pt x="307181" y="226219"/>
                  </a:lnTo>
                  <a:lnTo>
                    <a:pt x="176212" y="302419"/>
                  </a:lnTo>
                  <a:lnTo>
                    <a:pt x="50006" y="297657"/>
                  </a:lnTo>
                  <a:lnTo>
                    <a:pt x="85725" y="395288"/>
                  </a:lnTo>
                  <a:lnTo>
                    <a:pt x="0" y="440532"/>
                  </a:lnTo>
                  <a:lnTo>
                    <a:pt x="16669" y="478632"/>
                  </a:lnTo>
                  <a:lnTo>
                    <a:pt x="440531" y="433388"/>
                  </a:lnTo>
                  <a:lnTo>
                    <a:pt x="454819" y="471488"/>
                  </a:lnTo>
                  <a:lnTo>
                    <a:pt x="471487" y="507207"/>
                  </a:lnTo>
                  <a:lnTo>
                    <a:pt x="469106" y="559594"/>
                  </a:lnTo>
                  <a:lnTo>
                    <a:pt x="504825" y="595313"/>
                  </a:lnTo>
                  <a:lnTo>
                    <a:pt x="450056" y="726282"/>
                  </a:lnTo>
                  <a:lnTo>
                    <a:pt x="514350" y="726282"/>
                  </a:lnTo>
                  <a:lnTo>
                    <a:pt x="552450" y="762000"/>
                  </a:lnTo>
                  <a:lnTo>
                    <a:pt x="592931" y="692944"/>
                  </a:lnTo>
                  <a:lnTo>
                    <a:pt x="592931" y="590550"/>
                  </a:lnTo>
                  <a:lnTo>
                    <a:pt x="566737" y="557213"/>
                  </a:lnTo>
                  <a:lnTo>
                    <a:pt x="573881" y="526257"/>
                  </a:lnTo>
                  <a:lnTo>
                    <a:pt x="719137" y="476250"/>
                  </a:lnTo>
                  <a:lnTo>
                    <a:pt x="719137" y="442913"/>
                  </a:lnTo>
                  <a:lnTo>
                    <a:pt x="604837" y="481013"/>
                  </a:lnTo>
                  <a:lnTo>
                    <a:pt x="583406" y="438150"/>
                  </a:lnTo>
                  <a:lnTo>
                    <a:pt x="588169" y="407194"/>
                  </a:lnTo>
                  <a:lnTo>
                    <a:pt x="552450" y="357188"/>
                  </a:lnTo>
                  <a:lnTo>
                    <a:pt x="540544" y="257175"/>
                  </a:lnTo>
                  <a:lnTo>
                    <a:pt x="542925" y="221457"/>
                  </a:lnTo>
                  <a:lnTo>
                    <a:pt x="497681" y="171450"/>
                  </a:lnTo>
                  <a:lnTo>
                    <a:pt x="485775" y="0"/>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5" name="Freeform 194"/>
            <p:cNvSpPr/>
            <p:nvPr/>
          </p:nvSpPr>
          <p:spPr bwMode="auto">
            <a:xfrm>
              <a:off x="7150894" y="2790825"/>
              <a:ext cx="661987" cy="676275"/>
            </a:xfrm>
            <a:custGeom>
              <a:avLst/>
              <a:gdLst>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152400 w 661987"/>
                <a:gd name="connsiteY18" fmla="*/ 7144 h 676275"/>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207169 w 661987"/>
                <a:gd name="connsiteY18" fmla="*/ 4763 h 676275"/>
                <a:gd name="connsiteX19" fmla="*/ 152400 w 661987"/>
                <a:gd name="connsiteY19" fmla="*/ 7144 h 676275"/>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183357 w 661987"/>
                <a:gd name="connsiteY18" fmla="*/ 42863 h 676275"/>
                <a:gd name="connsiteX19" fmla="*/ 152400 w 661987"/>
                <a:gd name="connsiteY19" fmla="*/ 7144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987" h="676275">
                  <a:moveTo>
                    <a:pt x="152400" y="7144"/>
                  </a:moveTo>
                  <a:lnTo>
                    <a:pt x="116681" y="38100"/>
                  </a:lnTo>
                  <a:lnTo>
                    <a:pt x="126206" y="338138"/>
                  </a:lnTo>
                  <a:lnTo>
                    <a:pt x="0" y="485775"/>
                  </a:lnTo>
                  <a:lnTo>
                    <a:pt x="0" y="538163"/>
                  </a:lnTo>
                  <a:lnTo>
                    <a:pt x="76200" y="635794"/>
                  </a:lnTo>
                  <a:lnTo>
                    <a:pt x="109537" y="676275"/>
                  </a:lnTo>
                  <a:lnTo>
                    <a:pt x="261937" y="585788"/>
                  </a:lnTo>
                  <a:lnTo>
                    <a:pt x="252412" y="452438"/>
                  </a:lnTo>
                  <a:lnTo>
                    <a:pt x="340519" y="457200"/>
                  </a:lnTo>
                  <a:lnTo>
                    <a:pt x="345281" y="340519"/>
                  </a:lnTo>
                  <a:lnTo>
                    <a:pt x="259556" y="340519"/>
                  </a:lnTo>
                  <a:lnTo>
                    <a:pt x="264319" y="288131"/>
                  </a:lnTo>
                  <a:lnTo>
                    <a:pt x="604837" y="288131"/>
                  </a:lnTo>
                  <a:lnTo>
                    <a:pt x="661987" y="154781"/>
                  </a:lnTo>
                  <a:lnTo>
                    <a:pt x="616744" y="121444"/>
                  </a:lnTo>
                  <a:lnTo>
                    <a:pt x="628650" y="73819"/>
                  </a:lnTo>
                  <a:lnTo>
                    <a:pt x="595312" y="0"/>
                  </a:lnTo>
                  <a:lnTo>
                    <a:pt x="183357" y="42863"/>
                  </a:lnTo>
                  <a:lnTo>
                    <a:pt x="152400" y="7144"/>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6" name="Freeform 195"/>
            <p:cNvSpPr/>
            <p:nvPr/>
          </p:nvSpPr>
          <p:spPr bwMode="auto">
            <a:xfrm>
              <a:off x="6181725" y="2364581"/>
              <a:ext cx="504825" cy="1173957"/>
            </a:xfrm>
            <a:custGeom>
              <a:avLst/>
              <a:gdLst>
                <a:gd name="connsiteX0" fmla="*/ 7144 w 504825"/>
                <a:gd name="connsiteY0" fmla="*/ 2382 h 1173957"/>
                <a:gd name="connsiteX1" fmla="*/ 171450 w 504825"/>
                <a:gd name="connsiteY1" fmla="*/ 0 h 1173957"/>
                <a:gd name="connsiteX2" fmla="*/ 150019 w 504825"/>
                <a:gd name="connsiteY2" fmla="*/ 47625 h 1173957"/>
                <a:gd name="connsiteX3" fmla="*/ 323850 w 504825"/>
                <a:gd name="connsiteY3" fmla="*/ 80963 h 1173957"/>
                <a:gd name="connsiteX4" fmla="*/ 431006 w 504825"/>
                <a:gd name="connsiteY4" fmla="*/ 169069 h 1173957"/>
                <a:gd name="connsiteX5" fmla="*/ 378619 w 504825"/>
                <a:gd name="connsiteY5" fmla="*/ 252413 h 1173957"/>
                <a:gd name="connsiteX6" fmla="*/ 461963 w 504825"/>
                <a:gd name="connsiteY6" fmla="*/ 171450 h 1173957"/>
                <a:gd name="connsiteX7" fmla="*/ 428625 w 504825"/>
                <a:gd name="connsiteY7" fmla="*/ 242888 h 1173957"/>
                <a:gd name="connsiteX8" fmla="*/ 423863 w 504825"/>
                <a:gd name="connsiteY8" fmla="*/ 497682 h 1173957"/>
                <a:gd name="connsiteX9" fmla="*/ 464344 w 504825"/>
                <a:gd name="connsiteY9" fmla="*/ 502444 h 1173957"/>
                <a:gd name="connsiteX10" fmla="*/ 459581 w 504825"/>
                <a:gd name="connsiteY10" fmla="*/ 535782 h 1173957"/>
                <a:gd name="connsiteX11" fmla="*/ 459581 w 504825"/>
                <a:gd name="connsiteY11" fmla="*/ 928688 h 1173957"/>
                <a:gd name="connsiteX12" fmla="*/ 504825 w 504825"/>
                <a:gd name="connsiteY12" fmla="*/ 957263 h 1173957"/>
                <a:gd name="connsiteX13" fmla="*/ 450056 w 504825"/>
                <a:gd name="connsiteY13" fmla="*/ 1069182 h 1173957"/>
                <a:gd name="connsiteX14" fmla="*/ 457200 w 504825"/>
                <a:gd name="connsiteY14" fmla="*/ 1088232 h 1173957"/>
                <a:gd name="connsiteX15" fmla="*/ 414338 w 504825"/>
                <a:gd name="connsiteY15" fmla="*/ 1090613 h 1173957"/>
                <a:gd name="connsiteX16" fmla="*/ 416719 w 504825"/>
                <a:gd name="connsiteY16" fmla="*/ 1173957 h 1173957"/>
                <a:gd name="connsiteX17" fmla="*/ 381000 w 504825"/>
                <a:gd name="connsiteY17" fmla="*/ 1135857 h 1173957"/>
                <a:gd name="connsiteX18" fmla="*/ 340519 w 504825"/>
                <a:gd name="connsiteY18" fmla="*/ 1166813 h 1173957"/>
                <a:gd name="connsiteX19" fmla="*/ 252413 w 504825"/>
                <a:gd name="connsiteY19" fmla="*/ 1088232 h 1173957"/>
                <a:gd name="connsiteX20" fmla="*/ 259556 w 504825"/>
                <a:gd name="connsiteY20" fmla="*/ 971550 h 1173957"/>
                <a:gd name="connsiteX21" fmla="*/ 128588 w 504825"/>
                <a:gd name="connsiteY21" fmla="*/ 909638 h 1173957"/>
                <a:gd name="connsiteX22" fmla="*/ 126206 w 504825"/>
                <a:gd name="connsiteY22" fmla="*/ 673894 h 1173957"/>
                <a:gd name="connsiteX23" fmla="*/ 214313 w 504825"/>
                <a:gd name="connsiteY23" fmla="*/ 592932 h 1173957"/>
                <a:gd name="connsiteX24" fmla="*/ 183356 w 504825"/>
                <a:gd name="connsiteY24" fmla="*/ 507207 h 1173957"/>
                <a:gd name="connsiteX25" fmla="*/ 128588 w 504825"/>
                <a:gd name="connsiteY25" fmla="*/ 504825 h 1173957"/>
                <a:gd name="connsiteX26" fmla="*/ 133350 w 504825"/>
                <a:gd name="connsiteY26" fmla="*/ 414338 h 1173957"/>
                <a:gd name="connsiteX27" fmla="*/ 0 w 504825"/>
                <a:gd name="connsiteY27" fmla="*/ 285750 h 1173957"/>
                <a:gd name="connsiteX28" fmla="*/ 7144 w 504825"/>
                <a:gd name="connsiteY28" fmla="*/ 2382 h 11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825" h="1173957">
                  <a:moveTo>
                    <a:pt x="7144" y="2382"/>
                  </a:moveTo>
                  <a:lnTo>
                    <a:pt x="171450" y="0"/>
                  </a:lnTo>
                  <a:lnTo>
                    <a:pt x="150019" y="47625"/>
                  </a:lnTo>
                  <a:lnTo>
                    <a:pt x="323850" y="80963"/>
                  </a:lnTo>
                  <a:lnTo>
                    <a:pt x="431006" y="169069"/>
                  </a:lnTo>
                  <a:lnTo>
                    <a:pt x="378619" y="252413"/>
                  </a:lnTo>
                  <a:lnTo>
                    <a:pt x="461963" y="171450"/>
                  </a:lnTo>
                  <a:lnTo>
                    <a:pt x="428625" y="242888"/>
                  </a:lnTo>
                  <a:cubicBezTo>
                    <a:pt x="427038" y="327819"/>
                    <a:pt x="425450" y="412751"/>
                    <a:pt x="423863" y="497682"/>
                  </a:cubicBezTo>
                  <a:lnTo>
                    <a:pt x="464344" y="502444"/>
                  </a:lnTo>
                  <a:lnTo>
                    <a:pt x="459581" y="535782"/>
                  </a:lnTo>
                  <a:lnTo>
                    <a:pt x="459581" y="928688"/>
                  </a:lnTo>
                  <a:lnTo>
                    <a:pt x="504825" y="957263"/>
                  </a:lnTo>
                  <a:lnTo>
                    <a:pt x="450056" y="1069182"/>
                  </a:lnTo>
                  <a:lnTo>
                    <a:pt x="457200" y="1088232"/>
                  </a:lnTo>
                  <a:lnTo>
                    <a:pt x="414338" y="1090613"/>
                  </a:lnTo>
                  <a:cubicBezTo>
                    <a:pt x="415132" y="1118394"/>
                    <a:pt x="415925" y="1146176"/>
                    <a:pt x="416719" y="1173957"/>
                  </a:cubicBezTo>
                  <a:lnTo>
                    <a:pt x="381000" y="1135857"/>
                  </a:lnTo>
                  <a:lnTo>
                    <a:pt x="340519" y="1166813"/>
                  </a:lnTo>
                  <a:lnTo>
                    <a:pt x="252413" y="1088232"/>
                  </a:lnTo>
                  <a:lnTo>
                    <a:pt x="259556" y="971550"/>
                  </a:lnTo>
                  <a:lnTo>
                    <a:pt x="128588" y="909638"/>
                  </a:lnTo>
                  <a:lnTo>
                    <a:pt x="126206" y="673894"/>
                  </a:lnTo>
                  <a:lnTo>
                    <a:pt x="214313" y="592932"/>
                  </a:lnTo>
                  <a:lnTo>
                    <a:pt x="183356" y="507207"/>
                  </a:lnTo>
                  <a:lnTo>
                    <a:pt x="128588" y="504825"/>
                  </a:lnTo>
                  <a:lnTo>
                    <a:pt x="133350" y="414338"/>
                  </a:lnTo>
                  <a:lnTo>
                    <a:pt x="0" y="285750"/>
                  </a:lnTo>
                  <a:cubicBezTo>
                    <a:pt x="794" y="190500"/>
                    <a:pt x="1587" y="95250"/>
                    <a:pt x="7144" y="2382"/>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7" name="Freeform 196"/>
            <p:cNvSpPr/>
            <p:nvPr/>
          </p:nvSpPr>
          <p:spPr bwMode="auto">
            <a:xfrm>
              <a:off x="6441281" y="2828925"/>
              <a:ext cx="838200" cy="921544"/>
            </a:xfrm>
            <a:custGeom>
              <a:avLst/>
              <a:gdLst>
                <a:gd name="connsiteX0" fmla="*/ 550069 w 838200"/>
                <a:gd name="connsiteY0" fmla="*/ 71438 h 921544"/>
                <a:gd name="connsiteX1" fmla="*/ 661988 w 838200"/>
                <a:gd name="connsiteY1" fmla="*/ 128588 h 921544"/>
                <a:gd name="connsiteX2" fmla="*/ 831057 w 838200"/>
                <a:gd name="connsiteY2" fmla="*/ 0 h 921544"/>
                <a:gd name="connsiteX3" fmla="*/ 838200 w 838200"/>
                <a:gd name="connsiteY3" fmla="*/ 297656 h 921544"/>
                <a:gd name="connsiteX4" fmla="*/ 704850 w 838200"/>
                <a:gd name="connsiteY4" fmla="*/ 452438 h 921544"/>
                <a:gd name="connsiteX5" fmla="*/ 704850 w 838200"/>
                <a:gd name="connsiteY5" fmla="*/ 516731 h 921544"/>
                <a:gd name="connsiteX6" fmla="*/ 790575 w 838200"/>
                <a:gd name="connsiteY6" fmla="*/ 607219 h 921544"/>
                <a:gd name="connsiteX7" fmla="*/ 719138 w 838200"/>
                <a:gd name="connsiteY7" fmla="*/ 697706 h 921544"/>
                <a:gd name="connsiteX8" fmla="*/ 788194 w 838200"/>
                <a:gd name="connsiteY8" fmla="*/ 702469 h 921544"/>
                <a:gd name="connsiteX9" fmla="*/ 800100 w 838200"/>
                <a:gd name="connsiteY9" fmla="*/ 759619 h 921544"/>
                <a:gd name="connsiteX10" fmla="*/ 576263 w 838200"/>
                <a:gd name="connsiteY10" fmla="*/ 921544 h 921544"/>
                <a:gd name="connsiteX11" fmla="*/ 0 w 838200"/>
                <a:gd name="connsiteY11" fmla="*/ 912019 h 921544"/>
                <a:gd name="connsiteX12" fmla="*/ 2382 w 838200"/>
                <a:gd name="connsiteY12" fmla="*/ 876300 h 921544"/>
                <a:gd name="connsiteX13" fmla="*/ 23813 w 838200"/>
                <a:gd name="connsiteY13" fmla="*/ 835819 h 921544"/>
                <a:gd name="connsiteX14" fmla="*/ 78582 w 838200"/>
                <a:gd name="connsiteY14" fmla="*/ 752475 h 921544"/>
                <a:gd name="connsiteX15" fmla="*/ 83344 w 838200"/>
                <a:gd name="connsiteY15" fmla="*/ 695325 h 921544"/>
                <a:gd name="connsiteX16" fmla="*/ 123825 w 838200"/>
                <a:gd name="connsiteY16" fmla="*/ 671513 h 921544"/>
                <a:gd name="connsiteX17" fmla="*/ 154782 w 838200"/>
                <a:gd name="connsiteY17" fmla="*/ 704850 h 921544"/>
                <a:gd name="connsiteX18" fmla="*/ 159544 w 838200"/>
                <a:gd name="connsiteY18" fmla="*/ 621506 h 921544"/>
                <a:gd name="connsiteX19" fmla="*/ 195263 w 838200"/>
                <a:gd name="connsiteY19" fmla="*/ 623888 h 921544"/>
                <a:gd name="connsiteX20" fmla="*/ 371475 w 838200"/>
                <a:gd name="connsiteY20" fmla="*/ 578644 h 921544"/>
                <a:gd name="connsiteX21" fmla="*/ 378619 w 838200"/>
                <a:gd name="connsiteY21" fmla="*/ 542925 h 921544"/>
                <a:gd name="connsiteX22" fmla="*/ 452438 w 838200"/>
                <a:gd name="connsiteY22" fmla="*/ 476250 h 921544"/>
                <a:gd name="connsiteX23" fmla="*/ 445294 w 838200"/>
                <a:gd name="connsiteY23" fmla="*/ 78581 h 921544"/>
                <a:gd name="connsiteX24" fmla="*/ 550069 w 838200"/>
                <a:gd name="connsiteY24" fmla="*/ 71438 h 921544"/>
                <a:gd name="connsiteX0" fmla="*/ 550069 w 838200"/>
                <a:gd name="connsiteY0" fmla="*/ 71438 h 921544"/>
                <a:gd name="connsiteX1" fmla="*/ 581025 w 838200"/>
                <a:gd name="connsiteY1" fmla="*/ 85725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50069 w 838200"/>
                <a:gd name="connsiteY25" fmla="*/ 71438 h 921544"/>
                <a:gd name="connsiteX0" fmla="*/ 550069 w 838200"/>
                <a:gd name="connsiteY0" fmla="*/ 71438 h 921544"/>
                <a:gd name="connsiteX1" fmla="*/ 561975 w 838200"/>
                <a:gd name="connsiteY1" fmla="*/ 1547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50069 w 838200"/>
                <a:gd name="connsiteY25" fmla="*/ 71438 h 921544"/>
                <a:gd name="connsiteX0" fmla="*/ 509588 w 838200"/>
                <a:gd name="connsiteY0" fmla="*/ 169069 h 921544"/>
                <a:gd name="connsiteX1" fmla="*/ 561975 w 838200"/>
                <a:gd name="connsiteY1" fmla="*/ 1547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09588 w 838200"/>
                <a:gd name="connsiteY25" fmla="*/ 169069 h 921544"/>
                <a:gd name="connsiteX0" fmla="*/ 509588 w 838200"/>
                <a:gd name="connsiteY0" fmla="*/ 169069 h 921544"/>
                <a:gd name="connsiteX1" fmla="*/ 561975 w 838200"/>
                <a:gd name="connsiteY1" fmla="*/ 785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09588 w 838200"/>
                <a:gd name="connsiteY25" fmla="*/ 169069 h 921544"/>
                <a:gd name="connsiteX0" fmla="*/ 492920 w 838200"/>
                <a:gd name="connsiteY0" fmla="*/ 90488 h 921544"/>
                <a:gd name="connsiteX1" fmla="*/ 561975 w 838200"/>
                <a:gd name="connsiteY1" fmla="*/ 785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492920 w 838200"/>
                <a:gd name="connsiteY25" fmla="*/ 90488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200" h="921544">
                  <a:moveTo>
                    <a:pt x="492920" y="90488"/>
                  </a:moveTo>
                  <a:lnTo>
                    <a:pt x="561975" y="78582"/>
                  </a:lnTo>
                  <a:lnTo>
                    <a:pt x="661988" y="128588"/>
                  </a:lnTo>
                  <a:lnTo>
                    <a:pt x="831057" y="0"/>
                  </a:lnTo>
                  <a:lnTo>
                    <a:pt x="838200" y="297656"/>
                  </a:lnTo>
                  <a:lnTo>
                    <a:pt x="704850" y="452438"/>
                  </a:lnTo>
                  <a:lnTo>
                    <a:pt x="704850" y="516731"/>
                  </a:lnTo>
                  <a:lnTo>
                    <a:pt x="790575" y="607219"/>
                  </a:lnTo>
                  <a:lnTo>
                    <a:pt x="719138" y="697706"/>
                  </a:lnTo>
                  <a:lnTo>
                    <a:pt x="788194" y="702469"/>
                  </a:lnTo>
                  <a:lnTo>
                    <a:pt x="800100" y="759619"/>
                  </a:lnTo>
                  <a:lnTo>
                    <a:pt x="576263" y="921544"/>
                  </a:lnTo>
                  <a:lnTo>
                    <a:pt x="0" y="912019"/>
                  </a:lnTo>
                  <a:lnTo>
                    <a:pt x="2382" y="876300"/>
                  </a:lnTo>
                  <a:lnTo>
                    <a:pt x="23813" y="835819"/>
                  </a:lnTo>
                  <a:lnTo>
                    <a:pt x="78582" y="752475"/>
                  </a:lnTo>
                  <a:lnTo>
                    <a:pt x="83344" y="695325"/>
                  </a:lnTo>
                  <a:lnTo>
                    <a:pt x="123825" y="671513"/>
                  </a:lnTo>
                  <a:lnTo>
                    <a:pt x="154782" y="704850"/>
                  </a:lnTo>
                  <a:lnTo>
                    <a:pt x="159544" y="621506"/>
                  </a:lnTo>
                  <a:lnTo>
                    <a:pt x="195263" y="623888"/>
                  </a:lnTo>
                  <a:lnTo>
                    <a:pt x="371475" y="578644"/>
                  </a:lnTo>
                  <a:lnTo>
                    <a:pt x="378619" y="542925"/>
                  </a:lnTo>
                  <a:lnTo>
                    <a:pt x="452438" y="476250"/>
                  </a:lnTo>
                  <a:lnTo>
                    <a:pt x="445294" y="78581"/>
                  </a:lnTo>
                  <a:lnTo>
                    <a:pt x="492920" y="90488"/>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8" name="Freeform 197"/>
            <p:cNvSpPr/>
            <p:nvPr/>
          </p:nvSpPr>
          <p:spPr bwMode="auto">
            <a:xfrm>
              <a:off x="7743825" y="3083718"/>
              <a:ext cx="111125" cy="78581"/>
            </a:xfrm>
            <a:custGeom>
              <a:avLst/>
              <a:gdLst>
                <a:gd name="connsiteX0" fmla="*/ 6350 w 111125"/>
                <a:gd name="connsiteY0" fmla="*/ 0 h 76200"/>
                <a:gd name="connsiteX1" fmla="*/ 0 w 111125"/>
                <a:gd name="connsiteY1" fmla="*/ 73025 h 76200"/>
                <a:gd name="connsiteX2" fmla="*/ 111125 w 111125"/>
                <a:gd name="connsiteY2" fmla="*/ 76200 h 76200"/>
                <a:gd name="connsiteX3" fmla="*/ 6350 w 111125"/>
                <a:gd name="connsiteY3" fmla="*/ 0 h 76200"/>
                <a:gd name="connsiteX0" fmla="*/ 6350 w 111125"/>
                <a:gd name="connsiteY0" fmla="*/ 0 h 76200"/>
                <a:gd name="connsiteX1" fmla="*/ 0 w 111125"/>
                <a:gd name="connsiteY1" fmla="*/ 73025 h 76200"/>
                <a:gd name="connsiteX2" fmla="*/ 111125 w 111125"/>
                <a:gd name="connsiteY2" fmla="*/ 76200 h 76200"/>
                <a:gd name="connsiteX3" fmla="*/ 47625 w 111125"/>
                <a:gd name="connsiteY3" fmla="*/ 23813 h 76200"/>
                <a:gd name="connsiteX4" fmla="*/ 6350 w 111125"/>
                <a:gd name="connsiteY4" fmla="*/ 0 h 76200"/>
                <a:gd name="connsiteX0" fmla="*/ 6350 w 111125"/>
                <a:gd name="connsiteY0" fmla="*/ 2381 h 78581"/>
                <a:gd name="connsiteX1" fmla="*/ 0 w 111125"/>
                <a:gd name="connsiteY1" fmla="*/ 75406 h 78581"/>
                <a:gd name="connsiteX2" fmla="*/ 111125 w 111125"/>
                <a:gd name="connsiteY2" fmla="*/ 78581 h 78581"/>
                <a:gd name="connsiteX3" fmla="*/ 35718 w 111125"/>
                <a:gd name="connsiteY3" fmla="*/ 0 h 78581"/>
                <a:gd name="connsiteX4" fmla="*/ 6350 w 111125"/>
                <a:gd name="connsiteY4" fmla="*/ 2381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5" h="78581">
                  <a:moveTo>
                    <a:pt x="6350" y="2381"/>
                  </a:moveTo>
                  <a:lnTo>
                    <a:pt x="0" y="75406"/>
                  </a:lnTo>
                  <a:lnTo>
                    <a:pt x="111125" y="78581"/>
                  </a:lnTo>
                  <a:lnTo>
                    <a:pt x="35718" y="0"/>
                  </a:lnTo>
                  <a:lnTo>
                    <a:pt x="6350" y="2381"/>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grpSp>
          <p:nvGrpSpPr>
            <p:cNvPr id="199" name="Group 198"/>
            <p:cNvGrpSpPr/>
            <p:nvPr/>
          </p:nvGrpSpPr>
          <p:grpSpPr>
            <a:xfrm>
              <a:off x="3389872" y="3067818"/>
              <a:ext cx="620171" cy="240870"/>
              <a:chOff x="3555184" y="1919304"/>
              <a:chExt cx="620171" cy="240870"/>
            </a:xfrm>
          </p:grpSpPr>
          <p:sp>
            <p:nvSpPr>
              <p:cNvPr id="234" name="TextBox 233"/>
              <p:cNvSpPr txBox="1"/>
              <p:nvPr/>
            </p:nvSpPr>
            <p:spPr>
              <a:xfrm>
                <a:off x="3555184" y="1919304"/>
                <a:ext cx="620171"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SAN FRANCISCO</a:t>
                </a:r>
              </a:p>
            </p:txBody>
          </p:sp>
          <p:sp>
            <p:nvSpPr>
              <p:cNvPr id="235" name="Oval 234"/>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0" name="Group 199"/>
            <p:cNvGrpSpPr/>
            <p:nvPr/>
          </p:nvGrpSpPr>
          <p:grpSpPr>
            <a:xfrm>
              <a:off x="5598081" y="3998543"/>
              <a:ext cx="347900" cy="266261"/>
              <a:chOff x="3506366" y="2041302"/>
              <a:chExt cx="347900" cy="266261"/>
            </a:xfrm>
          </p:grpSpPr>
          <p:sp>
            <p:nvSpPr>
              <p:cNvPr id="232" name="TextBox 231"/>
              <p:cNvSpPr txBox="1"/>
              <p:nvPr/>
            </p:nvSpPr>
            <p:spPr>
              <a:xfrm>
                <a:off x="3506366" y="2199841"/>
                <a:ext cx="347900"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DALLAS</a:t>
                </a:r>
              </a:p>
            </p:txBody>
          </p:sp>
          <p:sp>
            <p:nvSpPr>
              <p:cNvPr id="233" name="Oval 232"/>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1" name="Group 200"/>
            <p:cNvGrpSpPr/>
            <p:nvPr/>
          </p:nvGrpSpPr>
          <p:grpSpPr>
            <a:xfrm>
              <a:off x="5642178" y="3216143"/>
              <a:ext cx="314950" cy="252554"/>
              <a:chOff x="3419102" y="2041302"/>
              <a:chExt cx="314950" cy="252554"/>
            </a:xfrm>
          </p:grpSpPr>
          <p:sp>
            <p:nvSpPr>
              <p:cNvPr id="230" name="TextBox 229"/>
              <p:cNvSpPr txBox="1"/>
              <p:nvPr/>
            </p:nvSpPr>
            <p:spPr>
              <a:xfrm>
                <a:off x="3419102" y="2186134"/>
                <a:ext cx="314950"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TOPEKA</a:t>
                </a:r>
              </a:p>
            </p:txBody>
          </p:sp>
          <p:sp>
            <p:nvSpPr>
              <p:cNvPr id="231" name="Oval 230"/>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2" name="Group 201"/>
            <p:cNvGrpSpPr/>
            <p:nvPr/>
          </p:nvGrpSpPr>
          <p:grpSpPr>
            <a:xfrm>
              <a:off x="5445716" y="2869598"/>
              <a:ext cx="607325" cy="118872"/>
              <a:chOff x="3088280" y="2041302"/>
              <a:chExt cx="607325" cy="118872"/>
            </a:xfrm>
          </p:grpSpPr>
          <p:sp>
            <p:nvSpPr>
              <p:cNvPr id="228" name="TextBox 227"/>
              <p:cNvSpPr txBox="1"/>
              <p:nvPr/>
            </p:nvSpPr>
            <p:spPr>
              <a:xfrm>
                <a:off x="3088280" y="2046877"/>
                <a:ext cx="46869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DES MOINES</a:t>
                </a:r>
              </a:p>
            </p:txBody>
          </p:sp>
          <p:sp>
            <p:nvSpPr>
              <p:cNvPr id="229" name="Oval 228"/>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3" name="Group 202"/>
            <p:cNvGrpSpPr/>
            <p:nvPr/>
          </p:nvGrpSpPr>
          <p:grpSpPr>
            <a:xfrm>
              <a:off x="6251575" y="2753195"/>
              <a:ext cx="399251" cy="213436"/>
              <a:chOff x="3300018" y="1946738"/>
              <a:chExt cx="399251" cy="213436"/>
            </a:xfrm>
          </p:grpSpPr>
          <p:sp>
            <p:nvSpPr>
              <p:cNvPr id="226" name="TextBox 225"/>
              <p:cNvSpPr txBox="1"/>
              <p:nvPr/>
            </p:nvSpPr>
            <p:spPr>
              <a:xfrm>
                <a:off x="3300018" y="1946738"/>
                <a:ext cx="399251" cy="109108"/>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CHICAGO</a:t>
                </a:r>
              </a:p>
            </p:txBody>
          </p:sp>
          <p:sp>
            <p:nvSpPr>
              <p:cNvPr id="227" name="Oval 226"/>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4" name="Group 203"/>
            <p:cNvGrpSpPr/>
            <p:nvPr/>
          </p:nvGrpSpPr>
          <p:grpSpPr>
            <a:xfrm>
              <a:off x="6217808" y="3074412"/>
              <a:ext cx="599761" cy="224110"/>
              <a:chOff x="3095844" y="2041302"/>
              <a:chExt cx="599761" cy="224110"/>
            </a:xfrm>
          </p:grpSpPr>
          <p:sp>
            <p:nvSpPr>
              <p:cNvPr id="224" name="TextBox 223"/>
              <p:cNvSpPr txBox="1"/>
              <p:nvPr/>
            </p:nvSpPr>
            <p:spPr>
              <a:xfrm>
                <a:off x="3095844" y="2157690"/>
                <a:ext cx="54736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INDIANAPOLIS</a:t>
                </a:r>
              </a:p>
            </p:txBody>
          </p:sp>
          <p:sp>
            <p:nvSpPr>
              <p:cNvPr id="225" name="Oval 224"/>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5" name="Group 204"/>
            <p:cNvGrpSpPr/>
            <p:nvPr/>
          </p:nvGrpSpPr>
          <p:grpSpPr>
            <a:xfrm>
              <a:off x="6942828" y="3811524"/>
              <a:ext cx="344455" cy="260309"/>
              <a:chOff x="3475941" y="2041302"/>
              <a:chExt cx="344455" cy="260309"/>
            </a:xfrm>
          </p:grpSpPr>
          <p:sp>
            <p:nvSpPr>
              <p:cNvPr id="222" name="TextBox 221"/>
              <p:cNvSpPr txBox="1"/>
              <p:nvPr/>
            </p:nvSpPr>
            <p:spPr>
              <a:xfrm>
                <a:off x="3475941" y="2193889"/>
                <a:ext cx="344455"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ATLANTA</a:t>
                </a:r>
              </a:p>
            </p:txBody>
          </p:sp>
          <p:sp>
            <p:nvSpPr>
              <p:cNvPr id="223" name="Oval 222"/>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6" name="Group 205"/>
            <p:cNvGrpSpPr/>
            <p:nvPr/>
          </p:nvGrpSpPr>
          <p:grpSpPr>
            <a:xfrm>
              <a:off x="6888808" y="3259795"/>
              <a:ext cx="547368" cy="233636"/>
              <a:chOff x="3543371" y="2041302"/>
              <a:chExt cx="547368" cy="233636"/>
            </a:xfrm>
          </p:grpSpPr>
          <p:sp>
            <p:nvSpPr>
              <p:cNvPr id="220" name="TextBox 219"/>
              <p:cNvSpPr txBox="1"/>
              <p:nvPr/>
            </p:nvSpPr>
            <p:spPr>
              <a:xfrm>
                <a:off x="3543371" y="2167216"/>
                <a:ext cx="54736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CINCINNATI</a:t>
                </a:r>
              </a:p>
            </p:txBody>
          </p:sp>
          <p:sp>
            <p:nvSpPr>
              <p:cNvPr id="221" name="Oval 220"/>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7" name="Group 206"/>
            <p:cNvGrpSpPr/>
            <p:nvPr/>
          </p:nvGrpSpPr>
          <p:grpSpPr>
            <a:xfrm>
              <a:off x="7252019" y="2988469"/>
              <a:ext cx="547368" cy="233636"/>
              <a:chOff x="3543371" y="2041302"/>
              <a:chExt cx="547368" cy="233636"/>
            </a:xfrm>
          </p:grpSpPr>
          <p:sp>
            <p:nvSpPr>
              <p:cNvPr id="218" name="TextBox 217"/>
              <p:cNvSpPr txBox="1"/>
              <p:nvPr/>
            </p:nvSpPr>
            <p:spPr>
              <a:xfrm>
                <a:off x="3543371" y="2167216"/>
                <a:ext cx="54736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PITTSBURGH</a:t>
                </a:r>
              </a:p>
            </p:txBody>
          </p:sp>
          <p:sp>
            <p:nvSpPr>
              <p:cNvPr id="219" name="Oval 218"/>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8" name="Group 207"/>
            <p:cNvGrpSpPr/>
            <p:nvPr/>
          </p:nvGrpSpPr>
          <p:grpSpPr>
            <a:xfrm>
              <a:off x="7449452" y="2655765"/>
              <a:ext cx="463909" cy="232286"/>
              <a:chOff x="3231696" y="1927888"/>
              <a:chExt cx="463909" cy="232286"/>
            </a:xfrm>
          </p:grpSpPr>
          <p:sp>
            <p:nvSpPr>
              <p:cNvPr id="216" name="TextBox 215"/>
              <p:cNvSpPr txBox="1"/>
              <p:nvPr/>
            </p:nvSpPr>
            <p:spPr>
              <a:xfrm>
                <a:off x="3231696" y="1927888"/>
                <a:ext cx="418409"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NEW YORK</a:t>
                </a:r>
              </a:p>
            </p:txBody>
          </p:sp>
          <p:sp>
            <p:nvSpPr>
              <p:cNvPr id="217" name="Oval 216"/>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9" name="Group 208"/>
            <p:cNvGrpSpPr/>
            <p:nvPr/>
          </p:nvGrpSpPr>
          <p:grpSpPr>
            <a:xfrm>
              <a:off x="7724097" y="2380805"/>
              <a:ext cx="392816" cy="222760"/>
              <a:chOff x="3302789" y="1937414"/>
              <a:chExt cx="392816" cy="222760"/>
            </a:xfrm>
          </p:grpSpPr>
          <p:sp>
            <p:nvSpPr>
              <p:cNvPr id="214" name="TextBox 213"/>
              <p:cNvSpPr txBox="1"/>
              <p:nvPr/>
            </p:nvSpPr>
            <p:spPr>
              <a:xfrm>
                <a:off x="3302789" y="1937414"/>
                <a:ext cx="342904"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BOSTON</a:t>
                </a:r>
              </a:p>
            </p:txBody>
          </p:sp>
          <p:sp>
            <p:nvSpPr>
              <p:cNvPr id="215" name="Oval 214"/>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sp>
          <p:nvSpPr>
            <p:cNvPr id="210" name="Freeform 209"/>
            <p:cNvSpPr/>
            <p:nvPr/>
          </p:nvSpPr>
          <p:spPr bwMode="auto">
            <a:xfrm>
              <a:off x="3394075" y="1987550"/>
              <a:ext cx="3006725" cy="742950"/>
            </a:xfrm>
            <a:custGeom>
              <a:avLst/>
              <a:gdLst>
                <a:gd name="connsiteX0" fmla="*/ 0 w 3006725"/>
                <a:gd name="connsiteY0" fmla="*/ 742950 h 742950"/>
                <a:gd name="connsiteX1" fmla="*/ 0 w 3006725"/>
                <a:gd name="connsiteY1" fmla="*/ 339725 h 742950"/>
                <a:gd name="connsiteX2" fmla="*/ 133350 w 3006725"/>
                <a:gd name="connsiteY2" fmla="*/ 339725 h 742950"/>
                <a:gd name="connsiteX3" fmla="*/ 133350 w 3006725"/>
                <a:gd name="connsiteY3" fmla="*/ 50800 h 742950"/>
                <a:gd name="connsiteX4" fmla="*/ 219075 w 3006725"/>
                <a:gd name="connsiteY4" fmla="*/ 50800 h 742950"/>
                <a:gd name="connsiteX5" fmla="*/ 219075 w 3006725"/>
                <a:gd name="connsiteY5" fmla="*/ 0 h 742950"/>
                <a:gd name="connsiteX6" fmla="*/ 2628900 w 3006725"/>
                <a:gd name="connsiteY6" fmla="*/ 0 h 742950"/>
                <a:gd name="connsiteX7" fmla="*/ 2628900 w 3006725"/>
                <a:gd name="connsiteY7" fmla="*/ 85725 h 742950"/>
                <a:gd name="connsiteX8" fmla="*/ 3006725 w 3006725"/>
                <a:gd name="connsiteY8" fmla="*/ 168275 h 742950"/>
                <a:gd name="connsiteX9" fmla="*/ 3006725 w 3006725"/>
                <a:gd name="connsiteY9" fmla="*/ 219075 h 742950"/>
                <a:gd name="connsiteX10" fmla="*/ 2794000 w 3006725"/>
                <a:gd name="connsiteY10" fmla="*/ 374650 h 742950"/>
                <a:gd name="connsiteX11" fmla="*/ 2794000 w 3006725"/>
                <a:gd name="connsiteY11" fmla="*/ 37782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6725" h="742950">
                  <a:moveTo>
                    <a:pt x="0" y="742950"/>
                  </a:moveTo>
                  <a:lnTo>
                    <a:pt x="0" y="339725"/>
                  </a:lnTo>
                  <a:lnTo>
                    <a:pt x="133350" y="339725"/>
                  </a:lnTo>
                  <a:lnTo>
                    <a:pt x="133350" y="50800"/>
                  </a:lnTo>
                  <a:lnTo>
                    <a:pt x="219075" y="50800"/>
                  </a:lnTo>
                  <a:lnTo>
                    <a:pt x="219075" y="0"/>
                  </a:lnTo>
                  <a:lnTo>
                    <a:pt x="2628900" y="0"/>
                  </a:lnTo>
                  <a:lnTo>
                    <a:pt x="2628900" y="85725"/>
                  </a:lnTo>
                  <a:lnTo>
                    <a:pt x="3006725" y="168275"/>
                  </a:lnTo>
                  <a:lnTo>
                    <a:pt x="3006725" y="219075"/>
                  </a:lnTo>
                  <a:lnTo>
                    <a:pt x="2794000" y="374650"/>
                  </a:lnTo>
                  <a:lnTo>
                    <a:pt x="2794000" y="377825"/>
                  </a:lnTo>
                </a:path>
              </a:pathLst>
            </a:custGeom>
            <a:noFill/>
            <a:ln w="2540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grpSp>
          <p:nvGrpSpPr>
            <p:cNvPr id="211" name="Group 210"/>
            <p:cNvGrpSpPr/>
            <p:nvPr/>
          </p:nvGrpSpPr>
          <p:grpSpPr>
            <a:xfrm>
              <a:off x="3586257" y="2043340"/>
              <a:ext cx="441231" cy="107722"/>
              <a:chOff x="3583083" y="2046877"/>
              <a:chExt cx="441231" cy="107722"/>
            </a:xfrm>
          </p:grpSpPr>
          <p:sp>
            <p:nvSpPr>
              <p:cNvPr id="212" name="TextBox 211"/>
              <p:cNvSpPr txBox="1"/>
              <p:nvPr/>
            </p:nvSpPr>
            <p:spPr>
              <a:xfrm>
                <a:off x="3676414" y="2046877"/>
                <a:ext cx="347900"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SEATTLE</a:t>
                </a:r>
              </a:p>
            </p:txBody>
          </p:sp>
          <p:sp>
            <p:nvSpPr>
              <p:cNvPr id="213" name="Oval 212"/>
              <p:cNvSpPr/>
              <p:nvPr/>
            </p:nvSpPr>
            <p:spPr bwMode="auto">
              <a:xfrm>
                <a:off x="3583083" y="2066702"/>
                <a:ext cx="73152" cy="73152"/>
              </a:xfrm>
              <a:prstGeom prst="ellipse">
                <a:avLst/>
              </a:prstGeom>
              <a:solidFill>
                <a:srgbClr val="FFFFFF"/>
              </a:solidFill>
              <a:ln w="15875" cap="flat" cmpd="sng" algn="ctr">
                <a:no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grpSp>
      </p:grpSp>
    </p:spTree>
    <p:extLst>
      <p:ext uri="{BB962C8B-B14F-4D97-AF65-F5344CB8AC3E}">
        <p14:creationId xmlns:p14="http://schemas.microsoft.com/office/powerpoint/2010/main" val="297235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sz="2400" dirty="0"/>
              <a:t>FHLBanks: The Largest </a:t>
            </a:r>
            <a:r>
              <a:rPr lang="en-US" sz="2400" dirty="0" smtClean="0"/>
              <a:t>Private</a:t>
            </a:r>
            <a:br>
              <a:rPr lang="en-US" sz="2400" dirty="0" smtClean="0"/>
            </a:br>
            <a:r>
              <a:rPr lang="en-US" sz="2400" dirty="0" smtClean="0"/>
              <a:t>Source of Funding for </a:t>
            </a:r>
            <a:r>
              <a:rPr lang="en-US" sz="2400" dirty="0"/>
              <a:t>Affordable Housing</a:t>
            </a:r>
          </a:p>
        </p:txBody>
      </p:sp>
      <p:sp>
        <p:nvSpPr>
          <p:cNvPr id="7" name="Text Placeholder 2"/>
          <p:cNvSpPr txBox="1">
            <a:spLocks/>
          </p:cNvSpPr>
          <p:nvPr/>
        </p:nvSpPr>
        <p:spPr>
          <a:xfrm>
            <a:off x="457200" y="1831856"/>
            <a:ext cx="2743200" cy="4332524"/>
          </a:xfrm>
          <a:prstGeom prst="rect">
            <a:avLst/>
          </a:prstGeom>
        </p:spPr>
        <p:txBody>
          <a:bodyPr lIns="0" tIns="0" rIns="0" bIns="0">
            <a:noAutofit/>
          </a:bodyPr>
          <a:lstStyle>
            <a:lvl1pPr marL="342900" indent="-342900" algn="l" defTabSz="457200" rtl="0" eaLnBrk="1" latinLnBrk="0" hangingPunct="1">
              <a:spcBef>
                <a:spcPct val="20000"/>
              </a:spcBef>
              <a:buSzPct val="80000"/>
              <a:buFont typeface="Arial"/>
              <a:buChar char="•"/>
              <a:defRPr sz="3200" strike="noStrike" kern="1200">
                <a:solidFill>
                  <a:schemeClr val="tx1"/>
                </a:solidFill>
                <a:latin typeface="Verdana"/>
                <a:ea typeface="+mn-ea"/>
                <a:cs typeface="Verdana"/>
              </a:defRPr>
            </a:lvl1pPr>
            <a:lvl2pPr marL="742950" indent="-285750" algn="l" defTabSz="457200" rtl="0" eaLnBrk="1" latinLnBrk="0" hangingPunct="1">
              <a:spcBef>
                <a:spcPct val="20000"/>
              </a:spcBef>
              <a:buSzPct val="80000"/>
              <a:buFont typeface="Arial"/>
              <a:buChar char="–"/>
              <a:defRPr sz="2800" strike="noStrike" kern="1200">
                <a:solidFill>
                  <a:schemeClr val="tx1"/>
                </a:solidFill>
                <a:latin typeface="Verdana"/>
                <a:ea typeface="+mn-ea"/>
                <a:cs typeface="Verdana"/>
              </a:defRPr>
            </a:lvl2pPr>
            <a:lvl3pPr marL="1143000" indent="-228600" algn="l" defTabSz="457200" rtl="0" eaLnBrk="1" latinLnBrk="0" hangingPunct="1">
              <a:spcBef>
                <a:spcPct val="20000"/>
              </a:spcBef>
              <a:buSzPct val="80000"/>
              <a:buFont typeface="Arial"/>
              <a:buChar char="•"/>
              <a:defRPr sz="2400" strike="noStrike" kern="1200">
                <a:solidFill>
                  <a:schemeClr val="tx1"/>
                </a:solidFill>
                <a:latin typeface="Verdana"/>
                <a:ea typeface="+mn-ea"/>
                <a:cs typeface="Verdana"/>
              </a:defRPr>
            </a:lvl3pPr>
            <a:lvl4pPr marL="1600200" indent="-228600" algn="l" defTabSz="457200" rtl="0" eaLnBrk="1" latinLnBrk="0" hangingPunct="1">
              <a:spcBef>
                <a:spcPct val="20000"/>
              </a:spcBef>
              <a:buSzPct val="80000"/>
              <a:buFont typeface="Arial"/>
              <a:buChar char="–"/>
              <a:defRPr sz="2000" strike="noStrike"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strike="noStrike"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600"/>
              </a:spcBef>
              <a:spcAft>
                <a:spcPts val="600"/>
              </a:spcAft>
              <a:buFont typeface="Arial"/>
              <a:buNone/>
            </a:pPr>
            <a:r>
              <a:rPr lang="en-US" sz="1400" b="1" dirty="0" smtClean="0">
                <a:solidFill>
                  <a:prstClr val="black"/>
                </a:solidFill>
              </a:rPr>
              <a:t>Since 1990, each FHLBank has devoted 10</a:t>
            </a:r>
            <a:r>
              <a:rPr lang="en-US" sz="1400" b="1" dirty="0">
                <a:solidFill>
                  <a:prstClr val="black"/>
                </a:solidFill>
              </a:rPr>
              <a:t>% of </a:t>
            </a:r>
            <a:r>
              <a:rPr lang="en-US" sz="1400" b="1" dirty="0" smtClean="0">
                <a:solidFill>
                  <a:prstClr val="black"/>
                </a:solidFill>
              </a:rPr>
              <a:t>its annual profits to provide subsidy for affordable housing.</a:t>
            </a:r>
          </a:p>
          <a:p>
            <a:pPr marL="0" indent="0" fontAlgn="auto">
              <a:spcBef>
                <a:spcPts val="600"/>
              </a:spcBef>
              <a:spcAft>
                <a:spcPts val="600"/>
              </a:spcAft>
              <a:buFont typeface="Arial"/>
              <a:buNone/>
            </a:pPr>
            <a:r>
              <a:rPr lang="en-US" sz="1400" b="1" dirty="0" smtClean="0">
                <a:solidFill>
                  <a:prstClr val="black"/>
                </a:solidFill>
              </a:rPr>
              <a:t>These private </a:t>
            </a:r>
            <a:r>
              <a:rPr lang="en-US" sz="1400" b="1" dirty="0">
                <a:solidFill>
                  <a:prstClr val="black"/>
                </a:solidFill>
              </a:rPr>
              <a:t>funds are </a:t>
            </a:r>
            <a:r>
              <a:rPr lang="en-US" sz="1400" b="1" dirty="0" smtClean="0">
                <a:solidFill>
                  <a:prstClr val="black"/>
                </a:solidFill>
              </a:rPr>
              <a:t>distributed </a:t>
            </a:r>
            <a:r>
              <a:rPr lang="en-US" sz="1400" b="1" dirty="0">
                <a:solidFill>
                  <a:prstClr val="black"/>
                </a:solidFill>
              </a:rPr>
              <a:t>through </a:t>
            </a:r>
            <a:r>
              <a:rPr lang="en-US" sz="1400" b="1" dirty="0" err="1" smtClean="0">
                <a:solidFill>
                  <a:prstClr val="black"/>
                </a:solidFill>
              </a:rPr>
              <a:t>FHLBank</a:t>
            </a:r>
            <a:r>
              <a:rPr lang="en-US" sz="1400" b="1" dirty="0" smtClean="0">
                <a:solidFill>
                  <a:prstClr val="black"/>
                </a:solidFill>
              </a:rPr>
              <a:t> members. </a:t>
            </a:r>
          </a:p>
          <a:p>
            <a:pPr marL="0" indent="0" fontAlgn="auto">
              <a:spcBef>
                <a:spcPts val="600"/>
              </a:spcBef>
              <a:spcAft>
                <a:spcPts val="600"/>
              </a:spcAft>
              <a:buFont typeface="Arial"/>
              <a:buNone/>
            </a:pPr>
            <a:r>
              <a:rPr lang="en-US" sz="1400" b="1" dirty="0" smtClean="0">
                <a:solidFill>
                  <a:prstClr val="black"/>
                </a:solidFill>
              </a:rPr>
              <a:t>National results:</a:t>
            </a:r>
          </a:p>
          <a:p>
            <a:pPr marL="403225" indent="-174625" fontAlgn="auto">
              <a:spcBef>
                <a:spcPts val="600"/>
              </a:spcBef>
              <a:spcAft>
                <a:spcPts val="600"/>
              </a:spcAft>
              <a:buFont typeface="Verdana" panose="020B0604030504040204" pitchFamily="34" charset="0"/>
              <a:buChar char="—"/>
            </a:pPr>
            <a:r>
              <a:rPr lang="en-US" sz="1400" b="1" dirty="0" smtClean="0">
                <a:solidFill>
                  <a:prstClr val="black"/>
                </a:solidFill>
              </a:rPr>
              <a:t>$</a:t>
            </a:r>
            <a:r>
              <a:rPr lang="en-US" sz="1400" b="1" dirty="0">
                <a:solidFill>
                  <a:prstClr val="black"/>
                </a:solidFill>
              </a:rPr>
              <a:t>4.4 billion in </a:t>
            </a:r>
            <a:r>
              <a:rPr lang="en-US" sz="1400" b="1" dirty="0" smtClean="0">
                <a:solidFill>
                  <a:prstClr val="black"/>
                </a:solidFill>
              </a:rPr>
              <a:t>subsidy</a:t>
            </a:r>
          </a:p>
          <a:p>
            <a:pPr marL="403225" indent="-174625" fontAlgn="auto">
              <a:spcBef>
                <a:spcPts val="600"/>
              </a:spcBef>
              <a:spcAft>
                <a:spcPts val="600"/>
              </a:spcAft>
              <a:buFont typeface="Verdana" panose="020B0604030504040204" pitchFamily="34" charset="0"/>
              <a:buChar char="—"/>
            </a:pPr>
            <a:r>
              <a:rPr lang="en-US" sz="1400" b="1" dirty="0" smtClean="0">
                <a:solidFill>
                  <a:prstClr val="black"/>
                </a:solidFill>
              </a:rPr>
              <a:t>724,000 </a:t>
            </a:r>
            <a:r>
              <a:rPr lang="en-US" sz="1400" b="1" dirty="0">
                <a:solidFill>
                  <a:prstClr val="black"/>
                </a:solidFill>
              </a:rPr>
              <a:t>affordable homes </a:t>
            </a:r>
            <a:r>
              <a:rPr lang="en-US" sz="1400" b="1" dirty="0" smtClean="0">
                <a:solidFill>
                  <a:prstClr val="black"/>
                </a:solidFill>
              </a:rPr>
              <a:t>financed</a:t>
            </a:r>
            <a:endParaRPr lang="en-US" sz="1400" b="1" dirty="0">
              <a:solidFill>
                <a:prstClr val="black"/>
              </a:solidFill>
            </a:endParaRPr>
          </a:p>
          <a:p>
            <a:pPr marL="0" indent="0" fontAlgn="auto">
              <a:spcBef>
                <a:spcPts val="600"/>
              </a:spcBef>
              <a:spcAft>
                <a:spcPts val="600"/>
              </a:spcAft>
              <a:buFont typeface="Arial"/>
              <a:buNone/>
            </a:pPr>
            <a:r>
              <a:rPr lang="en-US" sz="1400" b="1" dirty="0" smtClean="0">
                <a:solidFill>
                  <a:prstClr val="black"/>
                </a:solidFill>
              </a:rPr>
              <a:t>FHLBanks also provide ongoing support to state housing finance agencies by purchasing bonds.</a:t>
            </a:r>
            <a:endParaRPr lang="en-US" sz="1400" b="1" dirty="0">
              <a:solidFill>
                <a:prstClr val="black"/>
              </a:solidFill>
            </a:endParaRPr>
          </a:p>
        </p:txBody>
      </p:sp>
      <p:grpSp>
        <p:nvGrpSpPr>
          <p:cNvPr id="132" name="Group 131"/>
          <p:cNvGrpSpPr/>
          <p:nvPr/>
        </p:nvGrpSpPr>
        <p:grpSpPr>
          <a:xfrm>
            <a:off x="3397444" y="1849423"/>
            <a:ext cx="5213156" cy="2961982"/>
            <a:chOff x="3109913" y="1979112"/>
            <a:chExt cx="5203031" cy="3000082"/>
          </a:xfrm>
        </p:grpSpPr>
        <p:sp>
          <p:nvSpPr>
            <p:cNvPr id="133" name="Freeform 132"/>
            <p:cNvSpPr/>
            <p:nvPr/>
          </p:nvSpPr>
          <p:spPr bwMode="auto">
            <a:xfrm>
              <a:off x="3200400" y="3870960"/>
              <a:ext cx="1717202" cy="1104900"/>
            </a:xfrm>
            <a:custGeom>
              <a:avLst/>
              <a:gdLst>
                <a:gd name="connsiteX0" fmla="*/ 0 w 1623060"/>
                <a:gd name="connsiteY0" fmla="*/ 0 h 1104900"/>
                <a:gd name="connsiteX1" fmla="*/ 7620 w 1623060"/>
                <a:gd name="connsiteY1" fmla="*/ 1104900 h 1104900"/>
                <a:gd name="connsiteX2" fmla="*/ 1607820 w 1623060"/>
                <a:gd name="connsiteY2" fmla="*/ 1104900 h 1104900"/>
                <a:gd name="connsiteX3" fmla="*/ 1623060 w 1623060"/>
                <a:gd name="connsiteY3" fmla="*/ 1066800 h 1104900"/>
                <a:gd name="connsiteX4" fmla="*/ 1234440 w 1623060"/>
                <a:gd name="connsiteY4" fmla="*/ 739140 h 1104900"/>
                <a:gd name="connsiteX5" fmla="*/ 746760 w 1623060"/>
                <a:gd name="connsiteY5" fmla="*/ 739140 h 1104900"/>
                <a:gd name="connsiteX6" fmla="*/ 0 w 1623060"/>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060" h="1104900">
                  <a:moveTo>
                    <a:pt x="0" y="0"/>
                  </a:moveTo>
                  <a:lnTo>
                    <a:pt x="7620" y="1104900"/>
                  </a:lnTo>
                  <a:lnTo>
                    <a:pt x="1607820" y="1104900"/>
                  </a:lnTo>
                  <a:lnTo>
                    <a:pt x="1623060" y="1066800"/>
                  </a:lnTo>
                  <a:lnTo>
                    <a:pt x="1234440" y="739140"/>
                  </a:lnTo>
                  <a:lnTo>
                    <a:pt x="746760" y="739140"/>
                  </a:lnTo>
                  <a:lnTo>
                    <a:pt x="0" y="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4" name="Freeform 133"/>
            <p:cNvSpPr/>
            <p:nvPr/>
          </p:nvSpPr>
          <p:spPr bwMode="auto">
            <a:xfrm>
              <a:off x="4933154" y="4705350"/>
              <a:ext cx="352425" cy="254794"/>
            </a:xfrm>
            <a:custGeom>
              <a:avLst/>
              <a:gdLst>
                <a:gd name="connsiteX0" fmla="*/ 0 w 352425"/>
                <a:gd name="connsiteY0" fmla="*/ 28575 h 254794"/>
                <a:gd name="connsiteX1" fmla="*/ 14288 w 352425"/>
                <a:gd name="connsiteY1" fmla="*/ 92869 h 254794"/>
                <a:gd name="connsiteX2" fmla="*/ 88106 w 352425"/>
                <a:gd name="connsiteY2" fmla="*/ 97631 h 254794"/>
                <a:gd name="connsiteX3" fmla="*/ 142875 w 352425"/>
                <a:gd name="connsiteY3" fmla="*/ 133350 h 254794"/>
                <a:gd name="connsiteX4" fmla="*/ 178594 w 352425"/>
                <a:gd name="connsiteY4" fmla="*/ 166687 h 254794"/>
                <a:gd name="connsiteX5" fmla="*/ 195263 w 352425"/>
                <a:gd name="connsiteY5" fmla="*/ 216694 h 254794"/>
                <a:gd name="connsiteX6" fmla="*/ 211931 w 352425"/>
                <a:gd name="connsiteY6" fmla="*/ 252412 h 254794"/>
                <a:gd name="connsiteX7" fmla="*/ 309563 w 352425"/>
                <a:gd name="connsiteY7" fmla="*/ 254794 h 254794"/>
                <a:gd name="connsiteX8" fmla="*/ 352425 w 352425"/>
                <a:gd name="connsiteY8" fmla="*/ 240506 h 254794"/>
                <a:gd name="connsiteX9" fmla="*/ 338138 w 352425"/>
                <a:gd name="connsiteY9" fmla="*/ 169069 h 254794"/>
                <a:gd name="connsiteX10" fmla="*/ 290513 w 352425"/>
                <a:gd name="connsiteY10" fmla="*/ 109537 h 254794"/>
                <a:gd name="connsiteX11" fmla="*/ 214313 w 352425"/>
                <a:gd name="connsiteY11" fmla="*/ 57150 h 254794"/>
                <a:gd name="connsiteX12" fmla="*/ 154781 w 352425"/>
                <a:gd name="connsiteY12" fmla="*/ 16669 h 254794"/>
                <a:gd name="connsiteX13" fmla="*/ 66675 w 352425"/>
                <a:gd name="connsiteY13" fmla="*/ 0 h 254794"/>
                <a:gd name="connsiteX14" fmla="*/ 0 w 352425"/>
                <a:gd name="connsiteY14" fmla="*/ 28575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425" h="254794">
                  <a:moveTo>
                    <a:pt x="0" y="28575"/>
                  </a:moveTo>
                  <a:lnTo>
                    <a:pt x="14288" y="92869"/>
                  </a:lnTo>
                  <a:lnTo>
                    <a:pt x="88106" y="97631"/>
                  </a:lnTo>
                  <a:lnTo>
                    <a:pt x="142875" y="133350"/>
                  </a:lnTo>
                  <a:lnTo>
                    <a:pt x="178594" y="166687"/>
                  </a:lnTo>
                  <a:lnTo>
                    <a:pt x="195263" y="216694"/>
                  </a:lnTo>
                  <a:lnTo>
                    <a:pt x="211931" y="252412"/>
                  </a:lnTo>
                  <a:lnTo>
                    <a:pt x="309563" y="254794"/>
                  </a:lnTo>
                  <a:lnTo>
                    <a:pt x="352425" y="240506"/>
                  </a:lnTo>
                  <a:lnTo>
                    <a:pt x="338138" y="169069"/>
                  </a:lnTo>
                  <a:lnTo>
                    <a:pt x="290513" y="109537"/>
                  </a:lnTo>
                  <a:lnTo>
                    <a:pt x="214313" y="57150"/>
                  </a:lnTo>
                  <a:lnTo>
                    <a:pt x="154781" y="16669"/>
                  </a:lnTo>
                  <a:lnTo>
                    <a:pt x="66675" y="0"/>
                  </a:lnTo>
                  <a:lnTo>
                    <a:pt x="0" y="28575"/>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5" name="Freeform 134"/>
            <p:cNvSpPr/>
            <p:nvPr/>
          </p:nvSpPr>
          <p:spPr bwMode="auto">
            <a:xfrm>
              <a:off x="5880100" y="2822575"/>
              <a:ext cx="371475" cy="209550"/>
            </a:xfrm>
            <a:custGeom>
              <a:avLst/>
              <a:gdLst>
                <a:gd name="connsiteX0" fmla="*/ 0 w 371475"/>
                <a:gd name="connsiteY0" fmla="*/ 50800 h 209550"/>
                <a:gd name="connsiteX1" fmla="*/ 3175 w 371475"/>
                <a:gd name="connsiteY1" fmla="*/ 104775 h 209550"/>
                <a:gd name="connsiteX2" fmla="*/ 41275 w 371475"/>
                <a:gd name="connsiteY2" fmla="*/ 174625 h 209550"/>
                <a:gd name="connsiteX3" fmla="*/ 165100 w 371475"/>
                <a:gd name="connsiteY3" fmla="*/ 209550 h 209550"/>
                <a:gd name="connsiteX4" fmla="*/ 371475 w 371475"/>
                <a:gd name="connsiteY4" fmla="*/ 193675 h 209550"/>
                <a:gd name="connsiteX5" fmla="*/ 346075 w 371475"/>
                <a:gd name="connsiteY5" fmla="*/ 92075 h 209550"/>
                <a:gd name="connsiteX6" fmla="*/ 244475 w 371475"/>
                <a:gd name="connsiteY6" fmla="*/ 0 h 209550"/>
                <a:gd name="connsiteX7" fmla="*/ 104775 w 371475"/>
                <a:gd name="connsiteY7" fmla="*/ 9525 h 209550"/>
                <a:gd name="connsiteX8" fmla="*/ 0 w 371475"/>
                <a:gd name="connsiteY8" fmla="*/ 508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209550">
                  <a:moveTo>
                    <a:pt x="0" y="50800"/>
                  </a:moveTo>
                  <a:lnTo>
                    <a:pt x="3175" y="104775"/>
                  </a:lnTo>
                  <a:lnTo>
                    <a:pt x="41275" y="174625"/>
                  </a:lnTo>
                  <a:lnTo>
                    <a:pt x="165100" y="209550"/>
                  </a:lnTo>
                  <a:lnTo>
                    <a:pt x="371475" y="193675"/>
                  </a:lnTo>
                  <a:lnTo>
                    <a:pt x="346075" y="92075"/>
                  </a:lnTo>
                  <a:lnTo>
                    <a:pt x="244475" y="0"/>
                  </a:lnTo>
                  <a:lnTo>
                    <a:pt x="104775" y="9525"/>
                  </a:lnTo>
                  <a:lnTo>
                    <a:pt x="0" y="50800"/>
                  </a:lnTo>
                  <a:close/>
                </a:path>
              </a:pathLst>
            </a:custGeom>
            <a:solidFill>
              <a:srgbClr val="8C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6" name="Freeform 135"/>
            <p:cNvSpPr/>
            <p:nvPr/>
          </p:nvSpPr>
          <p:spPr bwMode="auto">
            <a:xfrm>
              <a:off x="5500688" y="2871788"/>
              <a:ext cx="371475" cy="152400"/>
            </a:xfrm>
            <a:custGeom>
              <a:avLst/>
              <a:gdLst>
                <a:gd name="connsiteX0" fmla="*/ 0 w 371475"/>
                <a:gd name="connsiteY0" fmla="*/ 9525 h 152400"/>
                <a:gd name="connsiteX1" fmla="*/ 38100 w 371475"/>
                <a:gd name="connsiteY1" fmla="*/ 152400 h 152400"/>
                <a:gd name="connsiteX2" fmla="*/ 371475 w 371475"/>
                <a:gd name="connsiteY2" fmla="*/ 133350 h 152400"/>
                <a:gd name="connsiteX3" fmla="*/ 371475 w 371475"/>
                <a:gd name="connsiteY3" fmla="*/ 100012 h 152400"/>
                <a:gd name="connsiteX4" fmla="*/ 347662 w 371475"/>
                <a:gd name="connsiteY4" fmla="*/ 33337 h 152400"/>
                <a:gd name="connsiteX5" fmla="*/ 342900 w 371475"/>
                <a:gd name="connsiteY5" fmla="*/ 0 h 152400"/>
                <a:gd name="connsiteX6" fmla="*/ 0 w 371475"/>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152400">
                  <a:moveTo>
                    <a:pt x="0" y="9525"/>
                  </a:moveTo>
                  <a:lnTo>
                    <a:pt x="38100" y="152400"/>
                  </a:lnTo>
                  <a:lnTo>
                    <a:pt x="371475" y="133350"/>
                  </a:lnTo>
                  <a:lnTo>
                    <a:pt x="371475" y="100012"/>
                  </a:lnTo>
                  <a:lnTo>
                    <a:pt x="347662" y="33337"/>
                  </a:lnTo>
                  <a:lnTo>
                    <a:pt x="342900" y="0"/>
                  </a:lnTo>
                  <a:lnTo>
                    <a:pt x="0" y="9525"/>
                  </a:lnTo>
                  <a:close/>
                </a:path>
              </a:pathLst>
            </a:custGeom>
            <a:solidFill>
              <a:srgbClr val="FACD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37" name="TextBox 136"/>
            <p:cNvSpPr txBox="1"/>
            <p:nvPr/>
          </p:nvSpPr>
          <p:spPr>
            <a:xfrm>
              <a:off x="6194422" y="3213338"/>
              <a:ext cx="534987"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a:rPr>
                <a:t>INDIANAPOLIS</a:t>
              </a:r>
            </a:p>
          </p:txBody>
        </p:sp>
        <p:sp>
          <p:nvSpPr>
            <p:cNvPr id="138" name="Freeform 137"/>
            <p:cNvSpPr/>
            <p:nvPr/>
          </p:nvSpPr>
          <p:spPr bwMode="auto">
            <a:xfrm>
              <a:off x="5500688" y="2871788"/>
              <a:ext cx="371475" cy="152400"/>
            </a:xfrm>
            <a:custGeom>
              <a:avLst/>
              <a:gdLst>
                <a:gd name="connsiteX0" fmla="*/ 0 w 371475"/>
                <a:gd name="connsiteY0" fmla="*/ 9525 h 152400"/>
                <a:gd name="connsiteX1" fmla="*/ 38100 w 371475"/>
                <a:gd name="connsiteY1" fmla="*/ 152400 h 152400"/>
                <a:gd name="connsiteX2" fmla="*/ 371475 w 371475"/>
                <a:gd name="connsiteY2" fmla="*/ 133350 h 152400"/>
                <a:gd name="connsiteX3" fmla="*/ 371475 w 371475"/>
                <a:gd name="connsiteY3" fmla="*/ 100012 h 152400"/>
                <a:gd name="connsiteX4" fmla="*/ 347662 w 371475"/>
                <a:gd name="connsiteY4" fmla="*/ 33337 h 152400"/>
                <a:gd name="connsiteX5" fmla="*/ 342900 w 371475"/>
                <a:gd name="connsiteY5" fmla="*/ 0 h 152400"/>
                <a:gd name="connsiteX6" fmla="*/ 0 w 371475"/>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152400">
                  <a:moveTo>
                    <a:pt x="0" y="9525"/>
                  </a:moveTo>
                  <a:lnTo>
                    <a:pt x="38100" y="152400"/>
                  </a:lnTo>
                  <a:lnTo>
                    <a:pt x="371475" y="133350"/>
                  </a:lnTo>
                  <a:lnTo>
                    <a:pt x="371475" y="100012"/>
                  </a:lnTo>
                  <a:lnTo>
                    <a:pt x="347662" y="33337"/>
                  </a:lnTo>
                  <a:lnTo>
                    <a:pt x="342900" y="0"/>
                  </a:lnTo>
                  <a:lnTo>
                    <a:pt x="0" y="9525"/>
                  </a:lnTo>
                  <a:close/>
                </a:path>
              </a:pathLst>
            </a:custGeom>
            <a:solidFill>
              <a:srgbClr val="FACD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nvGrpSpPr>
            <p:cNvPr id="139" name="Group 138"/>
            <p:cNvGrpSpPr/>
            <p:nvPr/>
          </p:nvGrpSpPr>
          <p:grpSpPr>
            <a:xfrm>
              <a:off x="5514977" y="2885852"/>
              <a:ext cx="600073" cy="118872"/>
              <a:chOff x="5514977" y="2885852"/>
              <a:chExt cx="600073" cy="118872"/>
            </a:xfrm>
          </p:grpSpPr>
          <p:sp>
            <p:nvSpPr>
              <p:cNvPr id="254" name="TextBox 253"/>
              <p:cNvSpPr txBox="1"/>
              <p:nvPr/>
            </p:nvSpPr>
            <p:spPr>
              <a:xfrm>
                <a:off x="5514977" y="2891427"/>
                <a:ext cx="499826"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a:rPr>
                  <a:t>DES MOINES</a:t>
                </a:r>
              </a:p>
            </p:txBody>
          </p:sp>
          <p:sp>
            <p:nvSpPr>
              <p:cNvPr id="255" name="Oval 254"/>
              <p:cNvSpPr/>
              <p:nvPr/>
            </p:nvSpPr>
            <p:spPr bwMode="auto">
              <a:xfrm>
                <a:off x="5996178" y="288585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sp>
          <p:nvSpPr>
            <p:cNvPr id="140" name="Freeform 139"/>
            <p:cNvSpPr/>
            <p:nvPr/>
          </p:nvSpPr>
          <p:spPr bwMode="auto">
            <a:xfrm>
              <a:off x="3355181" y="2740819"/>
              <a:ext cx="831057" cy="1214437"/>
            </a:xfrm>
            <a:custGeom>
              <a:avLst/>
              <a:gdLst>
                <a:gd name="connsiteX0" fmla="*/ 7144 w 831057"/>
                <a:gd name="connsiteY0" fmla="*/ 0 h 1214437"/>
                <a:gd name="connsiteX1" fmla="*/ 461963 w 831057"/>
                <a:gd name="connsiteY1" fmla="*/ 0 h 1214437"/>
                <a:gd name="connsiteX2" fmla="*/ 461963 w 831057"/>
                <a:gd name="connsiteY2" fmla="*/ 392906 h 1214437"/>
                <a:gd name="connsiteX3" fmla="*/ 831057 w 831057"/>
                <a:gd name="connsiteY3" fmla="*/ 916781 h 1214437"/>
                <a:gd name="connsiteX4" fmla="*/ 671513 w 831057"/>
                <a:gd name="connsiteY4" fmla="*/ 1214437 h 1214437"/>
                <a:gd name="connsiteX5" fmla="*/ 547688 w 831057"/>
                <a:gd name="connsiteY5" fmla="*/ 1214437 h 1214437"/>
                <a:gd name="connsiteX6" fmla="*/ 0 w 831057"/>
                <a:gd name="connsiteY6" fmla="*/ 426244 h 1214437"/>
                <a:gd name="connsiteX7" fmla="*/ 7144 w 831057"/>
                <a:gd name="connsiteY7" fmla="*/ 0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057" h="1214437">
                  <a:moveTo>
                    <a:pt x="7144" y="0"/>
                  </a:moveTo>
                  <a:lnTo>
                    <a:pt x="461963" y="0"/>
                  </a:lnTo>
                  <a:lnTo>
                    <a:pt x="461963" y="392906"/>
                  </a:lnTo>
                  <a:lnTo>
                    <a:pt x="831057" y="916781"/>
                  </a:lnTo>
                  <a:lnTo>
                    <a:pt x="671513" y="1214437"/>
                  </a:lnTo>
                  <a:lnTo>
                    <a:pt x="547688" y="1214437"/>
                  </a:lnTo>
                  <a:lnTo>
                    <a:pt x="0" y="426244"/>
                  </a:lnTo>
                  <a:lnTo>
                    <a:pt x="7144" y="0"/>
                  </a:lnTo>
                  <a:close/>
                </a:path>
              </a:pathLst>
            </a:custGeom>
            <a:solidFill>
              <a:srgbClr val="D8442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1" name="Freeform 140"/>
            <p:cNvSpPr/>
            <p:nvPr/>
          </p:nvSpPr>
          <p:spPr bwMode="auto">
            <a:xfrm>
              <a:off x="3817144" y="2740819"/>
              <a:ext cx="459581" cy="912019"/>
            </a:xfrm>
            <a:custGeom>
              <a:avLst/>
              <a:gdLst>
                <a:gd name="connsiteX0" fmla="*/ 2381 w 459581"/>
                <a:gd name="connsiteY0" fmla="*/ 0 h 912019"/>
                <a:gd name="connsiteX1" fmla="*/ 459581 w 459581"/>
                <a:gd name="connsiteY1" fmla="*/ 0 h 912019"/>
                <a:gd name="connsiteX2" fmla="*/ 459581 w 459581"/>
                <a:gd name="connsiteY2" fmla="*/ 757237 h 912019"/>
                <a:gd name="connsiteX3" fmla="*/ 366712 w 459581"/>
                <a:gd name="connsiteY3" fmla="*/ 912019 h 912019"/>
                <a:gd name="connsiteX4" fmla="*/ 0 w 459581"/>
                <a:gd name="connsiteY4" fmla="*/ 390525 h 912019"/>
                <a:gd name="connsiteX5" fmla="*/ 2381 w 459581"/>
                <a:gd name="connsiteY5" fmla="*/ 0 h 9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581" h="912019">
                  <a:moveTo>
                    <a:pt x="2381" y="0"/>
                  </a:moveTo>
                  <a:lnTo>
                    <a:pt x="459581" y="0"/>
                  </a:lnTo>
                  <a:lnTo>
                    <a:pt x="459581" y="757237"/>
                  </a:lnTo>
                  <a:lnTo>
                    <a:pt x="366712" y="912019"/>
                  </a:lnTo>
                  <a:lnTo>
                    <a:pt x="0" y="390525"/>
                  </a:lnTo>
                  <a:cubicBezTo>
                    <a:pt x="794" y="260350"/>
                    <a:pt x="1587" y="130175"/>
                    <a:pt x="2381" y="0"/>
                  </a:cubicBezTo>
                  <a:close/>
                </a:path>
              </a:pathLst>
            </a:custGeom>
            <a:solidFill>
              <a:srgbClr val="D8442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2" name="Freeform 141"/>
            <p:cNvSpPr/>
            <p:nvPr/>
          </p:nvSpPr>
          <p:spPr bwMode="auto">
            <a:xfrm>
              <a:off x="4024313" y="3493294"/>
              <a:ext cx="714375" cy="676275"/>
            </a:xfrm>
            <a:custGeom>
              <a:avLst/>
              <a:gdLst>
                <a:gd name="connsiteX0" fmla="*/ 254793 w 714375"/>
                <a:gd name="connsiteY0" fmla="*/ 0 h 676275"/>
                <a:gd name="connsiteX1" fmla="*/ 714375 w 714375"/>
                <a:gd name="connsiteY1" fmla="*/ 0 h 676275"/>
                <a:gd name="connsiteX2" fmla="*/ 714375 w 714375"/>
                <a:gd name="connsiteY2" fmla="*/ 676275 h 676275"/>
                <a:gd name="connsiteX3" fmla="*/ 466725 w 714375"/>
                <a:gd name="connsiteY3" fmla="*/ 676275 h 676275"/>
                <a:gd name="connsiteX4" fmla="*/ 0 w 714375"/>
                <a:gd name="connsiteY4" fmla="*/ 457200 h 676275"/>
                <a:gd name="connsiteX5" fmla="*/ 254793 w 714375"/>
                <a:gd name="connsiteY5"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75" h="676275">
                  <a:moveTo>
                    <a:pt x="254793" y="0"/>
                  </a:moveTo>
                  <a:lnTo>
                    <a:pt x="714375" y="0"/>
                  </a:lnTo>
                  <a:lnTo>
                    <a:pt x="714375" y="676275"/>
                  </a:lnTo>
                  <a:lnTo>
                    <a:pt x="466725" y="676275"/>
                  </a:lnTo>
                  <a:lnTo>
                    <a:pt x="0" y="457200"/>
                  </a:lnTo>
                  <a:lnTo>
                    <a:pt x="254793" y="0"/>
                  </a:lnTo>
                  <a:close/>
                </a:path>
              </a:pathLst>
            </a:custGeom>
            <a:solidFill>
              <a:srgbClr val="D8442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3" name="Freeform 142"/>
            <p:cNvSpPr/>
            <p:nvPr/>
          </p:nvSpPr>
          <p:spPr bwMode="auto">
            <a:xfrm>
              <a:off x="4736306" y="3490913"/>
              <a:ext cx="495300" cy="676275"/>
            </a:xfrm>
            <a:custGeom>
              <a:avLst/>
              <a:gdLst>
                <a:gd name="connsiteX0" fmla="*/ 0 w 495300"/>
                <a:gd name="connsiteY0" fmla="*/ 0 h 676275"/>
                <a:gd name="connsiteX1" fmla="*/ 495300 w 495300"/>
                <a:gd name="connsiteY1" fmla="*/ 0 h 676275"/>
                <a:gd name="connsiteX2" fmla="*/ 495300 w 495300"/>
                <a:gd name="connsiteY2" fmla="*/ 635793 h 676275"/>
                <a:gd name="connsiteX3" fmla="*/ 78582 w 495300"/>
                <a:gd name="connsiteY3" fmla="*/ 635793 h 676275"/>
                <a:gd name="connsiteX4" fmla="*/ 80963 w 495300"/>
                <a:gd name="connsiteY4" fmla="*/ 676275 h 676275"/>
                <a:gd name="connsiteX5" fmla="*/ 7144 w 495300"/>
                <a:gd name="connsiteY5" fmla="*/ 676275 h 676275"/>
                <a:gd name="connsiteX6" fmla="*/ 0 w 49530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676275">
                  <a:moveTo>
                    <a:pt x="0" y="0"/>
                  </a:moveTo>
                  <a:lnTo>
                    <a:pt x="495300" y="0"/>
                  </a:lnTo>
                  <a:lnTo>
                    <a:pt x="495300" y="635793"/>
                  </a:lnTo>
                  <a:lnTo>
                    <a:pt x="78582" y="635793"/>
                  </a:lnTo>
                  <a:lnTo>
                    <a:pt x="80963" y="676275"/>
                  </a:lnTo>
                  <a:lnTo>
                    <a:pt x="7144" y="676275"/>
                  </a:lnTo>
                  <a:cubicBezTo>
                    <a:pt x="4763" y="450850"/>
                    <a:pt x="2381" y="225425"/>
                    <a:pt x="0" y="0"/>
                  </a:cubicBez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4" name="Freeform 143"/>
            <p:cNvSpPr/>
            <p:nvPr/>
          </p:nvSpPr>
          <p:spPr bwMode="auto">
            <a:xfrm>
              <a:off x="4736306" y="2988470"/>
              <a:ext cx="583407" cy="502444"/>
            </a:xfrm>
            <a:custGeom>
              <a:avLst/>
              <a:gdLst>
                <a:gd name="connsiteX0" fmla="*/ 0 w 583407"/>
                <a:gd name="connsiteY0" fmla="*/ 0 h 511969"/>
                <a:gd name="connsiteX1" fmla="*/ 583407 w 583407"/>
                <a:gd name="connsiteY1" fmla="*/ 0 h 511969"/>
                <a:gd name="connsiteX2" fmla="*/ 583407 w 583407"/>
                <a:gd name="connsiteY2" fmla="*/ 511969 h 511969"/>
                <a:gd name="connsiteX3" fmla="*/ 2382 w 583407"/>
                <a:gd name="connsiteY3" fmla="*/ 511969 h 511969"/>
                <a:gd name="connsiteX4" fmla="*/ 0 w 583407"/>
                <a:gd name="connsiteY4" fmla="*/ 0 h 511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07" h="511969">
                  <a:moveTo>
                    <a:pt x="0" y="0"/>
                  </a:moveTo>
                  <a:lnTo>
                    <a:pt x="583407" y="0"/>
                  </a:lnTo>
                  <a:lnTo>
                    <a:pt x="583407" y="511969"/>
                  </a:lnTo>
                  <a:lnTo>
                    <a:pt x="2382" y="511969"/>
                  </a:lnTo>
                  <a:lnTo>
                    <a:pt x="0" y="0"/>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5" name="Freeform 144"/>
            <p:cNvSpPr/>
            <p:nvPr/>
          </p:nvSpPr>
          <p:spPr bwMode="auto">
            <a:xfrm>
              <a:off x="5314950" y="3162300"/>
              <a:ext cx="702469" cy="338138"/>
            </a:xfrm>
            <a:custGeom>
              <a:avLst/>
              <a:gdLst>
                <a:gd name="connsiteX0" fmla="*/ 9525 w 702469"/>
                <a:gd name="connsiteY0" fmla="*/ 0 h 338138"/>
                <a:gd name="connsiteX1" fmla="*/ 666750 w 702469"/>
                <a:gd name="connsiteY1" fmla="*/ 0 h 338138"/>
                <a:gd name="connsiteX2" fmla="*/ 702469 w 702469"/>
                <a:gd name="connsiteY2" fmla="*/ 338138 h 338138"/>
                <a:gd name="connsiteX3" fmla="*/ 0 w 702469"/>
                <a:gd name="connsiteY3" fmla="*/ 338138 h 338138"/>
                <a:gd name="connsiteX4" fmla="*/ 9525 w 702469"/>
                <a:gd name="connsiteY4" fmla="*/ 0 h 33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338138">
                  <a:moveTo>
                    <a:pt x="9525" y="0"/>
                  </a:moveTo>
                  <a:lnTo>
                    <a:pt x="666750" y="0"/>
                  </a:lnTo>
                  <a:lnTo>
                    <a:pt x="702469" y="338138"/>
                  </a:lnTo>
                  <a:lnTo>
                    <a:pt x="0" y="338138"/>
                  </a:lnTo>
                  <a:lnTo>
                    <a:pt x="9525" y="0"/>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6" name="Freeform 145"/>
            <p:cNvSpPr/>
            <p:nvPr/>
          </p:nvSpPr>
          <p:spPr bwMode="auto">
            <a:xfrm>
              <a:off x="5229225" y="3495675"/>
              <a:ext cx="792956" cy="464344"/>
            </a:xfrm>
            <a:custGeom>
              <a:avLst/>
              <a:gdLst>
                <a:gd name="connsiteX0" fmla="*/ 0 w 792956"/>
                <a:gd name="connsiteY0" fmla="*/ 0 h 464344"/>
                <a:gd name="connsiteX1" fmla="*/ 0 w 792956"/>
                <a:gd name="connsiteY1" fmla="*/ 88106 h 464344"/>
                <a:gd name="connsiteX2" fmla="*/ 292894 w 792956"/>
                <a:gd name="connsiteY2" fmla="*/ 88106 h 464344"/>
                <a:gd name="connsiteX3" fmla="*/ 292894 w 792956"/>
                <a:gd name="connsiteY3" fmla="*/ 378619 h 464344"/>
                <a:gd name="connsiteX4" fmla="*/ 431006 w 792956"/>
                <a:gd name="connsiteY4" fmla="*/ 464344 h 464344"/>
                <a:gd name="connsiteX5" fmla="*/ 792956 w 792956"/>
                <a:gd name="connsiteY5" fmla="*/ 464344 h 464344"/>
                <a:gd name="connsiteX6" fmla="*/ 792956 w 792956"/>
                <a:gd name="connsiteY6" fmla="*/ 2381 h 464344"/>
                <a:gd name="connsiteX7" fmla="*/ 0 w 792956"/>
                <a:gd name="connsiteY7" fmla="*/ 0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956" h="464344">
                  <a:moveTo>
                    <a:pt x="0" y="0"/>
                  </a:moveTo>
                  <a:lnTo>
                    <a:pt x="0" y="88106"/>
                  </a:lnTo>
                  <a:lnTo>
                    <a:pt x="292894" y="88106"/>
                  </a:lnTo>
                  <a:lnTo>
                    <a:pt x="292894" y="378619"/>
                  </a:lnTo>
                  <a:lnTo>
                    <a:pt x="431006" y="464344"/>
                  </a:lnTo>
                  <a:lnTo>
                    <a:pt x="792956" y="464344"/>
                  </a:lnTo>
                  <a:lnTo>
                    <a:pt x="792956" y="2381"/>
                  </a:lnTo>
                  <a:lnTo>
                    <a:pt x="0" y="0"/>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7" name="Freeform 146"/>
            <p:cNvSpPr/>
            <p:nvPr/>
          </p:nvSpPr>
          <p:spPr bwMode="auto">
            <a:xfrm>
              <a:off x="4822031" y="3586163"/>
              <a:ext cx="1281113" cy="1293018"/>
            </a:xfrm>
            <a:custGeom>
              <a:avLst/>
              <a:gdLst>
                <a:gd name="connsiteX0" fmla="*/ 0 w 1281113"/>
                <a:gd name="connsiteY0" fmla="*/ 547687 h 1293018"/>
                <a:gd name="connsiteX1" fmla="*/ 119063 w 1281113"/>
                <a:gd name="connsiteY1" fmla="*/ 671512 h 1293018"/>
                <a:gd name="connsiteX2" fmla="*/ 161925 w 1281113"/>
                <a:gd name="connsiteY2" fmla="*/ 790575 h 1293018"/>
                <a:gd name="connsiteX3" fmla="*/ 321469 w 1281113"/>
                <a:gd name="connsiteY3" fmla="*/ 873918 h 1293018"/>
                <a:gd name="connsiteX4" fmla="*/ 369094 w 1281113"/>
                <a:gd name="connsiteY4" fmla="*/ 835818 h 1293018"/>
                <a:gd name="connsiteX5" fmla="*/ 497682 w 1281113"/>
                <a:gd name="connsiteY5" fmla="*/ 835818 h 1293018"/>
                <a:gd name="connsiteX6" fmla="*/ 654844 w 1281113"/>
                <a:gd name="connsiteY6" fmla="*/ 1083468 h 1293018"/>
                <a:gd name="connsiteX7" fmla="*/ 695325 w 1281113"/>
                <a:gd name="connsiteY7" fmla="*/ 1250156 h 1293018"/>
                <a:gd name="connsiteX8" fmla="*/ 952500 w 1281113"/>
                <a:gd name="connsiteY8" fmla="*/ 1293018 h 1293018"/>
                <a:gd name="connsiteX9" fmla="*/ 909638 w 1281113"/>
                <a:gd name="connsiteY9" fmla="*/ 1076325 h 1293018"/>
                <a:gd name="connsiteX10" fmla="*/ 1281113 w 1281113"/>
                <a:gd name="connsiteY10" fmla="*/ 828675 h 1293018"/>
                <a:gd name="connsiteX11" fmla="*/ 1281113 w 1281113"/>
                <a:gd name="connsiteY11" fmla="*/ 416718 h 1293018"/>
                <a:gd name="connsiteX12" fmla="*/ 1195388 w 1281113"/>
                <a:gd name="connsiteY12" fmla="*/ 411956 h 1293018"/>
                <a:gd name="connsiteX13" fmla="*/ 1195388 w 1281113"/>
                <a:gd name="connsiteY13" fmla="*/ 371475 h 1293018"/>
                <a:gd name="connsiteX14" fmla="*/ 828675 w 1281113"/>
                <a:gd name="connsiteY14" fmla="*/ 371475 h 1293018"/>
                <a:gd name="connsiteX15" fmla="*/ 828675 w 1281113"/>
                <a:gd name="connsiteY15" fmla="*/ 397668 h 1293018"/>
                <a:gd name="connsiteX16" fmla="*/ 695325 w 1281113"/>
                <a:gd name="connsiteY16" fmla="*/ 288131 h 1293018"/>
                <a:gd name="connsiteX17" fmla="*/ 695325 w 1281113"/>
                <a:gd name="connsiteY17" fmla="*/ 0 h 1293018"/>
                <a:gd name="connsiteX18" fmla="*/ 409575 w 1281113"/>
                <a:gd name="connsiteY18" fmla="*/ 0 h 1293018"/>
                <a:gd name="connsiteX19" fmla="*/ 409575 w 1281113"/>
                <a:gd name="connsiteY19" fmla="*/ 540543 h 1293018"/>
                <a:gd name="connsiteX20" fmla="*/ 0 w 1281113"/>
                <a:gd name="connsiteY20" fmla="*/ 547687 h 1293018"/>
                <a:gd name="connsiteX0" fmla="*/ 0 w 1281113"/>
                <a:gd name="connsiteY0" fmla="*/ 547687 h 1293018"/>
                <a:gd name="connsiteX1" fmla="*/ 119063 w 1281113"/>
                <a:gd name="connsiteY1" fmla="*/ 671512 h 1293018"/>
                <a:gd name="connsiteX2" fmla="*/ 161925 w 1281113"/>
                <a:gd name="connsiteY2" fmla="*/ 790575 h 1293018"/>
                <a:gd name="connsiteX3" fmla="*/ 321469 w 1281113"/>
                <a:gd name="connsiteY3" fmla="*/ 873918 h 1293018"/>
                <a:gd name="connsiteX4" fmla="*/ 369094 w 1281113"/>
                <a:gd name="connsiteY4" fmla="*/ 835818 h 1293018"/>
                <a:gd name="connsiteX5" fmla="*/ 497682 w 1281113"/>
                <a:gd name="connsiteY5" fmla="*/ 835818 h 1293018"/>
                <a:gd name="connsiteX6" fmla="*/ 654844 w 1281113"/>
                <a:gd name="connsiteY6" fmla="*/ 1083468 h 1293018"/>
                <a:gd name="connsiteX7" fmla="*/ 695325 w 1281113"/>
                <a:gd name="connsiteY7" fmla="*/ 1250156 h 1293018"/>
                <a:gd name="connsiteX8" fmla="*/ 952500 w 1281113"/>
                <a:gd name="connsiteY8" fmla="*/ 1293018 h 1293018"/>
                <a:gd name="connsiteX9" fmla="*/ 909638 w 1281113"/>
                <a:gd name="connsiteY9" fmla="*/ 1076325 h 1293018"/>
                <a:gd name="connsiteX10" fmla="*/ 1281113 w 1281113"/>
                <a:gd name="connsiteY10" fmla="*/ 828675 h 1293018"/>
                <a:gd name="connsiteX11" fmla="*/ 1281113 w 1281113"/>
                <a:gd name="connsiteY11" fmla="*/ 416718 h 1293018"/>
                <a:gd name="connsiteX12" fmla="*/ 1195388 w 1281113"/>
                <a:gd name="connsiteY12" fmla="*/ 411956 h 1293018"/>
                <a:gd name="connsiteX13" fmla="*/ 1195388 w 1281113"/>
                <a:gd name="connsiteY13" fmla="*/ 371475 h 1293018"/>
                <a:gd name="connsiteX14" fmla="*/ 828675 w 1281113"/>
                <a:gd name="connsiteY14" fmla="*/ 371475 h 1293018"/>
                <a:gd name="connsiteX15" fmla="*/ 695325 w 1281113"/>
                <a:gd name="connsiteY15" fmla="*/ 288131 h 1293018"/>
                <a:gd name="connsiteX16" fmla="*/ 695325 w 1281113"/>
                <a:gd name="connsiteY16" fmla="*/ 0 h 1293018"/>
                <a:gd name="connsiteX17" fmla="*/ 409575 w 1281113"/>
                <a:gd name="connsiteY17" fmla="*/ 0 h 1293018"/>
                <a:gd name="connsiteX18" fmla="*/ 409575 w 1281113"/>
                <a:gd name="connsiteY18" fmla="*/ 540543 h 1293018"/>
                <a:gd name="connsiteX19" fmla="*/ 0 w 1281113"/>
                <a:gd name="connsiteY19" fmla="*/ 547687 h 12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1113" h="1293018">
                  <a:moveTo>
                    <a:pt x="0" y="547687"/>
                  </a:moveTo>
                  <a:lnTo>
                    <a:pt x="119063" y="671512"/>
                  </a:lnTo>
                  <a:lnTo>
                    <a:pt x="161925" y="790575"/>
                  </a:lnTo>
                  <a:lnTo>
                    <a:pt x="321469" y="873918"/>
                  </a:lnTo>
                  <a:lnTo>
                    <a:pt x="369094" y="835818"/>
                  </a:lnTo>
                  <a:lnTo>
                    <a:pt x="497682" y="835818"/>
                  </a:lnTo>
                  <a:lnTo>
                    <a:pt x="654844" y="1083468"/>
                  </a:lnTo>
                  <a:lnTo>
                    <a:pt x="695325" y="1250156"/>
                  </a:lnTo>
                  <a:lnTo>
                    <a:pt x="952500" y="1293018"/>
                  </a:lnTo>
                  <a:lnTo>
                    <a:pt x="909638" y="1076325"/>
                  </a:lnTo>
                  <a:lnTo>
                    <a:pt x="1281113" y="828675"/>
                  </a:lnTo>
                  <a:lnTo>
                    <a:pt x="1281113" y="416718"/>
                  </a:lnTo>
                  <a:lnTo>
                    <a:pt x="1195388" y="411956"/>
                  </a:lnTo>
                  <a:lnTo>
                    <a:pt x="1195388" y="371475"/>
                  </a:lnTo>
                  <a:lnTo>
                    <a:pt x="828675" y="371475"/>
                  </a:lnTo>
                  <a:lnTo>
                    <a:pt x="695325" y="288131"/>
                  </a:lnTo>
                  <a:lnTo>
                    <a:pt x="695325" y="0"/>
                  </a:lnTo>
                  <a:lnTo>
                    <a:pt x="409575" y="0"/>
                  </a:lnTo>
                  <a:lnTo>
                    <a:pt x="409575" y="540543"/>
                  </a:lnTo>
                  <a:lnTo>
                    <a:pt x="0" y="547687"/>
                  </a:ln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8" name="Freeform 147"/>
            <p:cNvSpPr/>
            <p:nvPr/>
          </p:nvSpPr>
          <p:spPr bwMode="auto">
            <a:xfrm>
              <a:off x="6100763" y="4000500"/>
              <a:ext cx="550068" cy="502444"/>
            </a:xfrm>
            <a:custGeom>
              <a:avLst/>
              <a:gdLst>
                <a:gd name="connsiteX0" fmla="*/ 0 w 550068"/>
                <a:gd name="connsiteY0" fmla="*/ 0 h 502444"/>
                <a:gd name="connsiteX1" fmla="*/ 264318 w 550068"/>
                <a:gd name="connsiteY1" fmla="*/ 0 h 502444"/>
                <a:gd name="connsiteX2" fmla="*/ 297656 w 550068"/>
                <a:gd name="connsiteY2" fmla="*/ 35719 h 502444"/>
                <a:gd name="connsiteX3" fmla="*/ 297656 w 550068"/>
                <a:gd name="connsiteY3" fmla="*/ 130969 h 502444"/>
                <a:gd name="connsiteX4" fmla="*/ 252412 w 550068"/>
                <a:gd name="connsiteY4" fmla="*/ 166688 h 502444"/>
                <a:gd name="connsiteX5" fmla="*/ 252412 w 550068"/>
                <a:gd name="connsiteY5" fmla="*/ 252413 h 502444"/>
                <a:gd name="connsiteX6" fmla="*/ 426243 w 550068"/>
                <a:gd name="connsiteY6" fmla="*/ 252413 h 502444"/>
                <a:gd name="connsiteX7" fmla="*/ 464343 w 550068"/>
                <a:gd name="connsiteY7" fmla="*/ 330994 h 502444"/>
                <a:gd name="connsiteX8" fmla="*/ 466725 w 550068"/>
                <a:gd name="connsiteY8" fmla="*/ 371475 h 502444"/>
                <a:gd name="connsiteX9" fmla="*/ 502443 w 550068"/>
                <a:gd name="connsiteY9" fmla="*/ 371475 h 502444"/>
                <a:gd name="connsiteX10" fmla="*/ 469106 w 550068"/>
                <a:gd name="connsiteY10" fmla="*/ 414338 h 502444"/>
                <a:gd name="connsiteX11" fmla="*/ 550068 w 550068"/>
                <a:gd name="connsiteY11" fmla="*/ 414338 h 502444"/>
                <a:gd name="connsiteX12" fmla="*/ 550068 w 550068"/>
                <a:gd name="connsiteY12" fmla="*/ 457200 h 502444"/>
                <a:gd name="connsiteX13" fmla="*/ 423862 w 550068"/>
                <a:gd name="connsiteY13" fmla="*/ 457200 h 502444"/>
                <a:gd name="connsiteX14" fmla="*/ 378618 w 550068"/>
                <a:gd name="connsiteY14" fmla="*/ 502444 h 502444"/>
                <a:gd name="connsiteX15" fmla="*/ 297656 w 550068"/>
                <a:gd name="connsiteY15" fmla="*/ 502444 h 502444"/>
                <a:gd name="connsiteX16" fmla="*/ 297656 w 550068"/>
                <a:gd name="connsiteY16" fmla="*/ 416719 h 502444"/>
                <a:gd name="connsiteX17" fmla="*/ 2381 w 550068"/>
                <a:gd name="connsiteY17" fmla="*/ 416719 h 502444"/>
                <a:gd name="connsiteX18" fmla="*/ 0 w 550068"/>
                <a:gd name="connsiteY18" fmla="*/ 0 h 50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0068" h="502444">
                  <a:moveTo>
                    <a:pt x="0" y="0"/>
                  </a:moveTo>
                  <a:lnTo>
                    <a:pt x="264318" y="0"/>
                  </a:lnTo>
                  <a:lnTo>
                    <a:pt x="297656" y="35719"/>
                  </a:lnTo>
                  <a:lnTo>
                    <a:pt x="297656" y="130969"/>
                  </a:lnTo>
                  <a:lnTo>
                    <a:pt x="252412" y="166688"/>
                  </a:lnTo>
                  <a:lnTo>
                    <a:pt x="252412" y="252413"/>
                  </a:lnTo>
                  <a:lnTo>
                    <a:pt x="426243" y="252413"/>
                  </a:lnTo>
                  <a:lnTo>
                    <a:pt x="464343" y="330994"/>
                  </a:lnTo>
                  <a:lnTo>
                    <a:pt x="466725" y="371475"/>
                  </a:lnTo>
                  <a:lnTo>
                    <a:pt x="502443" y="371475"/>
                  </a:lnTo>
                  <a:lnTo>
                    <a:pt x="469106" y="414338"/>
                  </a:lnTo>
                  <a:lnTo>
                    <a:pt x="550068" y="414338"/>
                  </a:lnTo>
                  <a:lnTo>
                    <a:pt x="550068" y="457200"/>
                  </a:lnTo>
                  <a:lnTo>
                    <a:pt x="423862" y="457200"/>
                  </a:lnTo>
                  <a:lnTo>
                    <a:pt x="378618" y="502444"/>
                  </a:lnTo>
                  <a:lnTo>
                    <a:pt x="297656" y="502444"/>
                  </a:lnTo>
                  <a:lnTo>
                    <a:pt x="297656" y="416719"/>
                  </a:lnTo>
                  <a:lnTo>
                    <a:pt x="2381" y="416719"/>
                  </a:lnTo>
                  <a:cubicBezTo>
                    <a:pt x="1587" y="277813"/>
                    <a:pt x="794" y="138906"/>
                    <a:pt x="0" y="0"/>
                  </a:cubicBez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49" name="Freeform 148"/>
            <p:cNvSpPr/>
            <p:nvPr/>
          </p:nvSpPr>
          <p:spPr bwMode="auto">
            <a:xfrm>
              <a:off x="6024563" y="3579019"/>
              <a:ext cx="457200" cy="421481"/>
            </a:xfrm>
            <a:custGeom>
              <a:avLst/>
              <a:gdLst>
                <a:gd name="connsiteX0" fmla="*/ 0 w 457200"/>
                <a:gd name="connsiteY0" fmla="*/ 0 h 421481"/>
                <a:gd name="connsiteX1" fmla="*/ 411956 w 457200"/>
                <a:gd name="connsiteY1" fmla="*/ 0 h 421481"/>
                <a:gd name="connsiteX2" fmla="*/ 411956 w 457200"/>
                <a:gd name="connsiteY2" fmla="*/ 85725 h 421481"/>
                <a:gd name="connsiteX3" fmla="*/ 452437 w 457200"/>
                <a:gd name="connsiteY3" fmla="*/ 88106 h 421481"/>
                <a:gd name="connsiteX4" fmla="*/ 411956 w 457200"/>
                <a:gd name="connsiteY4" fmla="*/ 123825 h 421481"/>
                <a:gd name="connsiteX5" fmla="*/ 416718 w 457200"/>
                <a:gd name="connsiteY5" fmla="*/ 169069 h 421481"/>
                <a:gd name="connsiteX6" fmla="*/ 457200 w 457200"/>
                <a:gd name="connsiteY6" fmla="*/ 169069 h 421481"/>
                <a:gd name="connsiteX7" fmla="*/ 330993 w 457200"/>
                <a:gd name="connsiteY7" fmla="*/ 421481 h 421481"/>
                <a:gd name="connsiteX8" fmla="*/ 0 w 457200"/>
                <a:gd name="connsiteY8" fmla="*/ 421481 h 421481"/>
                <a:gd name="connsiteX9" fmla="*/ 0 w 457200"/>
                <a:gd name="connsiteY9"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21481">
                  <a:moveTo>
                    <a:pt x="0" y="0"/>
                  </a:moveTo>
                  <a:lnTo>
                    <a:pt x="411956" y="0"/>
                  </a:lnTo>
                  <a:lnTo>
                    <a:pt x="411956" y="85725"/>
                  </a:lnTo>
                  <a:lnTo>
                    <a:pt x="452437" y="88106"/>
                  </a:lnTo>
                  <a:lnTo>
                    <a:pt x="411956" y="123825"/>
                  </a:lnTo>
                  <a:lnTo>
                    <a:pt x="416718" y="169069"/>
                  </a:lnTo>
                  <a:lnTo>
                    <a:pt x="457200" y="169069"/>
                  </a:lnTo>
                  <a:lnTo>
                    <a:pt x="330993" y="421481"/>
                  </a:lnTo>
                  <a:lnTo>
                    <a:pt x="0" y="421481"/>
                  </a:lnTo>
                  <a:lnTo>
                    <a:pt x="0" y="0"/>
                  </a:ln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0" name="Freeform 149"/>
            <p:cNvSpPr/>
            <p:nvPr/>
          </p:nvSpPr>
          <p:spPr bwMode="auto">
            <a:xfrm>
              <a:off x="6353175" y="3750469"/>
              <a:ext cx="338138" cy="581025"/>
            </a:xfrm>
            <a:custGeom>
              <a:avLst/>
              <a:gdLst>
                <a:gd name="connsiteX0" fmla="*/ 128588 w 338138"/>
                <a:gd name="connsiteY0" fmla="*/ 0 h 581025"/>
                <a:gd name="connsiteX1" fmla="*/ 338138 w 338138"/>
                <a:gd name="connsiteY1" fmla="*/ 0 h 581025"/>
                <a:gd name="connsiteX2" fmla="*/ 338138 w 338138"/>
                <a:gd name="connsiteY2" fmla="*/ 581025 h 581025"/>
                <a:gd name="connsiteX3" fmla="*/ 207169 w 338138"/>
                <a:gd name="connsiteY3" fmla="*/ 581025 h 581025"/>
                <a:gd name="connsiteX4" fmla="*/ 169069 w 338138"/>
                <a:gd name="connsiteY4" fmla="*/ 504825 h 581025"/>
                <a:gd name="connsiteX5" fmla="*/ 0 w 338138"/>
                <a:gd name="connsiteY5" fmla="*/ 502444 h 581025"/>
                <a:gd name="connsiteX6" fmla="*/ 0 w 338138"/>
                <a:gd name="connsiteY6" fmla="*/ 414337 h 581025"/>
                <a:gd name="connsiteX7" fmla="*/ 47625 w 338138"/>
                <a:gd name="connsiteY7" fmla="*/ 388144 h 581025"/>
                <a:gd name="connsiteX8" fmla="*/ 47625 w 338138"/>
                <a:gd name="connsiteY8" fmla="*/ 288131 h 581025"/>
                <a:gd name="connsiteX9" fmla="*/ 4763 w 338138"/>
                <a:gd name="connsiteY9" fmla="*/ 250031 h 581025"/>
                <a:gd name="connsiteX10" fmla="*/ 128588 w 338138"/>
                <a:gd name="connsiteY10"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8" h="581025">
                  <a:moveTo>
                    <a:pt x="128588" y="0"/>
                  </a:moveTo>
                  <a:lnTo>
                    <a:pt x="338138" y="0"/>
                  </a:lnTo>
                  <a:lnTo>
                    <a:pt x="338138" y="581025"/>
                  </a:lnTo>
                  <a:lnTo>
                    <a:pt x="207169" y="581025"/>
                  </a:lnTo>
                  <a:lnTo>
                    <a:pt x="169069" y="504825"/>
                  </a:lnTo>
                  <a:lnTo>
                    <a:pt x="0" y="502444"/>
                  </a:lnTo>
                  <a:lnTo>
                    <a:pt x="0" y="414337"/>
                  </a:lnTo>
                  <a:lnTo>
                    <a:pt x="47625" y="388144"/>
                  </a:lnTo>
                  <a:lnTo>
                    <a:pt x="47625" y="288131"/>
                  </a:lnTo>
                  <a:lnTo>
                    <a:pt x="4763" y="250031"/>
                  </a:lnTo>
                  <a:lnTo>
                    <a:pt x="128588" y="0"/>
                  </a:lnTo>
                  <a:close/>
                </a:path>
              </a:pathLst>
            </a:custGeom>
            <a:solidFill>
              <a:srgbClr val="CB77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1" name="Freeform 150"/>
            <p:cNvSpPr/>
            <p:nvPr/>
          </p:nvSpPr>
          <p:spPr bwMode="auto">
            <a:xfrm>
              <a:off x="6688931" y="3750469"/>
              <a:ext cx="340519" cy="583406"/>
            </a:xfrm>
            <a:custGeom>
              <a:avLst/>
              <a:gdLst>
                <a:gd name="connsiteX0" fmla="*/ 0 w 340519"/>
                <a:gd name="connsiteY0" fmla="*/ 0 h 583406"/>
                <a:gd name="connsiteX1" fmla="*/ 252413 w 340519"/>
                <a:gd name="connsiteY1" fmla="*/ 0 h 583406"/>
                <a:gd name="connsiteX2" fmla="*/ 340519 w 340519"/>
                <a:gd name="connsiteY2" fmla="*/ 304800 h 583406"/>
                <a:gd name="connsiteX3" fmla="*/ 340519 w 340519"/>
                <a:gd name="connsiteY3" fmla="*/ 466725 h 583406"/>
                <a:gd name="connsiteX4" fmla="*/ 76200 w 340519"/>
                <a:gd name="connsiteY4" fmla="*/ 466725 h 583406"/>
                <a:gd name="connsiteX5" fmla="*/ 76200 w 340519"/>
                <a:gd name="connsiteY5" fmla="*/ 581025 h 583406"/>
                <a:gd name="connsiteX6" fmla="*/ 45244 w 340519"/>
                <a:gd name="connsiteY6" fmla="*/ 542925 h 583406"/>
                <a:gd name="connsiteX7" fmla="*/ 7144 w 340519"/>
                <a:gd name="connsiteY7" fmla="*/ 583406 h 583406"/>
                <a:gd name="connsiteX8" fmla="*/ 0 w 340519"/>
                <a:gd name="connsiteY8" fmla="*/ 0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19" h="583406">
                  <a:moveTo>
                    <a:pt x="0" y="0"/>
                  </a:moveTo>
                  <a:lnTo>
                    <a:pt x="252413" y="0"/>
                  </a:lnTo>
                  <a:lnTo>
                    <a:pt x="340519" y="304800"/>
                  </a:lnTo>
                  <a:lnTo>
                    <a:pt x="340519" y="466725"/>
                  </a:lnTo>
                  <a:lnTo>
                    <a:pt x="76200" y="466725"/>
                  </a:lnTo>
                  <a:lnTo>
                    <a:pt x="76200" y="581025"/>
                  </a:lnTo>
                  <a:lnTo>
                    <a:pt x="45244" y="542925"/>
                  </a:lnTo>
                  <a:lnTo>
                    <a:pt x="7144" y="583406"/>
                  </a:lnTo>
                  <a:cubicBezTo>
                    <a:pt x="4763" y="388937"/>
                    <a:pt x="2381" y="194469"/>
                    <a:pt x="0" y="0"/>
                  </a:cubicBez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2" name="Freeform 151"/>
            <p:cNvSpPr/>
            <p:nvPr/>
          </p:nvSpPr>
          <p:spPr bwMode="auto">
            <a:xfrm>
              <a:off x="6938963" y="3748088"/>
              <a:ext cx="502443" cy="459581"/>
            </a:xfrm>
            <a:custGeom>
              <a:avLst/>
              <a:gdLst>
                <a:gd name="connsiteX0" fmla="*/ 0 w 502443"/>
                <a:gd name="connsiteY0" fmla="*/ 0 h 459581"/>
                <a:gd name="connsiteX1" fmla="*/ 219075 w 502443"/>
                <a:gd name="connsiteY1" fmla="*/ 0 h 459581"/>
                <a:gd name="connsiteX2" fmla="*/ 502443 w 502443"/>
                <a:gd name="connsiteY2" fmla="*/ 300037 h 459581"/>
                <a:gd name="connsiteX3" fmla="*/ 461962 w 502443"/>
                <a:gd name="connsiteY3" fmla="*/ 421481 h 459581"/>
                <a:gd name="connsiteX4" fmla="*/ 373856 w 502443"/>
                <a:gd name="connsiteY4" fmla="*/ 421481 h 459581"/>
                <a:gd name="connsiteX5" fmla="*/ 373856 w 502443"/>
                <a:gd name="connsiteY5" fmla="*/ 459581 h 459581"/>
                <a:gd name="connsiteX6" fmla="*/ 88106 w 502443"/>
                <a:gd name="connsiteY6" fmla="*/ 459581 h 459581"/>
                <a:gd name="connsiteX7" fmla="*/ 92868 w 502443"/>
                <a:gd name="connsiteY7" fmla="*/ 300037 h 459581"/>
                <a:gd name="connsiteX8" fmla="*/ 0 w 502443"/>
                <a:gd name="connsiteY8" fmla="*/ 0 h 4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443" h="459581">
                  <a:moveTo>
                    <a:pt x="0" y="0"/>
                  </a:moveTo>
                  <a:lnTo>
                    <a:pt x="219075" y="0"/>
                  </a:lnTo>
                  <a:lnTo>
                    <a:pt x="502443" y="300037"/>
                  </a:lnTo>
                  <a:lnTo>
                    <a:pt x="461962" y="421481"/>
                  </a:lnTo>
                  <a:lnTo>
                    <a:pt x="373856" y="421481"/>
                  </a:lnTo>
                  <a:lnTo>
                    <a:pt x="373856" y="459581"/>
                  </a:lnTo>
                  <a:lnTo>
                    <a:pt x="88106" y="459581"/>
                  </a:lnTo>
                  <a:lnTo>
                    <a:pt x="92868" y="300037"/>
                  </a:lnTo>
                  <a:lnTo>
                    <a:pt x="0" y="0"/>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3" name="Freeform 152"/>
            <p:cNvSpPr/>
            <p:nvPr/>
          </p:nvSpPr>
          <p:spPr bwMode="auto">
            <a:xfrm>
              <a:off x="6767513" y="4169569"/>
              <a:ext cx="883443" cy="678657"/>
            </a:xfrm>
            <a:custGeom>
              <a:avLst/>
              <a:gdLst>
                <a:gd name="connsiteX0" fmla="*/ 0 w 883443"/>
                <a:gd name="connsiteY0" fmla="*/ 47625 h 676275"/>
                <a:gd name="connsiteX1" fmla="*/ 4762 w 883443"/>
                <a:gd name="connsiteY1" fmla="*/ 169069 h 676275"/>
                <a:gd name="connsiteX2" fmla="*/ 221456 w 883443"/>
                <a:gd name="connsiteY2" fmla="*/ 169069 h 676275"/>
                <a:gd name="connsiteX3" fmla="*/ 257175 w 883443"/>
                <a:gd name="connsiteY3" fmla="*/ 207169 h 676275"/>
                <a:gd name="connsiteX4" fmla="*/ 335756 w 883443"/>
                <a:gd name="connsiteY4" fmla="*/ 166687 h 676275"/>
                <a:gd name="connsiteX5" fmla="*/ 333375 w 883443"/>
                <a:gd name="connsiteY5" fmla="*/ 121444 h 676275"/>
                <a:gd name="connsiteX6" fmla="*/ 550068 w 883443"/>
                <a:gd name="connsiteY6" fmla="*/ 292894 h 676275"/>
                <a:gd name="connsiteX7" fmla="*/ 550068 w 883443"/>
                <a:gd name="connsiteY7" fmla="*/ 454819 h 676275"/>
                <a:gd name="connsiteX8" fmla="*/ 759618 w 883443"/>
                <a:gd name="connsiteY8" fmla="*/ 664369 h 676275"/>
                <a:gd name="connsiteX9" fmla="*/ 826293 w 883443"/>
                <a:gd name="connsiteY9" fmla="*/ 676275 h 676275"/>
                <a:gd name="connsiteX10" fmla="*/ 878681 w 883443"/>
                <a:gd name="connsiteY10" fmla="*/ 590550 h 676275"/>
                <a:gd name="connsiteX11" fmla="*/ 883443 w 883443"/>
                <a:gd name="connsiteY11" fmla="*/ 452437 h 676275"/>
                <a:gd name="connsiteX12" fmla="*/ 631031 w 883443"/>
                <a:gd name="connsiteY12" fmla="*/ 0 h 676275"/>
                <a:gd name="connsiteX13" fmla="*/ 550068 w 883443"/>
                <a:gd name="connsiteY13" fmla="*/ 0 h 676275"/>
                <a:gd name="connsiteX14" fmla="*/ 550068 w 883443"/>
                <a:gd name="connsiteY14" fmla="*/ 38100 h 676275"/>
                <a:gd name="connsiteX15" fmla="*/ 276225 w 883443"/>
                <a:gd name="connsiteY15" fmla="*/ 38100 h 676275"/>
                <a:gd name="connsiteX16" fmla="*/ 250031 w 883443"/>
                <a:gd name="connsiteY16" fmla="*/ 42862 h 676275"/>
                <a:gd name="connsiteX17" fmla="*/ 0 w 883443"/>
                <a:gd name="connsiteY17" fmla="*/ 47625 h 676275"/>
                <a:gd name="connsiteX0" fmla="*/ 0 w 883443"/>
                <a:gd name="connsiteY0" fmla="*/ 47625 h 678657"/>
                <a:gd name="connsiteX1" fmla="*/ 4762 w 883443"/>
                <a:gd name="connsiteY1" fmla="*/ 169069 h 678657"/>
                <a:gd name="connsiteX2" fmla="*/ 221456 w 883443"/>
                <a:gd name="connsiteY2" fmla="*/ 169069 h 678657"/>
                <a:gd name="connsiteX3" fmla="*/ 257175 w 883443"/>
                <a:gd name="connsiteY3" fmla="*/ 207169 h 678657"/>
                <a:gd name="connsiteX4" fmla="*/ 335756 w 883443"/>
                <a:gd name="connsiteY4" fmla="*/ 166687 h 678657"/>
                <a:gd name="connsiteX5" fmla="*/ 333375 w 883443"/>
                <a:gd name="connsiteY5" fmla="*/ 121444 h 678657"/>
                <a:gd name="connsiteX6" fmla="*/ 550068 w 883443"/>
                <a:gd name="connsiteY6" fmla="*/ 292894 h 678657"/>
                <a:gd name="connsiteX7" fmla="*/ 550068 w 883443"/>
                <a:gd name="connsiteY7" fmla="*/ 454819 h 678657"/>
                <a:gd name="connsiteX8" fmla="*/ 759618 w 883443"/>
                <a:gd name="connsiteY8" fmla="*/ 678657 h 678657"/>
                <a:gd name="connsiteX9" fmla="*/ 826293 w 883443"/>
                <a:gd name="connsiteY9" fmla="*/ 676275 h 678657"/>
                <a:gd name="connsiteX10" fmla="*/ 878681 w 883443"/>
                <a:gd name="connsiteY10" fmla="*/ 590550 h 678657"/>
                <a:gd name="connsiteX11" fmla="*/ 883443 w 883443"/>
                <a:gd name="connsiteY11" fmla="*/ 452437 h 678657"/>
                <a:gd name="connsiteX12" fmla="*/ 631031 w 883443"/>
                <a:gd name="connsiteY12" fmla="*/ 0 h 678657"/>
                <a:gd name="connsiteX13" fmla="*/ 550068 w 883443"/>
                <a:gd name="connsiteY13" fmla="*/ 0 h 678657"/>
                <a:gd name="connsiteX14" fmla="*/ 550068 w 883443"/>
                <a:gd name="connsiteY14" fmla="*/ 38100 h 678657"/>
                <a:gd name="connsiteX15" fmla="*/ 276225 w 883443"/>
                <a:gd name="connsiteY15" fmla="*/ 38100 h 678657"/>
                <a:gd name="connsiteX16" fmla="*/ 250031 w 883443"/>
                <a:gd name="connsiteY16" fmla="*/ 42862 h 678657"/>
                <a:gd name="connsiteX17" fmla="*/ 0 w 883443"/>
                <a:gd name="connsiteY17" fmla="*/ 47625 h 67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3443" h="678657">
                  <a:moveTo>
                    <a:pt x="0" y="47625"/>
                  </a:moveTo>
                  <a:lnTo>
                    <a:pt x="4762" y="169069"/>
                  </a:lnTo>
                  <a:lnTo>
                    <a:pt x="221456" y="169069"/>
                  </a:lnTo>
                  <a:lnTo>
                    <a:pt x="257175" y="207169"/>
                  </a:lnTo>
                  <a:lnTo>
                    <a:pt x="335756" y="166687"/>
                  </a:lnTo>
                  <a:lnTo>
                    <a:pt x="333375" y="121444"/>
                  </a:lnTo>
                  <a:lnTo>
                    <a:pt x="550068" y="292894"/>
                  </a:lnTo>
                  <a:lnTo>
                    <a:pt x="550068" y="454819"/>
                  </a:lnTo>
                  <a:lnTo>
                    <a:pt x="759618" y="678657"/>
                  </a:lnTo>
                  <a:lnTo>
                    <a:pt x="826293" y="676275"/>
                  </a:lnTo>
                  <a:lnTo>
                    <a:pt x="878681" y="590550"/>
                  </a:lnTo>
                  <a:lnTo>
                    <a:pt x="883443" y="452437"/>
                  </a:lnTo>
                  <a:lnTo>
                    <a:pt x="631031" y="0"/>
                  </a:lnTo>
                  <a:lnTo>
                    <a:pt x="550068" y="0"/>
                  </a:lnTo>
                  <a:lnTo>
                    <a:pt x="550068" y="38100"/>
                  </a:lnTo>
                  <a:lnTo>
                    <a:pt x="276225" y="38100"/>
                  </a:lnTo>
                  <a:lnTo>
                    <a:pt x="250031" y="42862"/>
                  </a:lnTo>
                  <a:lnTo>
                    <a:pt x="0" y="47625"/>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4" name="Freeform 153"/>
            <p:cNvSpPr/>
            <p:nvPr/>
          </p:nvSpPr>
          <p:spPr bwMode="auto">
            <a:xfrm>
              <a:off x="7155656" y="3664744"/>
              <a:ext cx="497682" cy="378619"/>
            </a:xfrm>
            <a:custGeom>
              <a:avLst/>
              <a:gdLst>
                <a:gd name="connsiteX0" fmla="*/ 283369 w 497682"/>
                <a:gd name="connsiteY0" fmla="*/ 378619 h 378619"/>
                <a:gd name="connsiteX1" fmla="*/ 497682 w 497682"/>
                <a:gd name="connsiteY1" fmla="*/ 123825 h 378619"/>
                <a:gd name="connsiteX2" fmla="*/ 314325 w 497682"/>
                <a:gd name="connsiteY2" fmla="*/ 40481 h 378619"/>
                <a:gd name="connsiteX3" fmla="*/ 240507 w 497682"/>
                <a:gd name="connsiteY3" fmla="*/ 47625 h 378619"/>
                <a:gd name="connsiteX4" fmla="*/ 195263 w 497682"/>
                <a:gd name="connsiteY4" fmla="*/ 0 h 378619"/>
                <a:gd name="connsiteX5" fmla="*/ 78582 w 497682"/>
                <a:gd name="connsiteY5" fmla="*/ 2381 h 378619"/>
                <a:gd name="connsiteX6" fmla="*/ 0 w 497682"/>
                <a:gd name="connsiteY6" fmla="*/ 83344 h 378619"/>
                <a:gd name="connsiteX7" fmla="*/ 283369 w 497682"/>
                <a:gd name="connsiteY7" fmla="*/ 378619 h 3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82" h="378619">
                  <a:moveTo>
                    <a:pt x="283369" y="378619"/>
                  </a:moveTo>
                  <a:lnTo>
                    <a:pt x="497682" y="123825"/>
                  </a:lnTo>
                  <a:lnTo>
                    <a:pt x="314325" y="40481"/>
                  </a:lnTo>
                  <a:lnTo>
                    <a:pt x="240507" y="47625"/>
                  </a:lnTo>
                  <a:lnTo>
                    <a:pt x="195263" y="0"/>
                  </a:lnTo>
                  <a:lnTo>
                    <a:pt x="78582" y="2381"/>
                  </a:lnTo>
                  <a:lnTo>
                    <a:pt x="0" y="83344"/>
                  </a:lnTo>
                  <a:lnTo>
                    <a:pt x="283369" y="378619"/>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5" name="Freeform 154"/>
            <p:cNvSpPr/>
            <p:nvPr/>
          </p:nvSpPr>
          <p:spPr bwMode="auto">
            <a:xfrm>
              <a:off x="7024688" y="3407569"/>
              <a:ext cx="831056" cy="373856"/>
            </a:xfrm>
            <a:custGeom>
              <a:avLst/>
              <a:gdLst>
                <a:gd name="connsiteX0" fmla="*/ 788193 w 831056"/>
                <a:gd name="connsiteY0" fmla="*/ 0 h 373856"/>
                <a:gd name="connsiteX1" fmla="*/ 831056 w 831056"/>
                <a:gd name="connsiteY1" fmla="*/ 90487 h 373856"/>
                <a:gd name="connsiteX2" fmla="*/ 783431 w 831056"/>
                <a:gd name="connsiteY2" fmla="*/ 133350 h 373856"/>
                <a:gd name="connsiteX3" fmla="*/ 747712 w 831056"/>
                <a:gd name="connsiteY3" fmla="*/ 128587 h 373856"/>
                <a:gd name="connsiteX4" fmla="*/ 742950 w 831056"/>
                <a:gd name="connsiteY4" fmla="*/ 171450 h 373856"/>
                <a:gd name="connsiteX5" fmla="*/ 792956 w 831056"/>
                <a:gd name="connsiteY5" fmla="*/ 169069 h 373856"/>
                <a:gd name="connsiteX6" fmla="*/ 788193 w 831056"/>
                <a:gd name="connsiteY6" fmla="*/ 214312 h 373856"/>
                <a:gd name="connsiteX7" fmla="*/ 654843 w 831056"/>
                <a:gd name="connsiteY7" fmla="*/ 302419 h 373856"/>
                <a:gd name="connsiteX8" fmla="*/ 654843 w 831056"/>
                <a:gd name="connsiteY8" fmla="*/ 350044 h 373856"/>
                <a:gd name="connsiteX9" fmla="*/ 616743 w 831056"/>
                <a:gd name="connsiteY9" fmla="*/ 373856 h 373856"/>
                <a:gd name="connsiteX10" fmla="*/ 440531 w 831056"/>
                <a:gd name="connsiteY10" fmla="*/ 292894 h 373856"/>
                <a:gd name="connsiteX11" fmla="*/ 383381 w 831056"/>
                <a:gd name="connsiteY11" fmla="*/ 309562 h 373856"/>
                <a:gd name="connsiteX12" fmla="*/ 330993 w 831056"/>
                <a:gd name="connsiteY12" fmla="*/ 259556 h 373856"/>
                <a:gd name="connsiteX13" fmla="*/ 211931 w 831056"/>
                <a:gd name="connsiteY13" fmla="*/ 259556 h 373856"/>
                <a:gd name="connsiteX14" fmla="*/ 128587 w 831056"/>
                <a:gd name="connsiteY14" fmla="*/ 342900 h 373856"/>
                <a:gd name="connsiteX15" fmla="*/ 0 w 831056"/>
                <a:gd name="connsiteY15" fmla="*/ 342900 h 373856"/>
                <a:gd name="connsiteX16" fmla="*/ 214312 w 831056"/>
                <a:gd name="connsiteY16" fmla="*/ 173831 h 373856"/>
                <a:gd name="connsiteX17" fmla="*/ 207168 w 831056"/>
                <a:gd name="connsiteY17" fmla="*/ 126206 h 373856"/>
                <a:gd name="connsiteX18" fmla="*/ 788193 w 831056"/>
                <a:gd name="connsiteY18" fmla="*/ 0 h 3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1056" h="373856">
                  <a:moveTo>
                    <a:pt x="788193" y="0"/>
                  </a:moveTo>
                  <a:lnTo>
                    <a:pt x="831056" y="90487"/>
                  </a:lnTo>
                  <a:lnTo>
                    <a:pt x="783431" y="133350"/>
                  </a:lnTo>
                  <a:lnTo>
                    <a:pt x="747712" y="128587"/>
                  </a:lnTo>
                  <a:lnTo>
                    <a:pt x="742950" y="171450"/>
                  </a:lnTo>
                  <a:lnTo>
                    <a:pt x="792956" y="169069"/>
                  </a:lnTo>
                  <a:lnTo>
                    <a:pt x="788193" y="214312"/>
                  </a:lnTo>
                  <a:lnTo>
                    <a:pt x="654843" y="302419"/>
                  </a:lnTo>
                  <a:lnTo>
                    <a:pt x="654843" y="350044"/>
                  </a:lnTo>
                  <a:lnTo>
                    <a:pt x="616743" y="373856"/>
                  </a:lnTo>
                  <a:lnTo>
                    <a:pt x="440531" y="292894"/>
                  </a:lnTo>
                  <a:lnTo>
                    <a:pt x="383381" y="309562"/>
                  </a:lnTo>
                  <a:lnTo>
                    <a:pt x="330993" y="259556"/>
                  </a:lnTo>
                  <a:lnTo>
                    <a:pt x="211931" y="259556"/>
                  </a:lnTo>
                  <a:lnTo>
                    <a:pt x="128587" y="342900"/>
                  </a:lnTo>
                  <a:lnTo>
                    <a:pt x="0" y="342900"/>
                  </a:lnTo>
                  <a:lnTo>
                    <a:pt x="214312" y="173831"/>
                  </a:lnTo>
                  <a:lnTo>
                    <a:pt x="207168" y="126206"/>
                  </a:lnTo>
                  <a:lnTo>
                    <a:pt x="788193" y="0"/>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6" name="Freeform 155"/>
            <p:cNvSpPr/>
            <p:nvPr/>
          </p:nvSpPr>
          <p:spPr bwMode="auto">
            <a:xfrm>
              <a:off x="6438900" y="3533775"/>
              <a:ext cx="795338" cy="214313"/>
            </a:xfrm>
            <a:custGeom>
              <a:avLst/>
              <a:gdLst>
                <a:gd name="connsiteX0" fmla="*/ 80963 w 795338"/>
                <a:gd name="connsiteY0" fmla="*/ 45244 h 214313"/>
                <a:gd name="connsiteX1" fmla="*/ 209550 w 795338"/>
                <a:gd name="connsiteY1" fmla="*/ 45244 h 214313"/>
                <a:gd name="connsiteX2" fmla="*/ 209550 w 795338"/>
                <a:gd name="connsiteY2" fmla="*/ 0 h 214313"/>
                <a:gd name="connsiteX3" fmla="*/ 792956 w 795338"/>
                <a:gd name="connsiteY3" fmla="*/ 0 h 214313"/>
                <a:gd name="connsiteX4" fmla="*/ 792956 w 795338"/>
                <a:gd name="connsiteY4" fmla="*/ 21431 h 214313"/>
                <a:gd name="connsiteX5" fmla="*/ 795338 w 795338"/>
                <a:gd name="connsiteY5" fmla="*/ 50006 h 214313"/>
                <a:gd name="connsiteX6" fmla="*/ 588169 w 795338"/>
                <a:gd name="connsiteY6" fmla="*/ 214313 h 214313"/>
                <a:gd name="connsiteX7" fmla="*/ 0 w 795338"/>
                <a:gd name="connsiteY7" fmla="*/ 214313 h 214313"/>
                <a:gd name="connsiteX8" fmla="*/ 0 w 795338"/>
                <a:gd name="connsiteY8" fmla="*/ 166688 h 214313"/>
                <a:gd name="connsiteX9" fmla="*/ 33338 w 795338"/>
                <a:gd name="connsiteY9" fmla="*/ 133350 h 214313"/>
                <a:gd name="connsiteX10" fmla="*/ 80963 w 795338"/>
                <a:gd name="connsiteY10" fmla="*/ 452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338" h="214313">
                  <a:moveTo>
                    <a:pt x="80963" y="45244"/>
                  </a:moveTo>
                  <a:lnTo>
                    <a:pt x="209550" y="45244"/>
                  </a:lnTo>
                  <a:lnTo>
                    <a:pt x="209550" y="0"/>
                  </a:lnTo>
                  <a:lnTo>
                    <a:pt x="792956" y="0"/>
                  </a:lnTo>
                  <a:lnTo>
                    <a:pt x="792956" y="21431"/>
                  </a:lnTo>
                  <a:lnTo>
                    <a:pt x="795338" y="50006"/>
                  </a:lnTo>
                  <a:lnTo>
                    <a:pt x="588169" y="214313"/>
                  </a:lnTo>
                  <a:lnTo>
                    <a:pt x="0" y="214313"/>
                  </a:lnTo>
                  <a:lnTo>
                    <a:pt x="0" y="166688"/>
                  </a:lnTo>
                  <a:lnTo>
                    <a:pt x="33338" y="133350"/>
                  </a:lnTo>
                  <a:lnTo>
                    <a:pt x="80963" y="45244"/>
                  </a:lnTo>
                  <a:close/>
                </a:path>
              </a:pathLst>
            </a:custGeom>
            <a:solidFill>
              <a:srgbClr val="5775D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7" name="Freeform 156"/>
            <p:cNvSpPr/>
            <p:nvPr/>
          </p:nvSpPr>
          <p:spPr bwMode="auto">
            <a:xfrm>
              <a:off x="5945981" y="3081338"/>
              <a:ext cx="573882" cy="578643"/>
            </a:xfrm>
            <a:custGeom>
              <a:avLst/>
              <a:gdLst>
                <a:gd name="connsiteX0" fmla="*/ 0 w 573882"/>
                <a:gd name="connsiteY0" fmla="*/ 2381 h 578643"/>
                <a:gd name="connsiteX1" fmla="*/ 40482 w 573882"/>
                <a:gd name="connsiteY1" fmla="*/ 85725 h 578643"/>
                <a:gd name="connsiteX2" fmla="*/ 76200 w 573882"/>
                <a:gd name="connsiteY2" fmla="*/ 419100 h 578643"/>
                <a:gd name="connsiteX3" fmla="*/ 78582 w 573882"/>
                <a:gd name="connsiteY3" fmla="*/ 500062 h 578643"/>
                <a:gd name="connsiteX4" fmla="*/ 497682 w 573882"/>
                <a:gd name="connsiteY4" fmla="*/ 500062 h 578643"/>
                <a:gd name="connsiteX5" fmla="*/ 497682 w 573882"/>
                <a:gd name="connsiteY5" fmla="*/ 578643 h 578643"/>
                <a:gd name="connsiteX6" fmla="*/ 526257 w 573882"/>
                <a:gd name="connsiteY6" fmla="*/ 578643 h 578643"/>
                <a:gd name="connsiteX7" fmla="*/ 573882 w 573882"/>
                <a:gd name="connsiteY7" fmla="*/ 497681 h 578643"/>
                <a:gd name="connsiteX8" fmla="*/ 573882 w 573882"/>
                <a:gd name="connsiteY8" fmla="*/ 447675 h 578643"/>
                <a:gd name="connsiteX9" fmla="*/ 485775 w 573882"/>
                <a:gd name="connsiteY9" fmla="*/ 371475 h 578643"/>
                <a:gd name="connsiteX10" fmla="*/ 492919 w 573882"/>
                <a:gd name="connsiteY10" fmla="*/ 250031 h 578643"/>
                <a:gd name="connsiteX11" fmla="*/ 366713 w 573882"/>
                <a:gd name="connsiteY11" fmla="*/ 195262 h 578643"/>
                <a:gd name="connsiteX12" fmla="*/ 366713 w 573882"/>
                <a:gd name="connsiteY12" fmla="*/ 26193 h 578643"/>
                <a:gd name="connsiteX13" fmla="*/ 323850 w 573882"/>
                <a:gd name="connsiteY13" fmla="*/ 0 h 578643"/>
                <a:gd name="connsiteX14" fmla="*/ 0 w 573882"/>
                <a:gd name="connsiteY14" fmla="*/ 2381 h 57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882" h="578643">
                  <a:moveTo>
                    <a:pt x="0" y="2381"/>
                  </a:moveTo>
                  <a:lnTo>
                    <a:pt x="40482" y="85725"/>
                  </a:lnTo>
                  <a:lnTo>
                    <a:pt x="76200" y="419100"/>
                  </a:lnTo>
                  <a:lnTo>
                    <a:pt x="78582" y="500062"/>
                  </a:lnTo>
                  <a:lnTo>
                    <a:pt x="497682" y="500062"/>
                  </a:lnTo>
                  <a:lnTo>
                    <a:pt x="497682" y="578643"/>
                  </a:lnTo>
                  <a:lnTo>
                    <a:pt x="526257" y="578643"/>
                  </a:lnTo>
                  <a:lnTo>
                    <a:pt x="573882" y="497681"/>
                  </a:lnTo>
                  <a:lnTo>
                    <a:pt x="573882" y="447675"/>
                  </a:lnTo>
                  <a:lnTo>
                    <a:pt x="485775" y="371475"/>
                  </a:lnTo>
                  <a:lnTo>
                    <a:pt x="492919" y="250031"/>
                  </a:lnTo>
                  <a:lnTo>
                    <a:pt x="366713" y="195262"/>
                  </a:lnTo>
                  <a:lnTo>
                    <a:pt x="366713" y="26193"/>
                  </a:lnTo>
                  <a:lnTo>
                    <a:pt x="323850" y="0"/>
                  </a:lnTo>
                  <a:lnTo>
                    <a:pt x="0" y="2381"/>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8" name="Freeform 157"/>
            <p:cNvSpPr/>
            <p:nvPr/>
          </p:nvSpPr>
          <p:spPr bwMode="auto">
            <a:xfrm>
              <a:off x="7153275" y="3078956"/>
              <a:ext cx="704850" cy="454819"/>
            </a:xfrm>
            <a:custGeom>
              <a:avLst/>
              <a:gdLst>
                <a:gd name="connsiteX0" fmla="*/ 704850 w 704850"/>
                <a:gd name="connsiteY0" fmla="*/ 83344 h 454819"/>
                <a:gd name="connsiteX1" fmla="*/ 664369 w 704850"/>
                <a:gd name="connsiteY1" fmla="*/ 166688 h 454819"/>
                <a:gd name="connsiteX2" fmla="*/ 621506 w 704850"/>
                <a:gd name="connsiteY2" fmla="*/ 211932 h 454819"/>
                <a:gd name="connsiteX3" fmla="*/ 623888 w 704850"/>
                <a:gd name="connsiteY3" fmla="*/ 126207 h 454819"/>
                <a:gd name="connsiteX4" fmla="*/ 554831 w 704850"/>
                <a:gd name="connsiteY4" fmla="*/ 114300 h 454819"/>
                <a:gd name="connsiteX5" fmla="*/ 621506 w 704850"/>
                <a:gd name="connsiteY5" fmla="*/ 292894 h 454819"/>
                <a:gd name="connsiteX6" fmla="*/ 661988 w 704850"/>
                <a:gd name="connsiteY6" fmla="*/ 292894 h 454819"/>
                <a:gd name="connsiteX7" fmla="*/ 661988 w 704850"/>
                <a:gd name="connsiteY7" fmla="*/ 330994 h 454819"/>
                <a:gd name="connsiteX8" fmla="*/ 78581 w 704850"/>
                <a:gd name="connsiteY8" fmla="*/ 454819 h 454819"/>
                <a:gd name="connsiteX9" fmla="*/ 0 w 704850"/>
                <a:gd name="connsiteY9" fmla="*/ 452438 h 454819"/>
                <a:gd name="connsiteX10" fmla="*/ 80963 w 704850"/>
                <a:gd name="connsiteY10" fmla="*/ 342900 h 454819"/>
                <a:gd name="connsiteX11" fmla="*/ 107156 w 704850"/>
                <a:gd name="connsiteY11" fmla="*/ 378619 h 454819"/>
                <a:gd name="connsiteX12" fmla="*/ 247650 w 704850"/>
                <a:gd name="connsiteY12" fmla="*/ 292894 h 454819"/>
                <a:gd name="connsiteX13" fmla="*/ 247650 w 704850"/>
                <a:gd name="connsiteY13" fmla="*/ 164307 h 454819"/>
                <a:gd name="connsiteX14" fmla="*/ 338138 w 704850"/>
                <a:gd name="connsiteY14" fmla="*/ 164307 h 454819"/>
                <a:gd name="connsiteX15" fmla="*/ 338138 w 704850"/>
                <a:gd name="connsiteY15" fmla="*/ 54769 h 454819"/>
                <a:gd name="connsiteX16" fmla="*/ 254794 w 704850"/>
                <a:gd name="connsiteY16" fmla="*/ 54769 h 454819"/>
                <a:gd name="connsiteX17" fmla="*/ 254794 w 704850"/>
                <a:gd name="connsiteY17" fmla="*/ 0 h 454819"/>
                <a:gd name="connsiteX18" fmla="*/ 595313 w 704850"/>
                <a:gd name="connsiteY18" fmla="*/ 0 h 454819"/>
                <a:gd name="connsiteX19" fmla="*/ 595313 w 704850"/>
                <a:gd name="connsiteY19" fmla="*/ 88107 h 454819"/>
                <a:gd name="connsiteX20" fmla="*/ 704850 w 704850"/>
                <a:gd name="connsiteY20" fmla="*/ 83344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4850" h="454819">
                  <a:moveTo>
                    <a:pt x="704850" y="83344"/>
                  </a:moveTo>
                  <a:lnTo>
                    <a:pt x="664369" y="166688"/>
                  </a:lnTo>
                  <a:lnTo>
                    <a:pt x="621506" y="211932"/>
                  </a:lnTo>
                  <a:lnTo>
                    <a:pt x="623888" y="126207"/>
                  </a:lnTo>
                  <a:lnTo>
                    <a:pt x="554831" y="114300"/>
                  </a:lnTo>
                  <a:lnTo>
                    <a:pt x="621506" y="292894"/>
                  </a:lnTo>
                  <a:lnTo>
                    <a:pt x="661988" y="292894"/>
                  </a:lnTo>
                  <a:lnTo>
                    <a:pt x="661988" y="330994"/>
                  </a:lnTo>
                  <a:lnTo>
                    <a:pt x="78581" y="454819"/>
                  </a:lnTo>
                  <a:lnTo>
                    <a:pt x="0" y="452438"/>
                  </a:lnTo>
                  <a:lnTo>
                    <a:pt x="80963" y="342900"/>
                  </a:lnTo>
                  <a:lnTo>
                    <a:pt x="107156" y="378619"/>
                  </a:lnTo>
                  <a:lnTo>
                    <a:pt x="247650" y="292894"/>
                  </a:lnTo>
                  <a:lnTo>
                    <a:pt x="247650" y="164307"/>
                  </a:lnTo>
                  <a:lnTo>
                    <a:pt x="338138" y="164307"/>
                  </a:lnTo>
                  <a:lnTo>
                    <a:pt x="338138" y="54769"/>
                  </a:lnTo>
                  <a:lnTo>
                    <a:pt x="254794" y="54769"/>
                  </a:lnTo>
                  <a:lnTo>
                    <a:pt x="254794" y="0"/>
                  </a:lnTo>
                  <a:lnTo>
                    <a:pt x="595313" y="0"/>
                  </a:lnTo>
                  <a:lnTo>
                    <a:pt x="595313" y="88107"/>
                  </a:lnTo>
                  <a:lnTo>
                    <a:pt x="704850" y="83344"/>
                  </a:lnTo>
                  <a:close/>
                </a:path>
              </a:pathLst>
            </a:custGeom>
            <a:solidFill>
              <a:srgbClr val="A675CD"/>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159" name="Freeform 158"/>
            <p:cNvSpPr/>
            <p:nvPr/>
          </p:nvSpPr>
          <p:spPr bwMode="auto">
            <a:xfrm>
              <a:off x="5190786" y="1984123"/>
              <a:ext cx="666384" cy="428390"/>
            </a:xfrm>
            <a:custGeom>
              <a:avLst/>
              <a:gdLst>
                <a:gd name="connsiteX0" fmla="*/ 0 w 666384"/>
                <a:gd name="connsiteY0" fmla="*/ 0 h 428390"/>
                <a:gd name="connsiteX1" fmla="*/ 666384 w 666384"/>
                <a:gd name="connsiteY1" fmla="*/ 0 h 428390"/>
                <a:gd name="connsiteX2" fmla="*/ 666384 w 666384"/>
                <a:gd name="connsiteY2" fmla="*/ 428390 h 428390"/>
                <a:gd name="connsiteX3" fmla="*/ 2505 w 666384"/>
                <a:gd name="connsiteY3" fmla="*/ 428390 h 428390"/>
                <a:gd name="connsiteX4" fmla="*/ 0 w 666384"/>
                <a:gd name="connsiteY4" fmla="*/ 0 h 42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84" h="428390">
                  <a:moveTo>
                    <a:pt x="0" y="0"/>
                  </a:moveTo>
                  <a:lnTo>
                    <a:pt x="666384" y="0"/>
                  </a:lnTo>
                  <a:lnTo>
                    <a:pt x="666384" y="428390"/>
                  </a:lnTo>
                  <a:lnTo>
                    <a:pt x="2505" y="428390"/>
                  </a:lnTo>
                  <a:lnTo>
                    <a:pt x="0"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0" name="Freeform 159"/>
            <p:cNvSpPr/>
            <p:nvPr/>
          </p:nvSpPr>
          <p:spPr bwMode="auto">
            <a:xfrm>
              <a:off x="5190786" y="2410008"/>
              <a:ext cx="668890" cy="375780"/>
            </a:xfrm>
            <a:custGeom>
              <a:avLst/>
              <a:gdLst>
                <a:gd name="connsiteX0" fmla="*/ 2505 w 668890"/>
                <a:gd name="connsiteY0" fmla="*/ 375780 h 375780"/>
                <a:gd name="connsiteX1" fmla="*/ 668890 w 668890"/>
                <a:gd name="connsiteY1" fmla="*/ 375780 h 375780"/>
                <a:gd name="connsiteX2" fmla="*/ 668890 w 668890"/>
                <a:gd name="connsiteY2" fmla="*/ 0 h 375780"/>
                <a:gd name="connsiteX3" fmla="*/ 0 w 668890"/>
                <a:gd name="connsiteY3" fmla="*/ 0 h 375780"/>
                <a:gd name="connsiteX4" fmla="*/ 2505 w 668890"/>
                <a:gd name="connsiteY4" fmla="*/ 375780 h 375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90" h="375780">
                  <a:moveTo>
                    <a:pt x="2505" y="375780"/>
                  </a:moveTo>
                  <a:lnTo>
                    <a:pt x="668890" y="375780"/>
                  </a:lnTo>
                  <a:lnTo>
                    <a:pt x="668890" y="0"/>
                  </a:lnTo>
                  <a:lnTo>
                    <a:pt x="0" y="0"/>
                  </a:lnTo>
                  <a:lnTo>
                    <a:pt x="2505" y="37578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1" name="Freeform 160"/>
            <p:cNvSpPr/>
            <p:nvPr/>
          </p:nvSpPr>
          <p:spPr bwMode="auto">
            <a:xfrm>
              <a:off x="5195796" y="2785788"/>
              <a:ext cx="784129" cy="378287"/>
            </a:xfrm>
            <a:custGeom>
              <a:avLst/>
              <a:gdLst>
                <a:gd name="connsiteX0" fmla="*/ 0 w 784129"/>
                <a:gd name="connsiteY0" fmla="*/ 200417 h 378287"/>
                <a:gd name="connsiteX1" fmla="*/ 122755 w 784129"/>
                <a:gd name="connsiteY1" fmla="*/ 200417 h 378287"/>
                <a:gd name="connsiteX2" fmla="*/ 122755 w 784129"/>
                <a:gd name="connsiteY2" fmla="*/ 378287 h 378287"/>
                <a:gd name="connsiteX3" fmla="*/ 784129 w 784129"/>
                <a:gd name="connsiteY3" fmla="*/ 378287 h 378287"/>
                <a:gd name="connsiteX4" fmla="*/ 656364 w 784129"/>
                <a:gd name="connsiteY4" fmla="*/ 127766 h 378287"/>
                <a:gd name="connsiteX5" fmla="*/ 656364 w 784129"/>
                <a:gd name="connsiteY5" fmla="*/ 0 h 378287"/>
                <a:gd name="connsiteX6" fmla="*/ 0 w 784129"/>
                <a:gd name="connsiteY6" fmla="*/ 0 h 378287"/>
                <a:gd name="connsiteX7" fmla="*/ 0 w 784129"/>
                <a:gd name="connsiteY7" fmla="*/ 200417 h 3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129" h="378287">
                  <a:moveTo>
                    <a:pt x="0" y="200417"/>
                  </a:moveTo>
                  <a:lnTo>
                    <a:pt x="122755" y="200417"/>
                  </a:lnTo>
                  <a:lnTo>
                    <a:pt x="122755" y="378287"/>
                  </a:lnTo>
                  <a:lnTo>
                    <a:pt x="784129" y="378287"/>
                  </a:lnTo>
                  <a:lnTo>
                    <a:pt x="656364" y="127766"/>
                  </a:lnTo>
                  <a:lnTo>
                    <a:pt x="656364" y="0"/>
                  </a:lnTo>
                  <a:lnTo>
                    <a:pt x="0" y="0"/>
                  </a:lnTo>
                  <a:lnTo>
                    <a:pt x="0" y="200417"/>
                  </a:lnTo>
                  <a:close/>
                </a:path>
              </a:pathLst>
            </a:custGeom>
            <a:solidFill>
              <a:srgbClr val="FACD29"/>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2" name="Freeform 161"/>
            <p:cNvSpPr/>
            <p:nvPr/>
          </p:nvSpPr>
          <p:spPr bwMode="auto">
            <a:xfrm>
              <a:off x="5857170" y="1984123"/>
              <a:ext cx="543630" cy="799160"/>
            </a:xfrm>
            <a:custGeom>
              <a:avLst/>
              <a:gdLst>
                <a:gd name="connsiteX0" fmla="*/ 2506 w 543630"/>
                <a:gd name="connsiteY0" fmla="*/ 0 h 799160"/>
                <a:gd name="connsiteX1" fmla="*/ 162839 w 543630"/>
                <a:gd name="connsiteY1" fmla="*/ 0 h 799160"/>
                <a:gd name="connsiteX2" fmla="*/ 162839 w 543630"/>
                <a:gd name="connsiteY2" fmla="*/ 90187 h 799160"/>
                <a:gd name="connsiteX3" fmla="*/ 543630 w 543630"/>
                <a:gd name="connsiteY3" fmla="*/ 172859 h 799160"/>
                <a:gd name="connsiteX4" fmla="*/ 543630 w 543630"/>
                <a:gd name="connsiteY4" fmla="*/ 220458 h 799160"/>
                <a:gd name="connsiteX5" fmla="*/ 325677 w 543630"/>
                <a:gd name="connsiteY5" fmla="*/ 383296 h 799160"/>
                <a:gd name="connsiteX6" fmla="*/ 325677 w 543630"/>
                <a:gd name="connsiteY6" fmla="*/ 676405 h 799160"/>
                <a:gd name="connsiteX7" fmla="*/ 448432 w 543630"/>
                <a:gd name="connsiteY7" fmla="*/ 799160 h 799160"/>
                <a:gd name="connsiteX8" fmla="*/ 0 w 543630"/>
                <a:gd name="connsiteY8" fmla="*/ 799160 h 799160"/>
                <a:gd name="connsiteX9" fmla="*/ 2506 w 543630"/>
                <a:gd name="connsiteY9" fmla="*/ 0 h 7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630" h="799160">
                  <a:moveTo>
                    <a:pt x="2506" y="0"/>
                  </a:moveTo>
                  <a:lnTo>
                    <a:pt x="162839" y="0"/>
                  </a:lnTo>
                  <a:lnTo>
                    <a:pt x="162839" y="90187"/>
                  </a:lnTo>
                  <a:lnTo>
                    <a:pt x="543630" y="172859"/>
                  </a:lnTo>
                  <a:lnTo>
                    <a:pt x="543630" y="220458"/>
                  </a:lnTo>
                  <a:lnTo>
                    <a:pt x="325677" y="383296"/>
                  </a:lnTo>
                  <a:lnTo>
                    <a:pt x="325677" y="676405"/>
                  </a:lnTo>
                  <a:lnTo>
                    <a:pt x="448432" y="799160"/>
                  </a:lnTo>
                  <a:lnTo>
                    <a:pt x="0" y="799160"/>
                  </a:lnTo>
                  <a:cubicBezTo>
                    <a:pt x="835" y="532773"/>
                    <a:pt x="1671" y="266387"/>
                    <a:pt x="2506"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3" name="Freeform 162"/>
            <p:cNvSpPr/>
            <p:nvPr/>
          </p:nvSpPr>
          <p:spPr bwMode="auto">
            <a:xfrm>
              <a:off x="5852161" y="2780778"/>
              <a:ext cx="543630" cy="328182"/>
            </a:xfrm>
            <a:custGeom>
              <a:avLst/>
              <a:gdLst>
                <a:gd name="connsiteX0" fmla="*/ 7515 w 546135"/>
                <a:gd name="connsiteY0" fmla="*/ 0 h 328182"/>
                <a:gd name="connsiteX1" fmla="*/ 460958 w 546135"/>
                <a:gd name="connsiteY1" fmla="*/ 0 h 328182"/>
                <a:gd name="connsiteX2" fmla="*/ 460958 w 546135"/>
                <a:gd name="connsiteY2" fmla="*/ 95198 h 328182"/>
                <a:gd name="connsiteX3" fmla="*/ 508557 w 546135"/>
                <a:gd name="connsiteY3" fmla="*/ 95198 h 328182"/>
                <a:gd name="connsiteX4" fmla="*/ 546135 w 546135"/>
                <a:gd name="connsiteY4" fmla="*/ 170354 h 328182"/>
                <a:gd name="connsiteX5" fmla="*/ 460958 w 546135"/>
                <a:gd name="connsiteY5" fmla="*/ 258036 h 328182"/>
                <a:gd name="connsiteX6" fmla="*/ 460958 w 546135"/>
                <a:gd name="connsiteY6" fmla="*/ 328182 h 328182"/>
                <a:gd name="connsiteX7" fmla="*/ 425885 w 546135"/>
                <a:gd name="connsiteY7" fmla="*/ 298120 h 328182"/>
                <a:gd name="connsiteX8" fmla="*/ 92692 w 546135"/>
                <a:gd name="connsiteY8" fmla="*/ 298120 h 328182"/>
                <a:gd name="connsiteX9" fmla="*/ 0 w 546135"/>
                <a:gd name="connsiteY9" fmla="*/ 142797 h 328182"/>
                <a:gd name="connsiteX10" fmla="*/ 7515 w 546135"/>
                <a:gd name="connsiteY10" fmla="*/ 0 h 328182"/>
                <a:gd name="connsiteX0" fmla="*/ 0 w 538620"/>
                <a:gd name="connsiteY0" fmla="*/ 0 h 328182"/>
                <a:gd name="connsiteX1" fmla="*/ 453443 w 538620"/>
                <a:gd name="connsiteY1" fmla="*/ 0 h 328182"/>
                <a:gd name="connsiteX2" fmla="*/ 453443 w 538620"/>
                <a:gd name="connsiteY2" fmla="*/ 95198 h 328182"/>
                <a:gd name="connsiteX3" fmla="*/ 501042 w 538620"/>
                <a:gd name="connsiteY3" fmla="*/ 95198 h 328182"/>
                <a:gd name="connsiteX4" fmla="*/ 538620 w 538620"/>
                <a:gd name="connsiteY4" fmla="*/ 170354 h 328182"/>
                <a:gd name="connsiteX5" fmla="*/ 453443 w 538620"/>
                <a:gd name="connsiteY5" fmla="*/ 258036 h 328182"/>
                <a:gd name="connsiteX6" fmla="*/ 453443 w 538620"/>
                <a:gd name="connsiteY6" fmla="*/ 328182 h 328182"/>
                <a:gd name="connsiteX7" fmla="*/ 418370 w 538620"/>
                <a:gd name="connsiteY7" fmla="*/ 298120 h 328182"/>
                <a:gd name="connsiteX8" fmla="*/ 85177 w 538620"/>
                <a:gd name="connsiteY8" fmla="*/ 298120 h 328182"/>
                <a:gd name="connsiteX9" fmla="*/ 62631 w 538620"/>
                <a:gd name="connsiteY9" fmla="*/ 147807 h 328182"/>
                <a:gd name="connsiteX10" fmla="*/ 0 w 538620"/>
                <a:gd name="connsiteY10" fmla="*/ 0 h 328182"/>
                <a:gd name="connsiteX0" fmla="*/ 5010 w 543630"/>
                <a:gd name="connsiteY0" fmla="*/ 0 h 328182"/>
                <a:gd name="connsiteX1" fmla="*/ 458453 w 543630"/>
                <a:gd name="connsiteY1" fmla="*/ 0 h 328182"/>
                <a:gd name="connsiteX2" fmla="*/ 458453 w 543630"/>
                <a:gd name="connsiteY2" fmla="*/ 95198 h 328182"/>
                <a:gd name="connsiteX3" fmla="*/ 506052 w 543630"/>
                <a:gd name="connsiteY3" fmla="*/ 95198 h 328182"/>
                <a:gd name="connsiteX4" fmla="*/ 543630 w 543630"/>
                <a:gd name="connsiteY4" fmla="*/ 170354 h 328182"/>
                <a:gd name="connsiteX5" fmla="*/ 458453 w 543630"/>
                <a:gd name="connsiteY5" fmla="*/ 258036 h 328182"/>
                <a:gd name="connsiteX6" fmla="*/ 458453 w 543630"/>
                <a:gd name="connsiteY6" fmla="*/ 328182 h 328182"/>
                <a:gd name="connsiteX7" fmla="*/ 423380 w 543630"/>
                <a:gd name="connsiteY7" fmla="*/ 298120 h 328182"/>
                <a:gd name="connsiteX8" fmla="*/ 90187 w 543630"/>
                <a:gd name="connsiteY8" fmla="*/ 298120 h 328182"/>
                <a:gd name="connsiteX9" fmla="*/ 0 w 543630"/>
                <a:gd name="connsiteY9" fmla="*/ 137786 h 328182"/>
                <a:gd name="connsiteX10" fmla="*/ 5010 w 543630"/>
                <a:gd name="connsiteY10" fmla="*/ 0 h 328182"/>
                <a:gd name="connsiteX0" fmla="*/ 2505 w 543630"/>
                <a:gd name="connsiteY0" fmla="*/ 0 h 328182"/>
                <a:gd name="connsiteX1" fmla="*/ 458453 w 543630"/>
                <a:gd name="connsiteY1" fmla="*/ 0 h 328182"/>
                <a:gd name="connsiteX2" fmla="*/ 458453 w 543630"/>
                <a:gd name="connsiteY2" fmla="*/ 95198 h 328182"/>
                <a:gd name="connsiteX3" fmla="*/ 506052 w 543630"/>
                <a:gd name="connsiteY3" fmla="*/ 95198 h 328182"/>
                <a:gd name="connsiteX4" fmla="*/ 543630 w 543630"/>
                <a:gd name="connsiteY4" fmla="*/ 170354 h 328182"/>
                <a:gd name="connsiteX5" fmla="*/ 458453 w 543630"/>
                <a:gd name="connsiteY5" fmla="*/ 258036 h 328182"/>
                <a:gd name="connsiteX6" fmla="*/ 458453 w 543630"/>
                <a:gd name="connsiteY6" fmla="*/ 328182 h 328182"/>
                <a:gd name="connsiteX7" fmla="*/ 423380 w 543630"/>
                <a:gd name="connsiteY7" fmla="*/ 298120 h 328182"/>
                <a:gd name="connsiteX8" fmla="*/ 90187 w 543630"/>
                <a:gd name="connsiteY8" fmla="*/ 298120 h 328182"/>
                <a:gd name="connsiteX9" fmla="*/ 0 w 543630"/>
                <a:gd name="connsiteY9" fmla="*/ 137786 h 328182"/>
                <a:gd name="connsiteX10" fmla="*/ 2505 w 543630"/>
                <a:gd name="connsiteY10" fmla="*/ 0 h 32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30" h="328182">
                  <a:moveTo>
                    <a:pt x="2505" y="0"/>
                  </a:moveTo>
                  <a:lnTo>
                    <a:pt x="458453" y="0"/>
                  </a:lnTo>
                  <a:lnTo>
                    <a:pt x="458453" y="95198"/>
                  </a:lnTo>
                  <a:lnTo>
                    <a:pt x="506052" y="95198"/>
                  </a:lnTo>
                  <a:lnTo>
                    <a:pt x="543630" y="170354"/>
                  </a:lnTo>
                  <a:lnTo>
                    <a:pt x="458453" y="258036"/>
                  </a:lnTo>
                  <a:lnTo>
                    <a:pt x="458453" y="328182"/>
                  </a:lnTo>
                  <a:lnTo>
                    <a:pt x="423380" y="298120"/>
                  </a:lnTo>
                  <a:lnTo>
                    <a:pt x="90187" y="298120"/>
                  </a:lnTo>
                  <a:lnTo>
                    <a:pt x="0" y="137786"/>
                  </a:lnTo>
                  <a:lnTo>
                    <a:pt x="2505"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4" name="Freeform 163"/>
            <p:cNvSpPr/>
            <p:nvPr/>
          </p:nvSpPr>
          <p:spPr bwMode="auto">
            <a:xfrm>
              <a:off x="6182847" y="2362409"/>
              <a:ext cx="465968" cy="506051"/>
            </a:xfrm>
            <a:custGeom>
              <a:avLst/>
              <a:gdLst>
                <a:gd name="connsiteX0" fmla="*/ 12526 w 465968"/>
                <a:gd name="connsiteY0" fmla="*/ 0 h 506051"/>
                <a:gd name="connsiteX1" fmla="*/ 175365 w 465968"/>
                <a:gd name="connsiteY1" fmla="*/ 0 h 506051"/>
                <a:gd name="connsiteX2" fmla="*/ 140292 w 465968"/>
                <a:gd name="connsiteY2" fmla="*/ 47599 h 506051"/>
                <a:gd name="connsiteX3" fmla="*/ 192901 w 465968"/>
                <a:gd name="connsiteY3" fmla="*/ 47599 h 506051"/>
                <a:gd name="connsiteX4" fmla="*/ 340708 w 465968"/>
                <a:gd name="connsiteY4" fmla="*/ 90187 h 506051"/>
                <a:gd name="connsiteX5" fmla="*/ 423380 w 465968"/>
                <a:gd name="connsiteY5" fmla="*/ 170354 h 506051"/>
                <a:gd name="connsiteX6" fmla="*/ 373276 w 465968"/>
                <a:gd name="connsiteY6" fmla="*/ 260541 h 506051"/>
                <a:gd name="connsiteX7" fmla="*/ 465968 w 465968"/>
                <a:gd name="connsiteY7" fmla="*/ 172859 h 506051"/>
                <a:gd name="connsiteX8" fmla="*/ 425885 w 465968"/>
                <a:gd name="connsiteY8" fmla="*/ 255531 h 506051"/>
                <a:gd name="connsiteX9" fmla="*/ 425885 w 465968"/>
                <a:gd name="connsiteY9" fmla="*/ 506051 h 506051"/>
                <a:gd name="connsiteX10" fmla="*/ 130271 w 465968"/>
                <a:gd name="connsiteY10" fmla="*/ 506051 h 506051"/>
                <a:gd name="connsiteX11" fmla="*/ 130271 w 465968"/>
                <a:gd name="connsiteY11" fmla="*/ 418369 h 506051"/>
                <a:gd name="connsiteX12" fmla="*/ 0 w 465968"/>
                <a:gd name="connsiteY12" fmla="*/ 288098 h 506051"/>
                <a:gd name="connsiteX13" fmla="*/ 12526 w 465968"/>
                <a:gd name="connsiteY13" fmla="*/ 0 h 506051"/>
                <a:gd name="connsiteX0" fmla="*/ 5010 w 465968"/>
                <a:gd name="connsiteY0" fmla="*/ 5011 h 506051"/>
                <a:gd name="connsiteX1" fmla="*/ 175365 w 465968"/>
                <a:gd name="connsiteY1" fmla="*/ 0 h 506051"/>
                <a:gd name="connsiteX2" fmla="*/ 140292 w 465968"/>
                <a:gd name="connsiteY2" fmla="*/ 47599 h 506051"/>
                <a:gd name="connsiteX3" fmla="*/ 192901 w 465968"/>
                <a:gd name="connsiteY3" fmla="*/ 47599 h 506051"/>
                <a:gd name="connsiteX4" fmla="*/ 340708 w 465968"/>
                <a:gd name="connsiteY4" fmla="*/ 90187 h 506051"/>
                <a:gd name="connsiteX5" fmla="*/ 423380 w 465968"/>
                <a:gd name="connsiteY5" fmla="*/ 170354 h 506051"/>
                <a:gd name="connsiteX6" fmla="*/ 373276 w 465968"/>
                <a:gd name="connsiteY6" fmla="*/ 260541 h 506051"/>
                <a:gd name="connsiteX7" fmla="*/ 465968 w 465968"/>
                <a:gd name="connsiteY7" fmla="*/ 172859 h 506051"/>
                <a:gd name="connsiteX8" fmla="*/ 425885 w 465968"/>
                <a:gd name="connsiteY8" fmla="*/ 255531 h 506051"/>
                <a:gd name="connsiteX9" fmla="*/ 425885 w 465968"/>
                <a:gd name="connsiteY9" fmla="*/ 506051 h 506051"/>
                <a:gd name="connsiteX10" fmla="*/ 130271 w 465968"/>
                <a:gd name="connsiteY10" fmla="*/ 506051 h 506051"/>
                <a:gd name="connsiteX11" fmla="*/ 130271 w 465968"/>
                <a:gd name="connsiteY11" fmla="*/ 418369 h 506051"/>
                <a:gd name="connsiteX12" fmla="*/ 0 w 465968"/>
                <a:gd name="connsiteY12" fmla="*/ 288098 h 506051"/>
                <a:gd name="connsiteX13" fmla="*/ 5010 w 465968"/>
                <a:gd name="connsiteY13" fmla="*/ 5011 h 5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5968" h="506051">
                  <a:moveTo>
                    <a:pt x="5010" y="5011"/>
                  </a:moveTo>
                  <a:lnTo>
                    <a:pt x="175365" y="0"/>
                  </a:lnTo>
                  <a:lnTo>
                    <a:pt x="140292" y="47599"/>
                  </a:lnTo>
                  <a:lnTo>
                    <a:pt x="192901" y="47599"/>
                  </a:lnTo>
                  <a:lnTo>
                    <a:pt x="340708" y="90187"/>
                  </a:lnTo>
                  <a:lnTo>
                    <a:pt x="423380" y="170354"/>
                  </a:lnTo>
                  <a:lnTo>
                    <a:pt x="373276" y="260541"/>
                  </a:lnTo>
                  <a:lnTo>
                    <a:pt x="465968" y="172859"/>
                  </a:lnTo>
                  <a:lnTo>
                    <a:pt x="425885" y="255531"/>
                  </a:lnTo>
                  <a:lnTo>
                    <a:pt x="425885" y="506051"/>
                  </a:lnTo>
                  <a:lnTo>
                    <a:pt x="130271" y="506051"/>
                  </a:lnTo>
                  <a:lnTo>
                    <a:pt x="130271" y="418369"/>
                  </a:lnTo>
                  <a:lnTo>
                    <a:pt x="0" y="288098"/>
                  </a:lnTo>
                  <a:lnTo>
                    <a:pt x="5010" y="5011"/>
                  </a:lnTo>
                  <a:close/>
                </a:path>
              </a:pathLst>
            </a:custGeom>
            <a:solidFill>
              <a:srgbClr val="489A68"/>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5" name="Freeform 164"/>
            <p:cNvSpPr/>
            <p:nvPr/>
          </p:nvSpPr>
          <p:spPr bwMode="auto">
            <a:xfrm>
              <a:off x="6310613" y="2863450"/>
              <a:ext cx="385801" cy="673900"/>
            </a:xfrm>
            <a:custGeom>
              <a:avLst/>
              <a:gdLst>
                <a:gd name="connsiteX0" fmla="*/ 47599 w 385801"/>
                <a:gd name="connsiteY0" fmla="*/ 0 h 673900"/>
                <a:gd name="connsiteX1" fmla="*/ 95197 w 385801"/>
                <a:gd name="connsiteY1" fmla="*/ 87682 h 673900"/>
                <a:gd name="connsiteX2" fmla="*/ 0 w 385801"/>
                <a:gd name="connsiteY2" fmla="*/ 182880 h 673900"/>
                <a:gd name="connsiteX3" fmla="*/ 2505 w 385801"/>
                <a:gd name="connsiteY3" fmla="*/ 408348 h 673900"/>
                <a:gd name="connsiteX4" fmla="*/ 127765 w 385801"/>
                <a:gd name="connsiteY4" fmla="*/ 468473 h 673900"/>
                <a:gd name="connsiteX5" fmla="*/ 130270 w 385801"/>
                <a:gd name="connsiteY5" fmla="*/ 586218 h 673900"/>
                <a:gd name="connsiteX6" fmla="*/ 220458 w 385801"/>
                <a:gd name="connsiteY6" fmla="*/ 673900 h 673900"/>
                <a:gd name="connsiteX7" fmla="*/ 250520 w 385801"/>
                <a:gd name="connsiteY7" fmla="*/ 636322 h 673900"/>
                <a:gd name="connsiteX8" fmla="*/ 288098 w 385801"/>
                <a:gd name="connsiteY8" fmla="*/ 673900 h 673900"/>
                <a:gd name="connsiteX9" fmla="*/ 288098 w 385801"/>
                <a:gd name="connsiteY9" fmla="*/ 588723 h 673900"/>
                <a:gd name="connsiteX10" fmla="*/ 333192 w 385801"/>
                <a:gd name="connsiteY10" fmla="*/ 588723 h 673900"/>
                <a:gd name="connsiteX11" fmla="*/ 333192 w 385801"/>
                <a:gd name="connsiteY11" fmla="*/ 553650 h 673900"/>
                <a:gd name="connsiteX12" fmla="*/ 385801 w 385801"/>
                <a:gd name="connsiteY12" fmla="*/ 460958 h 673900"/>
                <a:gd name="connsiteX13" fmla="*/ 330687 w 385801"/>
                <a:gd name="connsiteY13" fmla="*/ 430895 h 673900"/>
                <a:gd name="connsiteX14" fmla="*/ 330687 w 385801"/>
                <a:gd name="connsiteY14" fmla="*/ 2505 h 673900"/>
                <a:gd name="connsiteX15" fmla="*/ 47599 w 385801"/>
                <a:gd name="connsiteY15" fmla="*/ 0 h 67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5801" h="673900">
                  <a:moveTo>
                    <a:pt x="47599" y="0"/>
                  </a:moveTo>
                  <a:lnTo>
                    <a:pt x="95197" y="87682"/>
                  </a:lnTo>
                  <a:lnTo>
                    <a:pt x="0" y="182880"/>
                  </a:lnTo>
                  <a:lnTo>
                    <a:pt x="2505" y="408348"/>
                  </a:lnTo>
                  <a:lnTo>
                    <a:pt x="127765" y="468473"/>
                  </a:lnTo>
                  <a:lnTo>
                    <a:pt x="130270" y="586218"/>
                  </a:lnTo>
                  <a:lnTo>
                    <a:pt x="220458" y="673900"/>
                  </a:lnTo>
                  <a:lnTo>
                    <a:pt x="250520" y="636322"/>
                  </a:lnTo>
                  <a:lnTo>
                    <a:pt x="288098" y="673900"/>
                  </a:lnTo>
                  <a:lnTo>
                    <a:pt x="288098" y="588723"/>
                  </a:lnTo>
                  <a:lnTo>
                    <a:pt x="333192" y="588723"/>
                  </a:lnTo>
                  <a:lnTo>
                    <a:pt x="333192" y="553650"/>
                  </a:lnTo>
                  <a:lnTo>
                    <a:pt x="385801" y="460958"/>
                  </a:lnTo>
                  <a:lnTo>
                    <a:pt x="330687" y="430895"/>
                  </a:lnTo>
                  <a:lnTo>
                    <a:pt x="330687" y="2505"/>
                  </a:lnTo>
                  <a:lnTo>
                    <a:pt x="47599" y="0"/>
                  </a:lnTo>
                  <a:close/>
                </a:path>
              </a:pathLst>
            </a:custGeom>
            <a:solidFill>
              <a:srgbClr val="489A68"/>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6" name="Freeform 165"/>
            <p:cNvSpPr/>
            <p:nvPr/>
          </p:nvSpPr>
          <p:spPr bwMode="auto">
            <a:xfrm>
              <a:off x="6688899" y="2445081"/>
              <a:ext cx="375780" cy="465968"/>
            </a:xfrm>
            <a:custGeom>
              <a:avLst/>
              <a:gdLst>
                <a:gd name="connsiteX0" fmla="*/ 2505 w 375780"/>
                <a:gd name="connsiteY0" fmla="*/ 465968 h 465968"/>
                <a:gd name="connsiteX1" fmla="*/ 290603 w 375780"/>
                <a:gd name="connsiteY1" fmla="*/ 465968 h 465968"/>
                <a:gd name="connsiteX2" fmla="*/ 375780 w 375780"/>
                <a:gd name="connsiteY2" fmla="*/ 338202 h 465968"/>
                <a:gd name="connsiteX3" fmla="*/ 333192 w 375780"/>
                <a:gd name="connsiteY3" fmla="*/ 212942 h 465968"/>
                <a:gd name="connsiteX4" fmla="*/ 293109 w 375780"/>
                <a:gd name="connsiteY4" fmla="*/ 212942 h 465968"/>
                <a:gd name="connsiteX5" fmla="*/ 253025 w 375780"/>
                <a:gd name="connsiteY5" fmla="*/ 260541 h 465968"/>
                <a:gd name="connsiteX6" fmla="*/ 250520 w 375780"/>
                <a:gd name="connsiteY6" fmla="*/ 222963 h 465968"/>
                <a:gd name="connsiteX7" fmla="*/ 298119 w 375780"/>
                <a:gd name="connsiteY7" fmla="*/ 127765 h 465968"/>
                <a:gd name="connsiteX8" fmla="*/ 258036 w 375780"/>
                <a:gd name="connsiteY8" fmla="*/ 45093 h 465968"/>
                <a:gd name="connsiteX9" fmla="*/ 160333 w 375780"/>
                <a:gd name="connsiteY9" fmla="*/ 0 h 465968"/>
                <a:gd name="connsiteX10" fmla="*/ 87682 w 375780"/>
                <a:gd name="connsiteY10" fmla="*/ 0 h 465968"/>
                <a:gd name="connsiteX11" fmla="*/ 85177 w 375780"/>
                <a:gd name="connsiteY11" fmla="*/ 130270 h 465968"/>
                <a:gd name="connsiteX12" fmla="*/ 45093 w 375780"/>
                <a:gd name="connsiteY12" fmla="*/ 130270 h 465968"/>
                <a:gd name="connsiteX13" fmla="*/ 50104 w 375780"/>
                <a:gd name="connsiteY13" fmla="*/ 80166 h 465968"/>
                <a:gd name="connsiteX14" fmla="*/ 0 w 375780"/>
                <a:gd name="connsiteY14" fmla="*/ 125260 h 465968"/>
                <a:gd name="connsiteX15" fmla="*/ 0 w 375780"/>
                <a:gd name="connsiteY15" fmla="*/ 305635 h 465968"/>
                <a:gd name="connsiteX16" fmla="*/ 42588 w 375780"/>
                <a:gd name="connsiteY16" fmla="*/ 378286 h 465968"/>
                <a:gd name="connsiteX17" fmla="*/ 2505 w 375780"/>
                <a:gd name="connsiteY17" fmla="*/ 465968 h 4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780" h="465968">
                  <a:moveTo>
                    <a:pt x="2505" y="465968"/>
                  </a:moveTo>
                  <a:lnTo>
                    <a:pt x="290603" y="465968"/>
                  </a:lnTo>
                  <a:lnTo>
                    <a:pt x="375780" y="338202"/>
                  </a:lnTo>
                  <a:lnTo>
                    <a:pt x="333192" y="212942"/>
                  </a:lnTo>
                  <a:lnTo>
                    <a:pt x="293109" y="212942"/>
                  </a:lnTo>
                  <a:lnTo>
                    <a:pt x="253025" y="260541"/>
                  </a:lnTo>
                  <a:lnTo>
                    <a:pt x="250520" y="222963"/>
                  </a:lnTo>
                  <a:lnTo>
                    <a:pt x="298119" y="127765"/>
                  </a:lnTo>
                  <a:lnTo>
                    <a:pt x="258036" y="45093"/>
                  </a:lnTo>
                  <a:lnTo>
                    <a:pt x="160333" y="0"/>
                  </a:lnTo>
                  <a:lnTo>
                    <a:pt x="87682" y="0"/>
                  </a:lnTo>
                  <a:lnTo>
                    <a:pt x="85177" y="130270"/>
                  </a:lnTo>
                  <a:lnTo>
                    <a:pt x="45093" y="130270"/>
                  </a:lnTo>
                  <a:lnTo>
                    <a:pt x="50104" y="80166"/>
                  </a:lnTo>
                  <a:lnTo>
                    <a:pt x="0" y="125260"/>
                  </a:lnTo>
                  <a:lnTo>
                    <a:pt x="0" y="305635"/>
                  </a:lnTo>
                  <a:lnTo>
                    <a:pt x="42588" y="378286"/>
                  </a:lnTo>
                  <a:lnTo>
                    <a:pt x="2505" y="465968"/>
                  </a:lnTo>
                  <a:close/>
                </a:path>
              </a:pathLst>
            </a:custGeom>
            <a:solidFill>
              <a:srgbClr val="29AACB"/>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7" name="Freeform 166"/>
            <p:cNvSpPr/>
            <p:nvPr/>
          </p:nvSpPr>
          <p:spPr bwMode="auto">
            <a:xfrm>
              <a:off x="6353201" y="2284747"/>
              <a:ext cx="511062" cy="243005"/>
            </a:xfrm>
            <a:custGeom>
              <a:avLst/>
              <a:gdLst>
                <a:gd name="connsiteX0" fmla="*/ 0 w 511062"/>
                <a:gd name="connsiteY0" fmla="*/ 117745 h 243005"/>
                <a:gd name="connsiteX1" fmla="*/ 170354 w 511062"/>
                <a:gd name="connsiteY1" fmla="*/ 0 h 243005"/>
                <a:gd name="connsiteX2" fmla="*/ 170354 w 511062"/>
                <a:gd name="connsiteY2" fmla="*/ 80167 h 243005"/>
                <a:gd name="connsiteX3" fmla="*/ 215448 w 511062"/>
                <a:gd name="connsiteY3" fmla="*/ 35073 h 243005"/>
                <a:gd name="connsiteX4" fmla="*/ 258036 w 511062"/>
                <a:gd name="connsiteY4" fmla="*/ 35073 h 243005"/>
                <a:gd name="connsiteX5" fmla="*/ 293109 w 511062"/>
                <a:gd name="connsiteY5" fmla="*/ 82672 h 243005"/>
                <a:gd name="connsiteX6" fmla="*/ 423380 w 511062"/>
                <a:gd name="connsiteY6" fmla="*/ 37578 h 243005"/>
                <a:gd name="connsiteX7" fmla="*/ 423380 w 511062"/>
                <a:gd name="connsiteY7" fmla="*/ 75157 h 243005"/>
                <a:gd name="connsiteX8" fmla="*/ 511062 w 511062"/>
                <a:gd name="connsiteY8" fmla="*/ 75157 h 243005"/>
                <a:gd name="connsiteX9" fmla="*/ 511062 w 511062"/>
                <a:gd name="connsiteY9" fmla="*/ 130271 h 243005"/>
                <a:gd name="connsiteX10" fmla="*/ 415864 w 511062"/>
                <a:gd name="connsiteY10" fmla="*/ 130271 h 243005"/>
                <a:gd name="connsiteX11" fmla="*/ 295614 w 511062"/>
                <a:gd name="connsiteY11" fmla="*/ 165344 h 243005"/>
                <a:gd name="connsiteX12" fmla="*/ 250521 w 511062"/>
                <a:gd name="connsiteY12" fmla="*/ 243005 h 243005"/>
                <a:gd name="connsiteX13" fmla="*/ 165344 w 511062"/>
                <a:gd name="connsiteY13" fmla="*/ 160334 h 243005"/>
                <a:gd name="connsiteX14" fmla="*/ 0 w 511062"/>
                <a:gd name="connsiteY14" fmla="*/ 117745 h 2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062" h="243005">
                  <a:moveTo>
                    <a:pt x="0" y="117745"/>
                  </a:moveTo>
                  <a:lnTo>
                    <a:pt x="170354" y="0"/>
                  </a:lnTo>
                  <a:lnTo>
                    <a:pt x="170354" y="80167"/>
                  </a:lnTo>
                  <a:lnTo>
                    <a:pt x="215448" y="35073"/>
                  </a:lnTo>
                  <a:lnTo>
                    <a:pt x="258036" y="35073"/>
                  </a:lnTo>
                  <a:lnTo>
                    <a:pt x="293109" y="82672"/>
                  </a:lnTo>
                  <a:lnTo>
                    <a:pt x="423380" y="37578"/>
                  </a:lnTo>
                  <a:lnTo>
                    <a:pt x="423380" y="75157"/>
                  </a:lnTo>
                  <a:lnTo>
                    <a:pt x="511062" y="75157"/>
                  </a:lnTo>
                  <a:lnTo>
                    <a:pt x="511062" y="130271"/>
                  </a:lnTo>
                  <a:lnTo>
                    <a:pt x="415864" y="130271"/>
                  </a:lnTo>
                  <a:lnTo>
                    <a:pt x="295614" y="165344"/>
                  </a:lnTo>
                  <a:lnTo>
                    <a:pt x="250521" y="243005"/>
                  </a:lnTo>
                  <a:lnTo>
                    <a:pt x="165344" y="160334"/>
                  </a:lnTo>
                  <a:lnTo>
                    <a:pt x="0" y="117745"/>
                  </a:lnTo>
                  <a:close/>
                </a:path>
              </a:pathLst>
            </a:custGeom>
            <a:solidFill>
              <a:srgbClr val="29AACB"/>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8" name="Freeform 167"/>
            <p:cNvSpPr/>
            <p:nvPr/>
          </p:nvSpPr>
          <p:spPr bwMode="auto">
            <a:xfrm>
              <a:off x="6641300" y="2913554"/>
              <a:ext cx="253025" cy="541124"/>
            </a:xfrm>
            <a:custGeom>
              <a:avLst/>
              <a:gdLst>
                <a:gd name="connsiteX0" fmla="*/ 10021 w 253025"/>
                <a:gd name="connsiteY0" fmla="*/ 0 h 541124"/>
                <a:gd name="connsiteX1" fmla="*/ 253025 w 253025"/>
                <a:gd name="connsiteY1" fmla="*/ 0 h 541124"/>
                <a:gd name="connsiteX2" fmla="*/ 253025 w 253025"/>
                <a:gd name="connsiteY2" fmla="*/ 385802 h 541124"/>
                <a:gd name="connsiteX3" fmla="*/ 175364 w 253025"/>
                <a:gd name="connsiteY3" fmla="*/ 460958 h 541124"/>
                <a:gd name="connsiteX4" fmla="*/ 172859 w 253025"/>
                <a:gd name="connsiteY4" fmla="*/ 498536 h 541124"/>
                <a:gd name="connsiteX5" fmla="*/ 5010 w 253025"/>
                <a:gd name="connsiteY5" fmla="*/ 541124 h 541124"/>
                <a:gd name="connsiteX6" fmla="*/ 0 w 253025"/>
                <a:gd name="connsiteY6" fmla="*/ 501041 h 541124"/>
                <a:gd name="connsiteX7" fmla="*/ 52609 w 253025"/>
                <a:gd name="connsiteY7" fmla="*/ 413359 h 541124"/>
                <a:gd name="connsiteX8" fmla="*/ 2505 w 253025"/>
                <a:gd name="connsiteY8" fmla="*/ 378286 h 541124"/>
                <a:gd name="connsiteX9" fmla="*/ 10021 w 253025"/>
                <a:gd name="connsiteY9" fmla="*/ 0 h 5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025" h="541124">
                  <a:moveTo>
                    <a:pt x="10021" y="0"/>
                  </a:moveTo>
                  <a:lnTo>
                    <a:pt x="253025" y="0"/>
                  </a:lnTo>
                  <a:lnTo>
                    <a:pt x="253025" y="385802"/>
                  </a:lnTo>
                  <a:lnTo>
                    <a:pt x="175364" y="460958"/>
                  </a:lnTo>
                  <a:lnTo>
                    <a:pt x="172859" y="498536"/>
                  </a:lnTo>
                  <a:lnTo>
                    <a:pt x="5010" y="541124"/>
                  </a:lnTo>
                  <a:lnTo>
                    <a:pt x="0" y="501041"/>
                  </a:lnTo>
                  <a:lnTo>
                    <a:pt x="52609" y="413359"/>
                  </a:lnTo>
                  <a:lnTo>
                    <a:pt x="2505" y="378286"/>
                  </a:lnTo>
                  <a:lnTo>
                    <a:pt x="10021" y="0"/>
                  </a:lnTo>
                  <a:close/>
                </a:path>
              </a:pathLst>
            </a:custGeom>
            <a:solidFill>
              <a:srgbClr val="29AACB"/>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69" name="Freeform 168"/>
            <p:cNvSpPr/>
            <p:nvPr/>
          </p:nvSpPr>
          <p:spPr bwMode="auto">
            <a:xfrm>
              <a:off x="6891820" y="2820861"/>
              <a:ext cx="383297" cy="475989"/>
            </a:xfrm>
            <a:custGeom>
              <a:avLst/>
              <a:gdLst>
                <a:gd name="connsiteX0" fmla="*/ 30063 w 383297"/>
                <a:gd name="connsiteY0" fmla="*/ 87683 h 475989"/>
                <a:gd name="connsiteX1" fmla="*/ 125261 w 383297"/>
                <a:gd name="connsiteY1" fmla="*/ 87683 h 475989"/>
                <a:gd name="connsiteX2" fmla="*/ 210438 w 383297"/>
                <a:gd name="connsiteY2" fmla="*/ 132776 h 475989"/>
                <a:gd name="connsiteX3" fmla="*/ 383297 w 383297"/>
                <a:gd name="connsiteY3" fmla="*/ 0 h 475989"/>
                <a:gd name="connsiteX4" fmla="*/ 383297 w 383297"/>
                <a:gd name="connsiteY4" fmla="*/ 298120 h 475989"/>
                <a:gd name="connsiteX5" fmla="*/ 255531 w 383297"/>
                <a:gd name="connsiteY5" fmla="*/ 468474 h 475989"/>
                <a:gd name="connsiteX6" fmla="*/ 212943 w 383297"/>
                <a:gd name="connsiteY6" fmla="*/ 425885 h 475989"/>
                <a:gd name="connsiteX7" fmla="*/ 147807 w 383297"/>
                <a:gd name="connsiteY7" fmla="*/ 475989 h 475989"/>
                <a:gd name="connsiteX8" fmla="*/ 0 w 383297"/>
                <a:gd name="connsiteY8" fmla="*/ 475989 h 475989"/>
                <a:gd name="connsiteX9" fmla="*/ 30063 w 383297"/>
                <a:gd name="connsiteY9" fmla="*/ 87683 h 475989"/>
                <a:gd name="connsiteX0" fmla="*/ 5011 w 383297"/>
                <a:gd name="connsiteY0" fmla="*/ 90188 h 475989"/>
                <a:gd name="connsiteX1" fmla="*/ 125261 w 383297"/>
                <a:gd name="connsiteY1" fmla="*/ 87683 h 475989"/>
                <a:gd name="connsiteX2" fmla="*/ 210438 w 383297"/>
                <a:gd name="connsiteY2" fmla="*/ 132776 h 475989"/>
                <a:gd name="connsiteX3" fmla="*/ 383297 w 383297"/>
                <a:gd name="connsiteY3" fmla="*/ 0 h 475989"/>
                <a:gd name="connsiteX4" fmla="*/ 383297 w 383297"/>
                <a:gd name="connsiteY4" fmla="*/ 298120 h 475989"/>
                <a:gd name="connsiteX5" fmla="*/ 255531 w 383297"/>
                <a:gd name="connsiteY5" fmla="*/ 468474 h 475989"/>
                <a:gd name="connsiteX6" fmla="*/ 212943 w 383297"/>
                <a:gd name="connsiteY6" fmla="*/ 425885 h 475989"/>
                <a:gd name="connsiteX7" fmla="*/ 147807 w 383297"/>
                <a:gd name="connsiteY7" fmla="*/ 475989 h 475989"/>
                <a:gd name="connsiteX8" fmla="*/ 0 w 383297"/>
                <a:gd name="connsiteY8" fmla="*/ 475989 h 475989"/>
                <a:gd name="connsiteX9" fmla="*/ 5011 w 383297"/>
                <a:gd name="connsiteY9" fmla="*/ 90188 h 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297" h="475989">
                  <a:moveTo>
                    <a:pt x="5011" y="90188"/>
                  </a:moveTo>
                  <a:lnTo>
                    <a:pt x="125261" y="87683"/>
                  </a:lnTo>
                  <a:lnTo>
                    <a:pt x="210438" y="132776"/>
                  </a:lnTo>
                  <a:lnTo>
                    <a:pt x="383297" y="0"/>
                  </a:lnTo>
                  <a:lnTo>
                    <a:pt x="383297" y="298120"/>
                  </a:lnTo>
                  <a:lnTo>
                    <a:pt x="255531" y="468474"/>
                  </a:lnTo>
                  <a:lnTo>
                    <a:pt x="212943" y="425885"/>
                  </a:lnTo>
                  <a:lnTo>
                    <a:pt x="147807" y="475989"/>
                  </a:lnTo>
                  <a:lnTo>
                    <a:pt x="0" y="475989"/>
                  </a:lnTo>
                  <a:cubicBezTo>
                    <a:pt x="1670" y="347389"/>
                    <a:pt x="3341" y="218788"/>
                    <a:pt x="5011" y="90188"/>
                  </a:cubicBezTo>
                  <a:close/>
                </a:path>
              </a:pathLst>
            </a:custGeom>
            <a:solidFill>
              <a:srgbClr val="5775D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0" name="Freeform 169"/>
            <p:cNvSpPr/>
            <p:nvPr/>
          </p:nvSpPr>
          <p:spPr bwMode="auto">
            <a:xfrm>
              <a:off x="6518545" y="3249252"/>
              <a:ext cx="711478" cy="330687"/>
            </a:xfrm>
            <a:custGeom>
              <a:avLst/>
              <a:gdLst>
                <a:gd name="connsiteX0" fmla="*/ 77661 w 711478"/>
                <a:gd name="connsiteY0" fmla="*/ 210437 h 330687"/>
                <a:gd name="connsiteX1" fmla="*/ 82671 w 711478"/>
                <a:gd name="connsiteY1" fmla="*/ 293109 h 330687"/>
                <a:gd name="connsiteX2" fmla="*/ 42588 w 711478"/>
                <a:gd name="connsiteY2" fmla="*/ 253025 h 330687"/>
                <a:gd name="connsiteX3" fmla="*/ 5010 w 711478"/>
                <a:gd name="connsiteY3" fmla="*/ 290603 h 330687"/>
                <a:gd name="connsiteX4" fmla="*/ 0 w 711478"/>
                <a:gd name="connsiteY4" fmla="*/ 330687 h 330687"/>
                <a:gd name="connsiteX5" fmla="*/ 130270 w 711478"/>
                <a:gd name="connsiteY5" fmla="*/ 330687 h 330687"/>
                <a:gd name="connsiteX6" fmla="*/ 130270 w 711478"/>
                <a:gd name="connsiteY6" fmla="*/ 290603 h 330687"/>
                <a:gd name="connsiteX7" fmla="*/ 626301 w 711478"/>
                <a:gd name="connsiteY7" fmla="*/ 290603 h 330687"/>
                <a:gd name="connsiteX8" fmla="*/ 711478 w 711478"/>
                <a:gd name="connsiteY8" fmla="*/ 172859 h 330687"/>
                <a:gd name="connsiteX9" fmla="*/ 656363 w 711478"/>
                <a:gd name="connsiteY9" fmla="*/ 102713 h 330687"/>
                <a:gd name="connsiteX10" fmla="*/ 628806 w 711478"/>
                <a:gd name="connsiteY10" fmla="*/ 90187 h 330687"/>
                <a:gd name="connsiteX11" fmla="*/ 628806 w 711478"/>
                <a:gd name="connsiteY11" fmla="*/ 42588 h 330687"/>
                <a:gd name="connsiteX12" fmla="*/ 588723 w 711478"/>
                <a:gd name="connsiteY12" fmla="*/ 0 h 330687"/>
                <a:gd name="connsiteX13" fmla="*/ 468473 w 711478"/>
                <a:gd name="connsiteY13" fmla="*/ 77661 h 330687"/>
                <a:gd name="connsiteX14" fmla="*/ 385801 w 711478"/>
                <a:gd name="connsiteY14" fmla="*/ 47598 h 330687"/>
                <a:gd name="connsiteX15" fmla="*/ 300624 w 711478"/>
                <a:gd name="connsiteY15" fmla="*/ 125260 h 330687"/>
                <a:gd name="connsiteX16" fmla="*/ 300624 w 711478"/>
                <a:gd name="connsiteY16" fmla="*/ 160333 h 330687"/>
                <a:gd name="connsiteX17" fmla="*/ 77661 w 711478"/>
                <a:gd name="connsiteY17" fmla="*/ 210437 h 330687"/>
                <a:gd name="connsiteX0" fmla="*/ 77661 w 711478"/>
                <a:gd name="connsiteY0" fmla="*/ 210437 h 330687"/>
                <a:gd name="connsiteX1" fmla="*/ 82671 w 711478"/>
                <a:gd name="connsiteY1" fmla="*/ 293109 h 330687"/>
                <a:gd name="connsiteX2" fmla="*/ 42588 w 711478"/>
                <a:gd name="connsiteY2" fmla="*/ 253025 h 330687"/>
                <a:gd name="connsiteX3" fmla="*/ 5010 w 711478"/>
                <a:gd name="connsiteY3" fmla="*/ 290603 h 330687"/>
                <a:gd name="connsiteX4" fmla="*/ 0 w 711478"/>
                <a:gd name="connsiteY4" fmla="*/ 330687 h 330687"/>
                <a:gd name="connsiteX5" fmla="*/ 130270 w 711478"/>
                <a:gd name="connsiteY5" fmla="*/ 330687 h 330687"/>
                <a:gd name="connsiteX6" fmla="*/ 130270 w 711478"/>
                <a:gd name="connsiteY6" fmla="*/ 290603 h 330687"/>
                <a:gd name="connsiteX7" fmla="*/ 626301 w 711478"/>
                <a:gd name="connsiteY7" fmla="*/ 290603 h 330687"/>
                <a:gd name="connsiteX8" fmla="*/ 711478 w 711478"/>
                <a:gd name="connsiteY8" fmla="*/ 172859 h 330687"/>
                <a:gd name="connsiteX9" fmla="*/ 656363 w 711478"/>
                <a:gd name="connsiteY9" fmla="*/ 102713 h 330687"/>
                <a:gd name="connsiteX10" fmla="*/ 628806 w 711478"/>
                <a:gd name="connsiteY10" fmla="*/ 90187 h 330687"/>
                <a:gd name="connsiteX11" fmla="*/ 628806 w 711478"/>
                <a:gd name="connsiteY11" fmla="*/ 42588 h 330687"/>
                <a:gd name="connsiteX12" fmla="*/ 588723 w 711478"/>
                <a:gd name="connsiteY12" fmla="*/ 0 h 330687"/>
                <a:gd name="connsiteX13" fmla="*/ 496031 w 711478"/>
                <a:gd name="connsiteY13" fmla="*/ 50103 h 330687"/>
                <a:gd name="connsiteX14" fmla="*/ 385801 w 711478"/>
                <a:gd name="connsiteY14" fmla="*/ 47598 h 330687"/>
                <a:gd name="connsiteX15" fmla="*/ 300624 w 711478"/>
                <a:gd name="connsiteY15" fmla="*/ 125260 h 330687"/>
                <a:gd name="connsiteX16" fmla="*/ 300624 w 711478"/>
                <a:gd name="connsiteY16" fmla="*/ 160333 h 330687"/>
                <a:gd name="connsiteX17" fmla="*/ 77661 w 711478"/>
                <a:gd name="connsiteY17" fmla="*/ 210437 h 33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478" h="330687">
                  <a:moveTo>
                    <a:pt x="77661" y="210437"/>
                  </a:moveTo>
                  <a:lnTo>
                    <a:pt x="82671" y="293109"/>
                  </a:lnTo>
                  <a:lnTo>
                    <a:pt x="42588" y="253025"/>
                  </a:lnTo>
                  <a:lnTo>
                    <a:pt x="5010" y="290603"/>
                  </a:lnTo>
                  <a:lnTo>
                    <a:pt x="0" y="330687"/>
                  </a:lnTo>
                  <a:lnTo>
                    <a:pt x="130270" y="330687"/>
                  </a:lnTo>
                  <a:lnTo>
                    <a:pt x="130270" y="290603"/>
                  </a:lnTo>
                  <a:lnTo>
                    <a:pt x="626301" y="290603"/>
                  </a:lnTo>
                  <a:lnTo>
                    <a:pt x="711478" y="172859"/>
                  </a:lnTo>
                  <a:lnTo>
                    <a:pt x="656363" y="102713"/>
                  </a:lnTo>
                  <a:lnTo>
                    <a:pt x="628806" y="90187"/>
                  </a:lnTo>
                  <a:lnTo>
                    <a:pt x="628806" y="42588"/>
                  </a:lnTo>
                  <a:lnTo>
                    <a:pt x="588723" y="0"/>
                  </a:lnTo>
                  <a:lnTo>
                    <a:pt x="496031" y="50103"/>
                  </a:lnTo>
                  <a:lnTo>
                    <a:pt x="385801" y="47598"/>
                  </a:lnTo>
                  <a:lnTo>
                    <a:pt x="300624" y="125260"/>
                  </a:lnTo>
                  <a:lnTo>
                    <a:pt x="300624" y="160333"/>
                  </a:lnTo>
                  <a:lnTo>
                    <a:pt x="77661" y="210437"/>
                  </a:lnTo>
                  <a:close/>
                </a:path>
              </a:pathLst>
            </a:custGeom>
            <a:solidFill>
              <a:srgbClr val="5775D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1" name="Freeform 170"/>
            <p:cNvSpPr/>
            <p:nvPr/>
          </p:nvSpPr>
          <p:spPr bwMode="auto">
            <a:xfrm>
              <a:off x="7147351" y="2785788"/>
              <a:ext cx="666385" cy="676406"/>
            </a:xfrm>
            <a:custGeom>
              <a:avLst/>
              <a:gdLst>
                <a:gd name="connsiteX0" fmla="*/ 120250 w 666385"/>
                <a:gd name="connsiteY0" fmla="*/ 37579 h 676406"/>
                <a:gd name="connsiteX1" fmla="*/ 165344 w 666385"/>
                <a:gd name="connsiteY1" fmla="*/ 5011 h 676406"/>
                <a:gd name="connsiteX2" fmla="*/ 165344 w 666385"/>
                <a:gd name="connsiteY2" fmla="*/ 42589 h 676406"/>
                <a:gd name="connsiteX3" fmla="*/ 586218 w 666385"/>
                <a:gd name="connsiteY3" fmla="*/ 0 h 676406"/>
                <a:gd name="connsiteX4" fmla="*/ 626302 w 666385"/>
                <a:gd name="connsiteY4" fmla="*/ 52610 h 676406"/>
                <a:gd name="connsiteX5" fmla="*/ 626302 w 666385"/>
                <a:gd name="connsiteY5" fmla="*/ 125261 h 676406"/>
                <a:gd name="connsiteX6" fmla="*/ 666385 w 666385"/>
                <a:gd name="connsiteY6" fmla="*/ 170354 h 676406"/>
                <a:gd name="connsiteX7" fmla="*/ 601250 w 666385"/>
                <a:gd name="connsiteY7" fmla="*/ 288099 h 676406"/>
                <a:gd name="connsiteX8" fmla="*/ 258036 w 666385"/>
                <a:gd name="connsiteY8" fmla="*/ 288099 h 676406"/>
                <a:gd name="connsiteX9" fmla="*/ 258036 w 666385"/>
                <a:gd name="connsiteY9" fmla="*/ 350729 h 676406"/>
                <a:gd name="connsiteX10" fmla="*/ 348224 w 666385"/>
                <a:gd name="connsiteY10" fmla="*/ 350729 h 676406"/>
                <a:gd name="connsiteX11" fmla="*/ 348224 w 666385"/>
                <a:gd name="connsiteY11" fmla="*/ 460958 h 676406"/>
                <a:gd name="connsiteX12" fmla="*/ 253026 w 666385"/>
                <a:gd name="connsiteY12" fmla="*/ 460958 h 676406"/>
                <a:gd name="connsiteX13" fmla="*/ 253026 w 666385"/>
                <a:gd name="connsiteY13" fmla="*/ 588724 h 676406"/>
                <a:gd name="connsiteX14" fmla="*/ 115240 w 666385"/>
                <a:gd name="connsiteY14" fmla="*/ 676406 h 676406"/>
                <a:gd name="connsiteX15" fmla="*/ 0 w 666385"/>
                <a:gd name="connsiteY15" fmla="*/ 536114 h 676406"/>
                <a:gd name="connsiteX16" fmla="*/ 0 w 666385"/>
                <a:gd name="connsiteY16" fmla="*/ 493526 h 676406"/>
                <a:gd name="connsiteX17" fmla="*/ 127766 w 666385"/>
                <a:gd name="connsiteY17" fmla="*/ 340708 h 676406"/>
                <a:gd name="connsiteX18" fmla="*/ 120250 w 666385"/>
                <a:gd name="connsiteY18" fmla="*/ 37579 h 6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385" h="676406">
                  <a:moveTo>
                    <a:pt x="120250" y="37579"/>
                  </a:moveTo>
                  <a:lnTo>
                    <a:pt x="165344" y="5011"/>
                  </a:lnTo>
                  <a:lnTo>
                    <a:pt x="165344" y="42589"/>
                  </a:lnTo>
                  <a:lnTo>
                    <a:pt x="586218" y="0"/>
                  </a:lnTo>
                  <a:lnTo>
                    <a:pt x="626302" y="52610"/>
                  </a:lnTo>
                  <a:lnTo>
                    <a:pt x="626302" y="125261"/>
                  </a:lnTo>
                  <a:lnTo>
                    <a:pt x="666385" y="170354"/>
                  </a:lnTo>
                  <a:lnTo>
                    <a:pt x="601250" y="288099"/>
                  </a:lnTo>
                  <a:lnTo>
                    <a:pt x="258036" y="288099"/>
                  </a:lnTo>
                  <a:lnTo>
                    <a:pt x="258036" y="350729"/>
                  </a:lnTo>
                  <a:lnTo>
                    <a:pt x="348224" y="350729"/>
                  </a:lnTo>
                  <a:lnTo>
                    <a:pt x="348224" y="460958"/>
                  </a:lnTo>
                  <a:lnTo>
                    <a:pt x="253026" y="460958"/>
                  </a:lnTo>
                  <a:lnTo>
                    <a:pt x="253026" y="588724"/>
                  </a:lnTo>
                  <a:lnTo>
                    <a:pt x="115240" y="676406"/>
                  </a:lnTo>
                  <a:lnTo>
                    <a:pt x="0" y="536114"/>
                  </a:lnTo>
                  <a:lnTo>
                    <a:pt x="0" y="493526"/>
                  </a:lnTo>
                  <a:lnTo>
                    <a:pt x="127766" y="340708"/>
                  </a:lnTo>
                  <a:lnTo>
                    <a:pt x="120250" y="37579"/>
                  </a:lnTo>
                  <a:close/>
                </a:path>
              </a:pathLst>
            </a:custGeom>
            <a:solidFill>
              <a:srgbClr val="293DFA"/>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2" name="Freeform 171"/>
            <p:cNvSpPr/>
            <p:nvPr/>
          </p:nvSpPr>
          <p:spPr bwMode="auto">
            <a:xfrm>
              <a:off x="7746095" y="3068877"/>
              <a:ext cx="112735" cy="97703"/>
            </a:xfrm>
            <a:custGeom>
              <a:avLst/>
              <a:gdLst>
                <a:gd name="connsiteX0" fmla="*/ 22547 w 112735"/>
                <a:gd name="connsiteY0" fmla="*/ 0 h 97703"/>
                <a:gd name="connsiteX1" fmla="*/ 112735 w 112735"/>
                <a:gd name="connsiteY1" fmla="*/ 90187 h 97703"/>
                <a:gd name="connsiteX2" fmla="*/ 0 w 112735"/>
                <a:gd name="connsiteY2" fmla="*/ 97703 h 97703"/>
                <a:gd name="connsiteX3" fmla="*/ 22547 w 112735"/>
                <a:gd name="connsiteY3" fmla="*/ 0 h 97703"/>
              </a:gdLst>
              <a:ahLst/>
              <a:cxnLst>
                <a:cxn ang="0">
                  <a:pos x="connsiteX0" y="connsiteY0"/>
                </a:cxn>
                <a:cxn ang="0">
                  <a:pos x="connsiteX1" y="connsiteY1"/>
                </a:cxn>
                <a:cxn ang="0">
                  <a:pos x="connsiteX2" y="connsiteY2"/>
                </a:cxn>
                <a:cxn ang="0">
                  <a:pos x="connsiteX3" y="connsiteY3"/>
                </a:cxn>
              </a:cxnLst>
              <a:rect l="l" t="t" r="r" b="b"/>
              <a:pathLst>
                <a:path w="112735" h="97703">
                  <a:moveTo>
                    <a:pt x="22547" y="0"/>
                  </a:moveTo>
                  <a:lnTo>
                    <a:pt x="112735" y="90187"/>
                  </a:lnTo>
                  <a:lnTo>
                    <a:pt x="0" y="97703"/>
                  </a:lnTo>
                  <a:cubicBezTo>
                    <a:pt x="835" y="70981"/>
                    <a:pt x="1671" y="44258"/>
                    <a:pt x="22547" y="0"/>
                  </a:cubicBezTo>
                  <a:close/>
                </a:path>
              </a:pathLst>
            </a:custGeom>
            <a:solidFill>
              <a:srgbClr val="FFFFFF">
                <a:lumMod val="75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3" name="Freeform 172"/>
            <p:cNvSpPr/>
            <p:nvPr/>
          </p:nvSpPr>
          <p:spPr bwMode="auto">
            <a:xfrm>
              <a:off x="7305179" y="2359904"/>
              <a:ext cx="718994" cy="526093"/>
            </a:xfrm>
            <a:custGeom>
              <a:avLst/>
              <a:gdLst>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0 w 718994"/>
                <a:gd name="connsiteY21" fmla="*/ 428390 h 526093"/>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82672 w 718994"/>
                <a:gd name="connsiteY21" fmla="*/ 425884 h 526093"/>
                <a:gd name="connsiteX22" fmla="*/ 0 w 718994"/>
                <a:gd name="connsiteY22" fmla="*/ 428390 h 526093"/>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17536 w 718994"/>
                <a:gd name="connsiteY21" fmla="*/ 465968 h 526093"/>
                <a:gd name="connsiteX22" fmla="*/ 0 w 718994"/>
                <a:gd name="connsiteY22" fmla="*/ 428390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8994" h="526093">
                  <a:moveTo>
                    <a:pt x="0" y="428390"/>
                  </a:moveTo>
                  <a:lnTo>
                    <a:pt x="87682" y="380791"/>
                  </a:lnTo>
                  <a:lnTo>
                    <a:pt x="47599" y="293109"/>
                  </a:lnTo>
                  <a:lnTo>
                    <a:pt x="172859" y="293109"/>
                  </a:lnTo>
                  <a:lnTo>
                    <a:pt x="300625" y="217952"/>
                  </a:lnTo>
                  <a:lnTo>
                    <a:pt x="248016" y="132775"/>
                  </a:lnTo>
                  <a:lnTo>
                    <a:pt x="338203" y="50104"/>
                  </a:lnTo>
                  <a:lnTo>
                    <a:pt x="506052" y="0"/>
                  </a:lnTo>
                  <a:lnTo>
                    <a:pt x="506052" y="170354"/>
                  </a:lnTo>
                  <a:lnTo>
                    <a:pt x="543630" y="220458"/>
                  </a:lnTo>
                  <a:lnTo>
                    <a:pt x="543630" y="298119"/>
                  </a:lnTo>
                  <a:lnTo>
                    <a:pt x="553651" y="358244"/>
                  </a:lnTo>
                  <a:lnTo>
                    <a:pt x="583713" y="413358"/>
                  </a:lnTo>
                  <a:lnTo>
                    <a:pt x="583713" y="438411"/>
                  </a:lnTo>
                  <a:lnTo>
                    <a:pt x="596239" y="478494"/>
                  </a:lnTo>
                  <a:lnTo>
                    <a:pt x="718994" y="428390"/>
                  </a:lnTo>
                  <a:lnTo>
                    <a:pt x="718994" y="475989"/>
                  </a:lnTo>
                  <a:lnTo>
                    <a:pt x="611270" y="513567"/>
                  </a:lnTo>
                  <a:lnTo>
                    <a:pt x="576197" y="526093"/>
                  </a:lnTo>
                  <a:lnTo>
                    <a:pt x="468474" y="468473"/>
                  </a:lnTo>
                  <a:lnTo>
                    <a:pt x="430896" y="425884"/>
                  </a:lnTo>
                  <a:lnTo>
                    <a:pt x="17536" y="465968"/>
                  </a:lnTo>
                  <a:lnTo>
                    <a:pt x="0" y="428390"/>
                  </a:lnTo>
                  <a:close/>
                </a:path>
              </a:pathLst>
            </a:custGeom>
            <a:solidFill>
              <a:srgbClr val="A6926A"/>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4" name="Freeform 173"/>
            <p:cNvSpPr/>
            <p:nvPr/>
          </p:nvSpPr>
          <p:spPr bwMode="auto">
            <a:xfrm>
              <a:off x="7761127" y="2835893"/>
              <a:ext cx="132775" cy="283088"/>
            </a:xfrm>
            <a:custGeom>
              <a:avLst/>
              <a:gdLst>
                <a:gd name="connsiteX0" fmla="*/ 15031 w 132775"/>
                <a:gd name="connsiteY0" fmla="*/ 0 h 283088"/>
                <a:gd name="connsiteX1" fmla="*/ 10020 w 132775"/>
                <a:gd name="connsiteY1" fmla="*/ 72651 h 283088"/>
                <a:gd name="connsiteX2" fmla="*/ 52609 w 132775"/>
                <a:gd name="connsiteY2" fmla="*/ 112734 h 283088"/>
                <a:gd name="connsiteX3" fmla="*/ 0 w 132775"/>
                <a:gd name="connsiteY3" fmla="*/ 240499 h 283088"/>
                <a:gd name="connsiteX4" fmla="*/ 22546 w 132775"/>
                <a:gd name="connsiteY4" fmla="*/ 245510 h 283088"/>
                <a:gd name="connsiteX5" fmla="*/ 47598 w 132775"/>
                <a:gd name="connsiteY5" fmla="*/ 240499 h 283088"/>
                <a:gd name="connsiteX6" fmla="*/ 87682 w 132775"/>
                <a:gd name="connsiteY6" fmla="*/ 283088 h 283088"/>
                <a:gd name="connsiteX7" fmla="*/ 130270 w 132775"/>
                <a:gd name="connsiteY7" fmla="*/ 212942 h 283088"/>
                <a:gd name="connsiteX8" fmla="*/ 132775 w 132775"/>
                <a:gd name="connsiteY8" fmla="*/ 112734 h 283088"/>
                <a:gd name="connsiteX9" fmla="*/ 95197 w 132775"/>
                <a:gd name="connsiteY9" fmla="*/ 77661 h 283088"/>
                <a:gd name="connsiteX10" fmla="*/ 125260 w 132775"/>
                <a:gd name="connsiteY10" fmla="*/ 70145 h 283088"/>
                <a:gd name="connsiteX11" fmla="*/ 115239 w 132775"/>
                <a:gd name="connsiteY11" fmla="*/ 47599 h 283088"/>
                <a:gd name="connsiteX12" fmla="*/ 15031 w 132775"/>
                <a:gd name="connsiteY12" fmla="*/ 0 h 28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75" h="283088">
                  <a:moveTo>
                    <a:pt x="15031" y="0"/>
                  </a:moveTo>
                  <a:lnTo>
                    <a:pt x="10020" y="72651"/>
                  </a:lnTo>
                  <a:lnTo>
                    <a:pt x="52609" y="112734"/>
                  </a:lnTo>
                  <a:lnTo>
                    <a:pt x="0" y="240499"/>
                  </a:lnTo>
                  <a:lnTo>
                    <a:pt x="22546" y="245510"/>
                  </a:lnTo>
                  <a:lnTo>
                    <a:pt x="47598" y="240499"/>
                  </a:lnTo>
                  <a:lnTo>
                    <a:pt x="87682" y="283088"/>
                  </a:lnTo>
                  <a:lnTo>
                    <a:pt x="130270" y="212942"/>
                  </a:lnTo>
                  <a:lnTo>
                    <a:pt x="132775" y="112734"/>
                  </a:lnTo>
                  <a:lnTo>
                    <a:pt x="95197" y="77661"/>
                  </a:lnTo>
                  <a:lnTo>
                    <a:pt x="125260" y="70145"/>
                  </a:lnTo>
                  <a:lnTo>
                    <a:pt x="115239" y="47599"/>
                  </a:lnTo>
                  <a:lnTo>
                    <a:pt x="15031" y="0"/>
                  </a:lnTo>
                  <a:close/>
                </a:path>
              </a:pathLst>
            </a:custGeom>
            <a:solidFill>
              <a:srgbClr val="A6926A"/>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5" name="Freeform 174"/>
            <p:cNvSpPr/>
            <p:nvPr/>
          </p:nvSpPr>
          <p:spPr bwMode="auto">
            <a:xfrm>
              <a:off x="7971564" y="1979112"/>
              <a:ext cx="338203" cy="503547"/>
            </a:xfrm>
            <a:custGeom>
              <a:avLst/>
              <a:gdLst>
                <a:gd name="connsiteX0" fmla="*/ 85177 w 338203"/>
                <a:gd name="connsiteY0" fmla="*/ 0 h 503547"/>
                <a:gd name="connsiteX1" fmla="*/ 132776 w 338203"/>
                <a:gd name="connsiteY1" fmla="*/ 50104 h 503547"/>
                <a:gd name="connsiteX2" fmla="*/ 177869 w 338203"/>
                <a:gd name="connsiteY2" fmla="*/ 2506 h 503547"/>
                <a:gd name="connsiteX3" fmla="*/ 222963 w 338203"/>
                <a:gd name="connsiteY3" fmla="*/ 60125 h 503547"/>
                <a:gd name="connsiteX4" fmla="*/ 255531 w 338203"/>
                <a:gd name="connsiteY4" fmla="*/ 175365 h 503547"/>
                <a:gd name="connsiteX5" fmla="*/ 290604 w 338203"/>
                <a:gd name="connsiteY5" fmla="*/ 172860 h 503547"/>
                <a:gd name="connsiteX6" fmla="*/ 300624 w 338203"/>
                <a:gd name="connsiteY6" fmla="*/ 220458 h 503547"/>
                <a:gd name="connsiteX7" fmla="*/ 338203 w 338203"/>
                <a:gd name="connsiteY7" fmla="*/ 217953 h 503547"/>
                <a:gd name="connsiteX8" fmla="*/ 338203 w 338203"/>
                <a:gd name="connsiteY8" fmla="*/ 258036 h 503547"/>
                <a:gd name="connsiteX9" fmla="*/ 290604 w 338203"/>
                <a:gd name="connsiteY9" fmla="*/ 355740 h 503547"/>
                <a:gd name="connsiteX10" fmla="*/ 248015 w 338203"/>
                <a:gd name="connsiteY10" fmla="*/ 353234 h 503547"/>
                <a:gd name="connsiteX11" fmla="*/ 215448 w 338203"/>
                <a:gd name="connsiteY11" fmla="*/ 388307 h 503547"/>
                <a:gd name="connsiteX12" fmla="*/ 180375 w 338203"/>
                <a:gd name="connsiteY12" fmla="*/ 348224 h 503547"/>
                <a:gd name="connsiteX13" fmla="*/ 172859 w 338203"/>
                <a:gd name="connsiteY13" fmla="*/ 438411 h 503547"/>
                <a:gd name="connsiteX14" fmla="*/ 97703 w 338203"/>
                <a:gd name="connsiteY14" fmla="*/ 503547 h 503547"/>
                <a:gd name="connsiteX15" fmla="*/ 0 w 338203"/>
                <a:gd name="connsiteY15" fmla="*/ 300625 h 503547"/>
                <a:gd name="connsiteX16" fmla="*/ 50104 w 338203"/>
                <a:gd name="connsiteY16" fmla="*/ 222964 h 503547"/>
                <a:gd name="connsiteX17" fmla="*/ 50104 w 338203"/>
                <a:gd name="connsiteY17" fmla="*/ 125261 h 503547"/>
                <a:gd name="connsiteX18" fmla="*/ 85177 w 338203"/>
                <a:gd name="connsiteY18" fmla="*/ 0 h 50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203" h="503547">
                  <a:moveTo>
                    <a:pt x="85177" y="0"/>
                  </a:moveTo>
                  <a:lnTo>
                    <a:pt x="132776" y="50104"/>
                  </a:lnTo>
                  <a:lnTo>
                    <a:pt x="177869" y="2506"/>
                  </a:lnTo>
                  <a:lnTo>
                    <a:pt x="222963" y="60125"/>
                  </a:lnTo>
                  <a:lnTo>
                    <a:pt x="255531" y="175365"/>
                  </a:lnTo>
                  <a:lnTo>
                    <a:pt x="290604" y="172860"/>
                  </a:lnTo>
                  <a:lnTo>
                    <a:pt x="300624" y="220458"/>
                  </a:lnTo>
                  <a:lnTo>
                    <a:pt x="338203" y="217953"/>
                  </a:lnTo>
                  <a:lnTo>
                    <a:pt x="338203" y="258036"/>
                  </a:lnTo>
                  <a:lnTo>
                    <a:pt x="290604" y="355740"/>
                  </a:lnTo>
                  <a:lnTo>
                    <a:pt x="248015" y="353234"/>
                  </a:lnTo>
                  <a:lnTo>
                    <a:pt x="215448" y="388307"/>
                  </a:lnTo>
                  <a:lnTo>
                    <a:pt x="180375" y="348224"/>
                  </a:lnTo>
                  <a:lnTo>
                    <a:pt x="172859" y="438411"/>
                  </a:lnTo>
                  <a:lnTo>
                    <a:pt x="97703" y="503547"/>
                  </a:lnTo>
                  <a:lnTo>
                    <a:pt x="0" y="300625"/>
                  </a:lnTo>
                  <a:lnTo>
                    <a:pt x="50104" y="222964"/>
                  </a:lnTo>
                  <a:lnTo>
                    <a:pt x="50104" y="125261"/>
                  </a:lnTo>
                  <a:lnTo>
                    <a:pt x="85177" y="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6" name="Freeform 175"/>
            <p:cNvSpPr/>
            <p:nvPr/>
          </p:nvSpPr>
          <p:spPr bwMode="auto">
            <a:xfrm>
              <a:off x="7918955" y="2272222"/>
              <a:ext cx="187890" cy="308140"/>
            </a:xfrm>
            <a:custGeom>
              <a:avLst/>
              <a:gdLst>
                <a:gd name="connsiteX0" fmla="*/ 52609 w 185385"/>
                <a:gd name="connsiteY0" fmla="*/ 0 h 298120"/>
                <a:gd name="connsiteX1" fmla="*/ 147807 w 185385"/>
                <a:gd name="connsiteY1" fmla="*/ 207932 h 298120"/>
                <a:gd name="connsiteX2" fmla="*/ 185385 w 185385"/>
                <a:gd name="connsiteY2" fmla="*/ 212943 h 298120"/>
                <a:gd name="connsiteX3" fmla="*/ 185385 w 185385"/>
                <a:gd name="connsiteY3" fmla="*/ 298120 h 298120"/>
                <a:gd name="connsiteX4" fmla="*/ 5010 w 185385"/>
                <a:gd name="connsiteY4" fmla="*/ 298120 h 298120"/>
                <a:gd name="connsiteX5" fmla="*/ 5010 w 185385"/>
                <a:gd name="connsiteY5" fmla="*/ 167849 h 298120"/>
                <a:gd name="connsiteX6" fmla="*/ 57619 w 185385"/>
                <a:gd name="connsiteY6" fmla="*/ 132776 h 298120"/>
                <a:gd name="connsiteX7" fmla="*/ 12526 w 185385"/>
                <a:gd name="connsiteY7" fmla="*/ 85177 h 298120"/>
                <a:gd name="connsiteX8" fmla="*/ 0 w 185385"/>
                <a:gd name="connsiteY8" fmla="*/ 42589 h 298120"/>
                <a:gd name="connsiteX9" fmla="*/ 52609 w 185385"/>
                <a:gd name="connsiteY9" fmla="*/ 0 h 298120"/>
                <a:gd name="connsiteX0" fmla="*/ 55114 w 187890"/>
                <a:gd name="connsiteY0" fmla="*/ 10020 h 308140"/>
                <a:gd name="connsiteX1" fmla="*/ 150312 w 187890"/>
                <a:gd name="connsiteY1" fmla="*/ 217952 h 308140"/>
                <a:gd name="connsiteX2" fmla="*/ 187890 w 187890"/>
                <a:gd name="connsiteY2" fmla="*/ 222963 h 308140"/>
                <a:gd name="connsiteX3" fmla="*/ 187890 w 187890"/>
                <a:gd name="connsiteY3" fmla="*/ 308140 h 308140"/>
                <a:gd name="connsiteX4" fmla="*/ 7515 w 187890"/>
                <a:gd name="connsiteY4" fmla="*/ 308140 h 308140"/>
                <a:gd name="connsiteX5" fmla="*/ 7515 w 187890"/>
                <a:gd name="connsiteY5" fmla="*/ 177869 h 308140"/>
                <a:gd name="connsiteX6" fmla="*/ 60124 w 187890"/>
                <a:gd name="connsiteY6" fmla="*/ 142796 h 308140"/>
                <a:gd name="connsiteX7" fmla="*/ 15031 w 187890"/>
                <a:gd name="connsiteY7" fmla="*/ 95197 h 308140"/>
                <a:gd name="connsiteX8" fmla="*/ 0 w 187890"/>
                <a:gd name="connsiteY8" fmla="*/ 0 h 308140"/>
                <a:gd name="connsiteX9" fmla="*/ 55114 w 187890"/>
                <a:gd name="connsiteY9" fmla="*/ 10020 h 308140"/>
                <a:gd name="connsiteX0" fmla="*/ 55114 w 187890"/>
                <a:gd name="connsiteY0" fmla="*/ 10020 h 308140"/>
                <a:gd name="connsiteX1" fmla="*/ 150312 w 187890"/>
                <a:gd name="connsiteY1" fmla="*/ 217952 h 308140"/>
                <a:gd name="connsiteX2" fmla="*/ 187890 w 187890"/>
                <a:gd name="connsiteY2" fmla="*/ 222963 h 308140"/>
                <a:gd name="connsiteX3" fmla="*/ 187890 w 187890"/>
                <a:gd name="connsiteY3" fmla="*/ 308140 h 308140"/>
                <a:gd name="connsiteX4" fmla="*/ 7515 w 187890"/>
                <a:gd name="connsiteY4" fmla="*/ 308140 h 308140"/>
                <a:gd name="connsiteX5" fmla="*/ 7515 w 187890"/>
                <a:gd name="connsiteY5" fmla="*/ 177869 h 308140"/>
                <a:gd name="connsiteX6" fmla="*/ 60124 w 187890"/>
                <a:gd name="connsiteY6" fmla="*/ 142796 h 308140"/>
                <a:gd name="connsiteX7" fmla="*/ 15031 w 187890"/>
                <a:gd name="connsiteY7" fmla="*/ 95197 h 308140"/>
                <a:gd name="connsiteX8" fmla="*/ 0 w 187890"/>
                <a:gd name="connsiteY8" fmla="*/ 0 h 308140"/>
                <a:gd name="connsiteX9" fmla="*/ 55114 w 187890"/>
                <a:gd name="connsiteY9" fmla="*/ 10020 h 30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890" h="308140">
                  <a:moveTo>
                    <a:pt x="55114" y="10020"/>
                  </a:moveTo>
                  <a:lnTo>
                    <a:pt x="150312" y="217952"/>
                  </a:lnTo>
                  <a:lnTo>
                    <a:pt x="187890" y="222963"/>
                  </a:lnTo>
                  <a:lnTo>
                    <a:pt x="187890" y="308140"/>
                  </a:lnTo>
                  <a:lnTo>
                    <a:pt x="7515" y="308140"/>
                  </a:lnTo>
                  <a:lnTo>
                    <a:pt x="7515" y="177869"/>
                  </a:lnTo>
                  <a:lnTo>
                    <a:pt x="60124" y="142796"/>
                  </a:lnTo>
                  <a:lnTo>
                    <a:pt x="15031" y="95197"/>
                  </a:lnTo>
                  <a:cubicBezTo>
                    <a:pt x="10021" y="63465"/>
                    <a:pt x="5010" y="56784"/>
                    <a:pt x="0" y="0"/>
                  </a:cubicBezTo>
                  <a:lnTo>
                    <a:pt x="55114" y="1002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7" name="Freeform 176"/>
            <p:cNvSpPr/>
            <p:nvPr/>
          </p:nvSpPr>
          <p:spPr bwMode="auto">
            <a:xfrm>
              <a:off x="7808725" y="2324831"/>
              <a:ext cx="170354" cy="258036"/>
            </a:xfrm>
            <a:custGeom>
              <a:avLst/>
              <a:gdLst>
                <a:gd name="connsiteX0" fmla="*/ 2506 w 170354"/>
                <a:gd name="connsiteY0" fmla="*/ 30062 h 258036"/>
                <a:gd name="connsiteX1" fmla="*/ 120250 w 170354"/>
                <a:gd name="connsiteY1" fmla="*/ 0 h 258036"/>
                <a:gd name="connsiteX2" fmla="*/ 122756 w 170354"/>
                <a:gd name="connsiteY2" fmla="*/ 40083 h 258036"/>
                <a:gd name="connsiteX3" fmla="*/ 170354 w 170354"/>
                <a:gd name="connsiteY3" fmla="*/ 90187 h 258036"/>
                <a:gd name="connsiteX4" fmla="*/ 117745 w 170354"/>
                <a:gd name="connsiteY4" fmla="*/ 122755 h 258036"/>
                <a:gd name="connsiteX5" fmla="*/ 117745 w 170354"/>
                <a:gd name="connsiteY5" fmla="*/ 255531 h 258036"/>
                <a:gd name="connsiteX6" fmla="*/ 40084 w 170354"/>
                <a:gd name="connsiteY6" fmla="*/ 258036 h 258036"/>
                <a:gd name="connsiteX7" fmla="*/ 0 w 170354"/>
                <a:gd name="connsiteY7" fmla="*/ 205427 h 258036"/>
                <a:gd name="connsiteX8" fmla="*/ 2506 w 170354"/>
                <a:gd name="connsiteY8" fmla="*/ 30062 h 25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4" h="258036">
                  <a:moveTo>
                    <a:pt x="2506" y="30062"/>
                  </a:moveTo>
                  <a:lnTo>
                    <a:pt x="120250" y="0"/>
                  </a:lnTo>
                  <a:lnTo>
                    <a:pt x="122756" y="40083"/>
                  </a:lnTo>
                  <a:lnTo>
                    <a:pt x="170354" y="90187"/>
                  </a:lnTo>
                  <a:lnTo>
                    <a:pt x="117745" y="122755"/>
                  </a:lnTo>
                  <a:lnTo>
                    <a:pt x="117745" y="255531"/>
                  </a:lnTo>
                  <a:lnTo>
                    <a:pt x="40084" y="258036"/>
                  </a:lnTo>
                  <a:lnTo>
                    <a:pt x="0" y="205427"/>
                  </a:lnTo>
                  <a:cubicBezTo>
                    <a:pt x="835" y="148642"/>
                    <a:pt x="1671" y="91858"/>
                    <a:pt x="2506" y="30062"/>
                  </a:cubicBez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8" name="Freeform 177"/>
            <p:cNvSpPr/>
            <p:nvPr/>
          </p:nvSpPr>
          <p:spPr bwMode="auto">
            <a:xfrm>
              <a:off x="7848809" y="2577856"/>
              <a:ext cx="303130" cy="85177"/>
            </a:xfrm>
            <a:custGeom>
              <a:avLst/>
              <a:gdLst>
                <a:gd name="connsiteX0" fmla="*/ 0 w 303130"/>
                <a:gd name="connsiteY0" fmla="*/ 7516 h 85177"/>
                <a:gd name="connsiteX1" fmla="*/ 0 w 303130"/>
                <a:gd name="connsiteY1" fmla="*/ 85177 h 85177"/>
                <a:gd name="connsiteX2" fmla="*/ 263046 w 303130"/>
                <a:gd name="connsiteY2" fmla="*/ 82672 h 85177"/>
                <a:gd name="connsiteX3" fmla="*/ 303130 w 303130"/>
                <a:gd name="connsiteY3" fmla="*/ 42589 h 85177"/>
                <a:gd name="connsiteX4" fmla="*/ 253026 w 303130"/>
                <a:gd name="connsiteY4" fmla="*/ 0 h 85177"/>
                <a:gd name="connsiteX5" fmla="*/ 0 w 303130"/>
                <a:gd name="connsiteY5" fmla="*/ 7516 h 8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30" h="85177">
                  <a:moveTo>
                    <a:pt x="0" y="7516"/>
                  </a:moveTo>
                  <a:lnTo>
                    <a:pt x="0" y="85177"/>
                  </a:lnTo>
                  <a:lnTo>
                    <a:pt x="263046" y="82672"/>
                  </a:lnTo>
                  <a:lnTo>
                    <a:pt x="303130" y="42589"/>
                  </a:lnTo>
                  <a:lnTo>
                    <a:pt x="253026" y="0"/>
                  </a:lnTo>
                  <a:lnTo>
                    <a:pt x="0" y="7516"/>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79" name="Freeform 178"/>
            <p:cNvSpPr/>
            <p:nvPr/>
          </p:nvSpPr>
          <p:spPr bwMode="auto">
            <a:xfrm>
              <a:off x="7858830" y="2660528"/>
              <a:ext cx="162838" cy="130271"/>
            </a:xfrm>
            <a:custGeom>
              <a:avLst/>
              <a:gdLst>
                <a:gd name="connsiteX0" fmla="*/ 5010 w 162838"/>
                <a:gd name="connsiteY0" fmla="*/ 2505 h 130271"/>
                <a:gd name="connsiteX1" fmla="*/ 0 w 162838"/>
                <a:gd name="connsiteY1" fmla="*/ 55115 h 130271"/>
                <a:gd name="connsiteX2" fmla="*/ 35072 w 162838"/>
                <a:gd name="connsiteY2" fmla="*/ 107724 h 130271"/>
                <a:gd name="connsiteX3" fmla="*/ 57619 w 162838"/>
                <a:gd name="connsiteY3" fmla="*/ 130271 h 130271"/>
                <a:gd name="connsiteX4" fmla="*/ 162838 w 162838"/>
                <a:gd name="connsiteY4" fmla="*/ 125260 h 130271"/>
                <a:gd name="connsiteX5" fmla="*/ 162838 w 162838"/>
                <a:gd name="connsiteY5" fmla="*/ 0 h 130271"/>
                <a:gd name="connsiteX6" fmla="*/ 5010 w 162838"/>
                <a:gd name="connsiteY6" fmla="*/ 2505 h 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838" h="130271">
                  <a:moveTo>
                    <a:pt x="5010" y="2505"/>
                  </a:moveTo>
                  <a:lnTo>
                    <a:pt x="0" y="55115"/>
                  </a:lnTo>
                  <a:lnTo>
                    <a:pt x="35072" y="107724"/>
                  </a:lnTo>
                  <a:lnTo>
                    <a:pt x="57619" y="130271"/>
                  </a:lnTo>
                  <a:lnTo>
                    <a:pt x="162838" y="125260"/>
                  </a:lnTo>
                  <a:lnTo>
                    <a:pt x="162838" y="0"/>
                  </a:lnTo>
                  <a:lnTo>
                    <a:pt x="5010" y="2505"/>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0" name="Freeform 179"/>
            <p:cNvSpPr/>
            <p:nvPr/>
          </p:nvSpPr>
          <p:spPr bwMode="auto">
            <a:xfrm>
              <a:off x="8099329" y="2620445"/>
              <a:ext cx="87683" cy="112734"/>
            </a:xfrm>
            <a:custGeom>
              <a:avLst/>
              <a:gdLst>
                <a:gd name="connsiteX0" fmla="*/ 0 w 87683"/>
                <a:gd name="connsiteY0" fmla="*/ 40083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0 w 87683"/>
                <a:gd name="connsiteY5" fmla="*/ 40083 h 112734"/>
                <a:gd name="connsiteX0" fmla="*/ 22547 w 87683"/>
                <a:gd name="connsiteY0" fmla="*/ 52609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22547 w 87683"/>
                <a:gd name="connsiteY5" fmla="*/ 52609 h 112734"/>
                <a:gd name="connsiteX0" fmla="*/ 22547 w 87683"/>
                <a:gd name="connsiteY0" fmla="*/ 52609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22547 w 87683"/>
                <a:gd name="connsiteY5" fmla="*/ 52609 h 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83" h="112734">
                  <a:moveTo>
                    <a:pt x="22547" y="52609"/>
                  </a:moveTo>
                  <a:cubicBezTo>
                    <a:pt x="-5011" y="37578"/>
                    <a:pt x="7516" y="92692"/>
                    <a:pt x="0" y="112734"/>
                  </a:cubicBezTo>
                  <a:lnTo>
                    <a:pt x="45094" y="82672"/>
                  </a:lnTo>
                  <a:lnTo>
                    <a:pt x="87683" y="40083"/>
                  </a:lnTo>
                  <a:lnTo>
                    <a:pt x="47600" y="0"/>
                  </a:lnTo>
                  <a:lnTo>
                    <a:pt x="22547" y="52609"/>
                  </a:lnTo>
                  <a:close/>
                </a:path>
              </a:pathLst>
            </a:custGeom>
            <a:solidFill>
              <a:srgbClr val="452325">
                <a:lumMod val="60000"/>
                <a:lumOff val="40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1" name="Freeform 180"/>
            <p:cNvSpPr/>
            <p:nvPr/>
          </p:nvSpPr>
          <p:spPr bwMode="auto">
            <a:xfrm>
              <a:off x="8021668" y="2660528"/>
              <a:ext cx="82672" cy="127766"/>
            </a:xfrm>
            <a:custGeom>
              <a:avLst/>
              <a:gdLst>
                <a:gd name="connsiteX0" fmla="*/ 0 w 82672"/>
                <a:gd name="connsiteY0" fmla="*/ 0 h 127766"/>
                <a:gd name="connsiteX1" fmla="*/ 0 w 82672"/>
                <a:gd name="connsiteY1" fmla="*/ 127766 h 127766"/>
                <a:gd name="connsiteX2" fmla="*/ 82672 w 82672"/>
                <a:gd name="connsiteY2" fmla="*/ 80167 h 127766"/>
                <a:gd name="connsiteX3" fmla="*/ 82672 w 82672"/>
                <a:gd name="connsiteY3" fmla="*/ 2505 h 127766"/>
                <a:gd name="connsiteX4" fmla="*/ 0 w 82672"/>
                <a:gd name="connsiteY4" fmla="*/ 0 h 12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2" h="127766">
                  <a:moveTo>
                    <a:pt x="0" y="0"/>
                  </a:moveTo>
                  <a:lnTo>
                    <a:pt x="0" y="127766"/>
                  </a:lnTo>
                  <a:lnTo>
                    <a:pt x="82672" y="80167"/>
                  </a:lnTo>
                  <a:lnTo>
                    <a:pt x="82672" y="2505"/>
                  </a:lnTo>
                  <a:lnTo>
                    <a:pt x="0" y="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grpSp>
          <p:nvGrpSpPr>
            <p:cNvPr id="182" name="Group 181"/>
            <p:cNvGrpSpPr/>
            <p:nvPr/>
          </p:nvGrpSpPr>
          <p:grpSpPr>
            <a:xfrm>
              <a:off x="3197222" y="1981200"/>
              <a:ext cx="1996284" cy="2577137"/>
              <a:chOff x="3197222" y="1981200"/>
              <a:chExt cx="1996284" cy="2577137"/>
            </a:xfrm>
          </p:grpSpPr>
          <p:sp>
            <p:nvSpPr>
              <p:cNvPr id="239" name="Freeform 238"/>
              <p:cNvSpPr/>
              <p:nvPr/>
            </p:nvSpPr>
            <p:spPr bwMode="auto">
              <a:xfrm>
                <a:off x="3524250" y="1985963"/>
                <a:ext cx="626269" cy="338137"/>
              </a:xfrm>
              <a:custGeom>
                <a:avLst/>
                <a:gdLst>
                  <a:gd name="connsiteX0" fmla="*/ 0 w 626269"/>
                  <a:gd name="connsiteY0" fmla="*/ 338137 h 338137"/>
                  <a:gd name="connsiteX1" fmla="*/ 626269 w 626269"/>
                  <a:gd name="connsiteY1" fmla="*/ 338137 h 338137"/>
                  <a:gd name="connsiteX2" fmla="*/ 626269 w 626269"/>
                  <a:gd name="connsiteY2" fmla="*/ 0 h 338137"/>
                  <a:gd name="connsiteX3" fmla="*/ 88106 w 626269"/>
                  <a:gd name="connsiteY3" fmla="*/ 0 h 338137"/>
                  <a:gd name="connsiteX4" fmla="*/ 88106 w 626269"/>
                  <a:gd name="connsiteY4" fmla="*/ 47625 h 338137"/>
                  <a:gd name="connsiteX5" fmla="*/ 0 w 626269"/>
                  <a:gd name="connsiteY5" fmla="*/ 50006 h 338137"/>
                  <a:gd name="connsiteX6" fmla="*/ 0 w 626269"/>
                  <a:gd name="connsiteY6" fmla="*/ 338137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269" h="338137">
                    <a:moveTo>
                      <a:pt x="0" y="338137"/>
                    </a:moveTo>
                    <a:lnTo>
                      <a:pt x="626269" y="338137"/>
                    </a:lnTo>
                    <a:lnTo>
                      <a:pt x="626269" y="0"/>
                    </a:lnTo>
                    <a:lnTo>
                      <a:pt x="88106" y="0"/>
                    </a:lnTo>
                    <a:lnTo>
                      <a:pt x="88106" y="47625"/>
                    </a:lnTo>
                    <a:lnTo>
                      <a:pt x="0" y="50006"/>
                    </a:lnTo>
                    <a:lnTo>
                      <a:pt x="0" y="338137"/>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0" name="Freeform 239"/>
              <p:cNvSpPr/>
              <p:nvPr/>
            </p:nvSpPr>
            <p:spPr bwMode="auto">
              <a:xfrm>
                <a:off x="3393281" y="2324100"/>
                <a:ext cx="757238" cy="419100"/>
              </a:xfrm>
              <a:custGeom>
                <a:avLst/>
                <a:gdLst>
                  <a:gd name="connsiteX0" fmla="*/ 2382 w 757238"/>
                  <a:gd name="connsiteY0" fmla="*/ 0 h 419100"/>
                  <a:gd name="connsiteX1" fmla="*/ 757238 w 757238"/>
                  <a:gd name="connsiteY1" fmla="*/ 0 h 419100"/>
                  <a:gd name="connsiteX2" fmla="*/ 757238 w 757238"/>
                  <a:gd name="connsiteY2" fmla="*/ 419100 h 419100"/>
                  <a:gd name="connsiteX3" fmla="*/ 0 w 757238"/>
                  <a:gd name="connsiteY3" fmla="*/ 419100 h 419100"/>
                  <a:gd name="connsiteX4" fmla="*/ 2382 w 757238"/>
                  <a:gd name="connsiteY4" fmla="*/ 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38" h="419100">
                    <a:moveTo>
                      <a:pt x="2382" y="0"/>
                    </a:moveTo>
                    <a:lnTo>
                      <a:pt x="757238" y="0"/>
                    </a:lnTo>
                    <a:lnTo>
                      <a:pt x="757238" y="419100"/>
                    </a:lnTo>
                    <a:lnTo>
                      <a:pt x="0" y="419100"/>
                    </a:lnTo>
                    <a:cubicBezTo>
                      <a:pt x="1588" y="278606"/>
                      <a:pt x="3175" y="138113"/>
                      <a:pt x="2382"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1" name="Freeform 240"/>
              <p:cNvSpPr/>
              <p:nvPr/>
            </p:nvSpPr>
            <p:spPr bwMode="auto">
              <a:xfrm>
                <a:off x="4148138" y="1981200"/>
                <a:ext cx="419100" cy="764381"/>
              </a:xfrm>
              <a:custGeom>
                <a:avLst/>
                <a:gdLst>
                  <a:gd name="connsiteX0" fmla="*/ 0 w 419100"/>
                  <a:gd name="connsiteY0" fmla="*/ 0 h 764381"/>
                  <a:gd name="connsiteX1" fmla="*/ 133350 w 419100"/>
                  <a:gd name="connsiteY1" fmla="*/ 0 h 764381"/>
                  <a:gd name="connsiteX2" fmla="*/ 133350 w 419100"/>
                  <a:gd name="connsiteY2" fmla="*/ 219075 h 764381"/>
                  <a:gd name="connsiteX3" fmla="*/ 254793 w 419100"/>
                  <a:gd name="connsiteY3" fmla="*/ 219075 h 764381"/>
                  <a:gd name="connsiteX4" fmla="*/ 254793 w 419100"/>
                  <a:gd name="connsiteY4" fmla="*/ 423863 h 764381"/>
                  <a:gd name="connsiteX5" fmla="*/ 335756 w 419100"/>
                  <a:gd name="connsiteY5" fmla="*/ 423863 h 764381"/>
                  <a:gd name="connsiteX6" fmla="*/ 335756 w 419100"/>
                  <a:gd name="connsiteY6" fmla="*/ 552450 h 764381"/>
                  <a:gd name="connsiteX7" fmla="*/ 419100 w 419100"/>
                  <a:gd name="connsiteY7" fmla="*/ 552450 h 764381"/>
                  <a:gd name="connsiteX8" fmla="*/ 419100 w 419100"/>
                  <a:gd name="connsiteY8" fmla="*/ 764381 h 764381"/>
                  <a:gd name="connsiteX9" fmla="*/ 4762 w 419100"/>
                  <a:gd name="connsiteY9" fmla="*/ 764381 h 764381"/>
                  <a:gd name="connsiteX10" fmla="*/ 0 w 419100"/>
                  <a:gd name="connsiteY10" fmla="*/ 0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764381">
                    <a:moveTo>
                      <a:pt x="0" y="0"/>
                    </a:moveTo>
                    <a:lnTo>
                      <a:pt x="133350" y="0"/>
                    </a:lnTo>
                    <a:lnTo>
                      <a:pt x="133350" y="219075"/>
                    </a:lnTo>
                    <a:lnTo>
                      <a:pt x="254793" y="219075"/>
                    </a:lnTo>
                    <a:lnTo>
                      <a:pt x="254793" y="423863"/>
                    </a:lnTo>
                    <a:lnTo>
                      <a:pt x="335756" y="423863"/>
                    </a:lnTo>
                    <a:lnTo>
                      <a:pt x="335756" y="552450"/>
                    </a:lnTo>
                    <a:lnTo>
                      <a:pt x="419100" y="552450"/>
                    </a:lnTo>
                    <a:lnTo>
                      <a:pt x="419100" y="764381"/>
                    </a:lnTo>
                    <a:lnTo>
                      <a:pt x="4762" y="764381"/>
                    </a:lnTo>
                    <a:cubicBezTo>
                      <a:pt x="3175" y="509587"/>
                      <a:pt x="1587" y="254794"/>
                      <a:pt x="0"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2" name="Freeform 241"/>
              <p:cNvSpPr/>
              <p:nvPr/>
            </p:nvSpPr>
            <p:spPr bwMode="auto">
              <a:xfrm>
                <a:off x="4281488" y="1988344"/>
                <a:ext cx="912018" cy="542925"/>
              </a:xfrm>
              <a:custGeom>
                <a:avLst/>
                <a:gdLst>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11931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04787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2018" h="542925">
                    <a:moveTo>
                      <a:pt x="0" y="0"/>
                    </a:moveTo>
                    <a:lnTo>
                      <a:pt x="912018" y="0"/>
                    </a:lnTo>
                    <a:lnTo>
                      <a:pt x="912018" y="507206"/>
                    </a:lnTo>
                    <a:lnTo>
                      <a:pt x="283368" y="507206"/>
                    </a:lnTo>
                    <a:lnTo>
                      <a:pt x="283368" y="542925"/>
                    </a:lnTo>
                    <a:lnTo>
                      <a:pt x="207169" y="542925"/>
                    </a:lnTo>
                    <a:lnTo>
                      <a:pt x="204787" y="416719"/>
                    </a:lnTo>
                    <a:lnTo>
                      <a:pt x="123825" y="416719"/>
                    </a:lnTo>
                    <a:lnTo>
                      <a:pt x="123825" y="211931"/>
                    </a:lnTo>
                    <a:lnTo>
                      <a:pt x="0" y="211931"/>
                    </a:lnTo>
                    <a:lnTo>
                      <a:pt x="0"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3" name="Freeform 242"/>
              <p:cNvSpPr/>
              <p:nvPr/>
            </p:nvSpPr>
            <p:spPr bwMode="auto">
              <a:xfrm>
                <a:off x="4562475" y="2493169"/>
                <a:ext cx="631031" cy="495300"/>
              </a:xfrm>
              <a:custGeom>
                <a:avLst/>
                <a:gdLst>
                  <a:gd name="connsiteX0" fmla="*/ 0 w 631031"/>
                  <a:gd name="connsiteY0" fmla="*/ 0 h 495300"/>
                  <a:gd name="connsiteX1" fmla="*/ 631031 w 631031"/>
                  <a:gd name="connsiteY1" fmla="*/ 0 h 495300"/>
                  <a:gd name="connsiteX2" fmla="*/ 631031 w 631031"/>
                  <a:gd name="connsiteY2" fmla="*/ 495300 h 495300"/>
                  <a:gd name="connsiteX3" fmla="*/ 4763 w 631031"/>
                  <a:gd name="connsiteY3" fmla="*/ 495300 h 495300"/>
                  <a:gd name="connsiteX4" fmla="*/ 0 w 631031"/>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031" h="495300">
                    <a:moveTo>
                      <a:pt x="0" y="0"/>
                    </a:moveTo>
                    <a:lnTo>
                      <a:pt x="631031" y="0"/>
                    </a:lnTo>
                    <a:lnTo>
                      <a:pt x="631031" y="495300"/>
                    </a:lnTo>
                    <a:lnTo>
                      <a:pt x="4763" y="495300"/>
                    </a:lnTo>
                    <a:cubicBezTo>
                      <a:pt x="3175" y="330200"/>
                      <a:pt x="1588" y="165100"/>
                      <a:pt x="0"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4" name="Freeform 243"/>
              <p:cNvSpPr/>
              <p:nvPr/>
            </p:nvSpPr>
            <p:spPr bwMode="auto">
              <a:xfrm>
                <a:off x="4279106" y="2743200"/>
                <a:ext cx="454819" cy="750094"/>
              </a:xfrm>
              <a:custGeom>
                <a:avLst/>
                <a:gdLst>
                  <a:gd name="connsiteX0" fmla="*/ 0 w 454819"/>
                  <a:gd name="connsiteY0" fmla="*/ 2381 h 750094"/>
                  <a:gd name="connsiteX1" fmla="*/ 285750 w 454819"/>
                  <a:gd name="connsiteY1" fmla="*/ 0 h 750094"/>
                  <a:gd name="connsiteX2" fmla="*/ 285750 w 454819"/>
                  <a:gd name="connsiteY2" fmla="*/ 247650 h 750094"/>
                  <a:gd name="connsiteX3" fmla="*/ 454819 w 454819"/>
                  <a:gd name="connsiteY3" fmla="*/ 247650 h 750094"/>
                  <a:gd name="connsiteX4" fmla="*/ 454819 w 454819"/>
                  <a:gd name="connsiteY4" fmla="*/ 750094 h 750094"/>
                  <a:gd name="connsiteX5" fmla="*/ 0 w 454819"/>
                  <a:gd name="connsiteY5" fmla="*/ 750094 h 750094"/>
                  <a:gd name="connsiteX6" fmla="*/ 0 w 454819"/>
                  <a:gd name="connsiteY6" fmla="*/ 2381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19" h="750094">
                    <a:moveTo>
                      <a:pt x="0" y="2381"/>
                    </a:moveTo>
                    <a:lnTo>
                      <a:pt x="285750" y="0"/>
                    </a:lnTo>
                    <a:lnTo>
                      <a:pt x="285750" y="247650"/>
                    </a:lnTo>
                    <a:lnTo>
                      <a:pt x="454819" y="247650"/>
                    </a:lnTo>
                    <a:lnTo>
                      <a:pt x="454819" y="750094"/>
                    </a:lnTo>
                    <a:lnTo>
                      <a:pt x="0" y="750094"/>
                    </a:lnTo>
                    <a:lnTo>
                      <a:pt x="0" y="2381"/>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5" name="Freeform 244"/>
              <p:cNvSpPr/>
              <p:nvPr/>
            </p:nvSpPr>
            <p:spPr bwMode="auto">
              <a:xfrm>
                <a:off x="3318670" y="3885009"/>
                <a:ext cx="114300" cy="123825"/>
              </a:xfrm>
              <a:custGeom>
                <a:avLst/>
                <a:gdLst>
                  <a:gd name="connsiteX0" fmla="*/ 0 w 114300"/>
                  <a:gd name="connsiteY0" fmla="*/ 35719 h 123825"/>
                  <a:gd name="connsiteX1" fmla="*/ 80962 w 114300"/>
                  <a:gd name="connsiteY1" fmla="*/ 0 h 123825"/>
                  <a:gd name="connsiteX2" fmla="*/ 114300 w 114300"/>
                  <a:gd name="connsiteY2" fmla="*/ 21431 h 123825"/>
                  <a:gd name="connsiteX3" fmla="*/ 100012 w 114300"/>
                  <a:gd name="connsiteY3" fmla="*/ 59531 h 123825"/>
                  <a:gd name="connsiteX4" fmla="*/ 71437 w 114300"/>
                  <a:gd name="connsiteY4" fmla="*/ 71438 h 123825"/>
                  <a:gd name="connsiteX5" fmla="*/ 57150 w 114300"/>
                  <a:gd name="connsiteY5" fmla="*/ 88106 h 123825"/>
                  <a:gd name="connsiteX6" fmla="*/ 54769 w 114300"/>
                  <a:gd name="connsiteY6" fmla="*/ 104775 h 123825"/>
                  <a:gd name="connsiteX7" fmla="*/ 42862 w 114300"/>
                  <a:gd name="connsiteY7" fmla="*/ 119063 h 123825"/>
                  <a:gd name="connsiteX8" fmla="*/ 21431 w 114300"/>
                  <a:gd name="connsiteY8" fmla="*/ 123825 h 123825"/>
                  <a:gd name="connsiteX9" fmla="*/ 7144 w 114300"/>
                  <a:gd name="connsiteY9" fmla="*/ 109538 h 123825"/>
                  <a:gd name="connsiteX10" fmla="*/ 0 w 114300"/>
                  <a:gd name="connsiteY10" fmla="*/ 85725 h 123825"/>
                  <a:gd name="connsiteX11" fmla="*/ 0 w 114300"/>
                  <a:gd name="connsiteY11" fmla="*/ 357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23825">
                    <a:moveTo>
                      <a:pt x="0" y="35719"/>
                    </a:moveTo>
                    <a:lnTo>
                      <a:pt x="80962" y="0"/>
                    </a:lnTo>
                    <a:lnTo>
                      <a:pt x="114300" y="21431"/>
                    </a:lnTo>
                    <a:lnTo>
                      <a:pt x="100012" y="59531"/>
                    </a:lnTo>
                    <a:lnTo>
                      <a:pt x="71437" y="71438"/>
                    </a:lnTo>
                    <a:lnTo>
                      <a:pt x="57150" y="88106"/>
                    </a:lnTo>
                    <a:lnTo>
                      <a:pt x="54769" y="104775"/>
                    </a:lnTo>
                    <a:lnTo>
                      <a:pt x="42862" y="119063"/>
                    </a:lnTo>
                    <a:lnTo>
                      <a:pt x="21431" y="123825"/>
                    </a:lnTo>
                    <a:lnTo>
                      <a:pt x="7144" y="109538"/>
                    </a:lnTo>
                    <a:lnTo>
                      <a:pt x="0" y="85725"/>
                    </a:lnTo>
                    <a:lnTo>
                      <a:pt x="0" y="35719"/>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nvGrpSpPr>
              <p:cNvPr id="246" name="Group 245"/>
              <p:cNvGrpSpPr/>
              <p:nvPr/>
            </p:nvGrpSpPr>
            <p:grpSpPr>
              <a:xfrm>
                <a:off x="3197222" y="4146380"/>
                <a:ext cx="548485" cy="411957"/>
                <a:chOff x="4171153" y="4517231"/>
                <a:chExt cx="548485" cy="411957"/>
              </a:xfrm>
              <a:solidFill>
                <a:srgbClr val="EF9F2C"/>
              </a:solidFill>
            </p:grpSpPr>
            <p:sp>
              <p:nvSpPr>
                <p:cNvPr id="252" name="Freeform 251"/>
                <p:cNvSpPr/>
                <p:nvPr/>
              </p:nvSpPr>
              <p:spPr bwMode="auto">
                <a:xfrm>
                  <a:off x="4243388" y="4517231"/>
                  <a:ext cx="476250" cy="411957"/>
                </a:xfrm>
                <a:custGeom>
                  <a:avLst/>
                  <a:gdLst>
                    <a:gd name="connsiteX0" fmla="*/ 102393 w 476250"/>
                    <a:gd name="connsiteY0" fmla="*/ 33338 h 411957"/>
                    <a:gd name="connsiteX1" fmla="*/ 207168 w 476250"/>
                    <a:gd name="connsiteY1" fmla="*/ 0 h 411957"/>
                    <a:gd name="connsiteX2" fmla="*/ 342900 w 476250"/>
                    <a:gd name="connsiteY2" fmla="*/ 61913 h 411957"/>
                    <a:gd name="connsiteX3" fmla="*/ 342900 w 476250"/>
                    <a:gd name="connsiteY3" fmla="*/ 276225 h 411957"/>
                    <a:gd name="connsiteX4" fmla="*/ 352425 w 476250"/>
                    <a:gd name="connsiteY4" fmla="*/ 276225 h 411957"/>
                    <a:gd name="connsiteX5" fmla="*/ 373856 w 476250"/>
                    <a:gd name="connsiteY5" fmla="*/ 295275 h 411957"/>
                    <a:gd name="connsiteX6" fmla="*/ 402431 w 476250"/>
                    <a:gd name="connsiteY6" fmla="*/ 280988 h 411957"/>
                    <a:gd name="connsiteX7" fmla="*/ 454818 w 476250"/>
                    <a:gd name="connsiteY7" fmla="*/ 352425 h 411957"/>
                    <a:gd name="connsiteX8" fmla="*/ 476250 w 476250"/>
                    <a:gd name="connsiteY8" fmla="*/ 359569 h 411957"/>
                    <a:gd name="connsiteX9" fmla="*/ 476250 w 476250"/>
                    <a:gd name="connsiteY9" fmla="*/ 411957 h 411957"/>
                    <a:gd name="connsiteX10" fmla="*/ 452437 w 476250"/>
                    <a:gd name="connsiteY10" fmla="*/ 395288 h 411957"/>
                    <a:gd name="connsiteX11" fmla="*/ 438150 w 476250"/>
                    <a:gd name="connsiteY11" fmla="*/ 411957 h 411957"/>
                    <a:gd name="connsiteX12" fmla="*/ 335756 w 476250"/>
                    <a:gd name="connsiteY12" fmla="*/ 297657 h 411957"/>
                    <a:gd name="connsiteX13" fmla="*/ 302418 w 476250"/>
                    <a:gd name="connsiteY13" fmla="*/ 292894 h 411957"/>
                    <a:gd name="connsiteX14" fmla="*/ 250031 w 476250"/>
                    <a:gd name="connsiteY14" fmla="*/ 259557 h 411957"/>
                    <a:gd name="connsiteX15" fmla="*/ 254793 w 476250"/>
                    <a:gd name="connsiteY15" fmla="*/ 288132 h 411957"/>
                    <a:gd name="connsiteX16" fmla="*/ 245268 w 476250"/>
                    <a:gd name="connsiteY16" fmla="*/ 280988 h 411957"/>
                    <a:gd name="connsiteX17" fmla="*/ 192881 w 476250"/>
                    <a:gd name="connsiteY17" fmla="*/ 295275 h 411957"/>
                    <a:gd name="connsiteX18" fmla="*/ 219075 w 476250"/>
                    <a:gd name="connsiteY18" fmla="*/ 245269 h 411957"/>
                    <a:gd name="connsiteX19" fmla="*/ 173831 w 476250"/>
                    <a:gd name="connsiteY19" fmla="*/ 295275 h 411957"/>
                    <a:gd name="connsiteX20" fmla="*/ 178593 w 476250"/>
                    <a:gd name="connsiteY20" fmla="*/ 314325 h 411957"/>
                    <a:gd name="connsiteX21" fmla="*/ 161925 w 476250"/>
                    <a:gd name="connsiteY21" fmla="*/ 330994 h 411957"/>
                    <a:gd name="connsiteX22" fmla="*/ 135731 w 476250"/>
                    <a:gd name="connsiteY22" fmla="*/ 333375 h 411957"/>
                    <a:gd name="connsiteX23" fmla="*/ 102393 w 476250"/>
                    <a:gd name="connsiteY23" fmla="*/ 330994 h 411957"/>
                    <a:gd name="connsiteX24" fmla="*/ 100012 w 476250"/>
                    <a:gd name="connsiteY24" fmla="*/ 357188 h 411957"/>
                    <a:gd name="connsiteX25" fmla="*/ 0 w 476250"/>
                    <a:gd name="connsiteY25" fmla="*/ 357188 h 411957"/>
                    <a:gd name="connsiteX26" fmla="*/ 0 w 476250"/>
                    <a:gd name="connsiteY26" fmla="*/ 330994 h 411957"/>
                    <a:gd name="connsiteX27" fmla="*/ 97631 w 476250"/>
                    <a:gd name="connsiteY27" fmla="*/ 330994 h 411957"/>
                    <a:gd name="connsiteX28" fmla="*/ 119062 w 476250"/>
                    <a:gd name="connsiteY28" fmla="*/ 304800 h 411957"/>
                    <a:gd name="connsiteX29" fmla="*/ 78581 w 476250"/>
                    <a:gd name="connsiteY29" fmla="*/ 280988 h 411957"/>
                    <a:gd name="connsiteX30" fmla="*/ 78581 w 476250"/>
                    <a:gd name="connsiteY30" fmla="*/ 238125 h 411957"/>
                    <a:gd name="connsiteX31" fmla="*/ 42862 w 476250"/>
                    <a:gd name="connsiteY31" fmla="*/ 238125 h 411957"/>
                    <a:gd name="connsiteX32" fmla="*/ 42862 w 476250"/>
                    <a:gd name="connsiteY32" fmla="*/ 171450 h 411957"/>
                    <a:gd name="connsiteX33" fmla="*/ 83343 w 476250"/>
                    <a:gd name="connsiteY33" fmla="*/ 164307 h 411957"/>
                    <a:gd name="connsiteX34" fmla="*/ 102393 w 476250"/>
                    <a:gd name="connsiteY34" fmla="*/ 176213 h 411957"/>
                    <a:gd name="connsiteX35" fmla="*/ 138112 w 476250"/>
                    <a:gd name="connsiteY35" fmla="*/ 140494 h 411957"/>
                    <a:gd name="connsiteX36" fmla="*/ 85725 w 476250"/>
                    <a:gd name="connsiteY36" fmla="*/ 140494 h 411957"/>
                    <a:gd name="connsiteX37" fmla="*/ 61912 w 476250"/>
                    <a:gd name="connsiteY37" fmla="*/ 116681 h 411957"/>
                    <a:gd name="connsiteX38" fmla="*/ 90486 w 476250"/>
                    <a:gd name="connsiteY38" fmla="*/ 88107 h 411957"/>
                    <a:gd name="connsiteX39" fmla="*/ 135731 w 476250"/>
                    <a:gd name="connsiteY39" fmla="*/ 121444 h 411957"/>
                    <a:gd name="connsiteX40" fmla="*/ 142875 w 476250"/>
                    <a:gd name="connsiteY40" fmla="*/ 104775 h 411957"/>
                    <a:gd name="connsiteX41" fmla="*/ 102393 w 476250"/>
                    <a:gd name="connsiteY41" fmla="*/ 33338 h 41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 h="411957">
                      <a:moveTo>
                        <a:pt x="102393" y="33338"/>
                      </a:moveTo>
                      <a:lnTo>
                        <a:pt x="207168" y="0"/>
                      </a:lnTo>
                      <a:lnTo>
                        <a:pt x="342900" y="61913"/>
                      </a:lnTo>
                      <a:lnTo>
                        <a:pt x="342900" y="276225"/>
                      </a:lnTo>
                      <a:lnTo>
                        <a:pt x="352425" y="276225"/>
                      </a:lnTo>
                      <a:lnTo>
                        <a:pt x="373856" y="295275"/>
                      </a:lnTo>
                      <a:lnTo>
                        <a:pt x="402431" y="280988"/>
                      </a:lnTo>
                      <a:lnTo>
                        <a:pt x="454818" y="352425"/>
                      </a:lnTo>
                      <a:lnTo>
                        <a:pt x="476250" y="359569"/>
                      </a:lnTo>
                      <a:lnTo>
                        <a:pt x="476250" y="411957"/>
                      </a:lnTo>
                      <a:lnTo>
                        <a:pt x="452437" y="395288"/>
                      </a:lnTo>
                      <a:lnTo>
                        <a:pt x="438150" y="411957"/>
                      </a:lnTo>
                      <a:lnTo>
                        <a:pt x="335756" y="297657"/>
                      </a:lnTo>
                      <a:lnTo>
                        <a:pt x="302418" y="292894"/>
                      </a:lnTo>
                      <a:lnTo>
                        <a:pt x="250031" y="259557"/>
                      </a:lnTo>
                      <a:lnTo>
                        <a:pt x="254793" y="288132"/>
                      </a:lnTo>
                      <a:lnTo>
                        <a:pt x="245268" y="280988"/>
                      </a:lnTo>
                      <a:lnTo>
                        <a:pt x="192881" y="295275"/>
                      </a:lnTo>
                      <a:lnTo>
                        <a:pt x="219075" y="245269"/>
                      </a:lnTo>
                      <a:lnTo>
                        <a:pt x="173831" y="295275"/>
                      </a:lnTo>
                      <a:lnTo>
                        <a:pt x="178593" y="314325"/>
                      </a:lnTo>
                      <a:lnTo>
                        <a:pt x="161925" y="330994"/>
                      </a:lnTo>
                      <a:lnTo>
                        <a:pt x="135731" y="333375"/>
                      </a:lnTo>
                      <a:lnTo>
                        <a:pt x="102393" y="330994"/>
                      </a:lnTo>
                      <a:lnTo>
                        <a:pt x="100012" y="357188"/>
                      </a:lnTo>
                      <a:lnTo>
                        <a:pt x="0" y="357188"/>
                      </a:lnTo>
                      <a:lnTo>
                        <a:pt x="0" y="330994"/>
                      </a:lnTo>
                      <a:lnTo>
                        <a:pt x="97631" y="330994"/>
                      </a:lnTo>
                      <a:lnTo>
                        <a:pt x="119062" y="304800"/>
                      </a:lnTo>
                      <a:lnTo>
                        <a:pt x="78581" y="280988"/>
                      </a:lnTo>
                      <a:lnTo>
                        <a:pt x="78581" y="238125"/>
                      </a:lnTo>
                      <a:lnTo>
                        <a:pt x="42862" y="238125"/>
                      </a:lnTo>
                      <a:lnTo>
                        <a:pt x="42862" y="171450"/>
                      </a:lnTo>
                      <a:lnTo>
                        <a:pt x="83343" y="164307"/>
                      </a:lnTo>
                      <a:lnTo>
                        <a:pt x="102393" y="176213"/>
                      </a:lnTo>
                      <a:lnTo>
                        <a:pt x="138112" y="140494"/>
                      </a:lnTo>
                      <a:lnTo>
                        <a:pt x="85725" y="140494"/>
                      </a:lnTo>
                      <a:lnTo>
                        <a:pt x="61912" y="116681"/>
                      </a:lnTo>
                      <a:lnTo>
                        <a:pt x="90486" y="88107"/>
                      </a:lnTo>
                      <a:lnTo>
                        <a:pt x="135731" y="121444"/>
                      </a:lnTo>
                      <a:lnTo>
                        <a:pt x="142875" y="104775"/>
                      </a:lnTo>
                      <a:lnTo>
                        <a:pt x="102393" y="33338"/>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53" name="Rectangle 252"/>
                <p:cNvSpPr/>
                <p:nvPr/>
              </p:nvSpPr>
              <p:spPr bwMode="auto">
                <a:xfrm>
                  <a:off x="4171153" y="4849862"/>
                  <a:ext cx="45720" cy="27432"/>
                </a:xfrm>
                <a:prstGeom prst="rect">
                  <a:avLst/>
                </a:pr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grpSp>
            <p:nvGrpSpPr>
              <p:cNvPr id="247" name="Group 246"/>
              <p:cNvGrpSpPr/>
              <p:nvPr/>
            </p:nvGrpSpPr>
            <p:grpSpPr>
              <a:xfrm>
                <a:off x="3966366" y="4367395"/>
                <a:ext cx="274641" cy="190942"/>
                <a:chOff x="4940297" y="4738246"/>
                <a:chExt cx="274641" cy="190942"/>
              </a:xfrm>
              <a:solidFill>
                <a:srgbClr val="EF9F2C"/>
              </a:solidFill>
            </p:grpSpPr>
            <p:sp>
              <p:nvSpPr>
                <p:cNvPr id="248" name="Rectangle 247"/>
                <p:cNvSpPr/>
                <p:nvPr/>
              </p:nvSpPr>
              <p:spPr bwMode="auto">
                <a:xfrm>
                  <a:off x="4940297" y="4738246"/>
                  <a:ext cx="27432" cy="27432"/>
                </a:xfrm>
                <a:prstGeom prst="rect">
                  <a:avLst/>
                </a:pr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49" name="Rectangle 248"/>
                <p:cNvSpPr/>
                <p:nvPr/>
              </p:nvSpPr>
              <p:spPr bwMode="auto">
                <a:xfrm rot="1500000">
                  <a:off x="5018461" y="4760524"/>
                  <a:ext cx="45720" cy="27432"/>
                </a:xfrm>
                <a:prstGeom prst="rect">
                  <a:avLst/>
                </a:pr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50" name="Freeform 249"/>
                <p:cNvSpPr/>
                <p:nvPr/>
              </p:nvSpPr>
              <p:spPr bwMode="auto">
                <a:xfrm>
                  <a:off x="5083969" y="4791075"/>
                  <a:ext cx="66675" cy="54769"/>
                </a:xfrm>
                <a:custGeom>
                  <a:avLst/>
                  <a:gdLst>
                    <a:gd name="connsiteX0" fmla="*/ 0 w 66675"/>
                    <a:gd name="connsiteY0" fmla="*/ 0 h 54769"/>
                    <a:gd name="connsiteX1" fmla="*/ 2381 w 66675"/>
                    <a:gd name="connsiteY1" fmla="*/ 54769 h 54769"/>
                    <a:gd name="connsiteX2" fmla="*/ 64294 w 66675"/>
                    <a:gd name="connsiteY2" fmla="*/ 45244 h 54769"/>
                    <a:gd name="connsiteX3" fmla="*/ 66675 w 66675"/>
                    <a:gd name="connsiteY3" fmla="*/ 19050 h 54769"/>
                    <a:gd name="connsiteX4" fmla="*/ 0 w 66675"/>
                    <a:gd name="connsiteY4" fmla="*/ 0 h 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4769">
                      <a:moveTo>
                        <a:pt x="0" y="0"/>
                      </a:moveTo>
                      <a:cubicBezTo>
                        <a:pt x="794" y="18256"/>
                        <a:pt x="1587" y="36513"/>
                        <a:pt x="2381" y="54769"/>
                      </a:cubicBezTo>
                      <a:lnTo>
                        <a:pt x="64294" y="45244"/>
                      </a:lnTo>
                      <a:lnTo>
                        <a:pt x="66675" y="19050"/>
                      </a:lnTo>
                      <a:lnTo>
                        <a:pt x="0"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sp>
              <p:nvSpPr>
                <p:cNvPr id="251" name="Freeform 250"/>
                <p:cNvSpPr/>
                <p:nvPr/>
              </p:nvSpPr>
              <p:spPr bwMode="auto">
                <a:xfrm>
                  <a:off x="5141119" y="4850606"/>
                  <a:ext cx="73819" cy="78582"/>
                </a:xfrm>
                <a:custGeom>
                  <a:avLst/>
                  <a:gdLst>
                    <a:gd name="connsiteX0" fmla="*/ 0 w 73819"/>
                    <a:gd name="connsiteY0" fmla="*/ 64294 h 64294"/>
                    <a:gd name="connsiteX1" fmla="*/ 2381 w 73819"/>
                    <a:gd name="connsiteY1" fmla="*/ 0 h 64294"/>
                    <a:gd name="connsiteX2" fmla="*/ 19050 w 73819"/>
                    <a:gd name="connsiteY2" fmla="*/ 0 h 64294"/>
                    <a:gd name="connsiteX3" fmla="*/ 66675 w 73819"/>
                    <a:gd name="connsiteY3" fmla="*/ 30957 h 64294"/>
                    <a:gd name="connsiteX4" fmla="*/ 73819 w 73819"/>
                    <a:gd name="connsiteY4" fmla="*/ 57150 h 64294"/>
                    <a:gd name="connsiteX5" fmla="*/ 52387 w 73819"/>
                    <a:gd name="connsiteY5" fmla="*/ 61913 h 64294"/>
                    <a:gd name="connsiteX6" fmla="*/ 0 w 73819"/>
                    <a:gd name="connsiteY6" fmla="*/ 64294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9" h="64294">
                      <a:moveTo>
                        <a:pt x="0" y="64294"/>
                      </a:moveTo>
                      <a:cubicBezTo>
                        <a:pt x="794" y="42863"/>
                        <a:pt x="1587" y="21431"/>
                        <a:pt x="2381" y="0"/>
                      </a:cubicBezTo>
                      <a:lnTo>
                        <a:pt x="19050" y="0"/>
                      </a:lnTo>
                      <a:lnTo>
                        <a:pt x="66675" y="30957"/>
                      </a:lnTo>
                      <a:lnTo>
                        <a:pt x="73819" y="57150"/>
                      </a:lnTo>
                      <a:lnTo>
                        <a:pt x="52387" y="61913"/>
                      </a:lnTo>
                      <a:lnTo>
                        <a:pt x="0" y="64294"/>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a:ea typeface="ヒラギノ角ゴ Pro W3"/>
                  </a:endParaRPr>
                </a:p>
              </p:txBody>
            </p:sp>
          </p:grpSp>
        </p:grpSp>
        <p:grpSp>
          <p:nvGrpSpPr>
            <p:cNvPr id="183" name="Group 182"/>
            <p:cNvGrpSpPr/>
            <p:nvPr/>
          </p:nvGrpSpPr>
          <p:grpSpPr>
            <a:xfrm>
              <a:off x="3109913" y="3789759"/>
              <a:ext cx="1271587" cy="866775"/>
              <a:chOff x="7947752" y="4791075"/>
              <a:chExt cx="1271587" cy="866775"/>
            </a:xfrm>
          </p:grpSpPr>
          <p:sp>
            <p:nvSpPr>
              <p:cNvPr id="236" name="Freeform 235"/>
              <p:cNvSpPr/>
              <p:nvPr/>
            </p:nvSpPr>
            <p:spPr bwMode="auto">
              <a:xfrm>
                <a:off x="7952514" y="4791075"/>
                <a:ext cx="1266825" cy="866775"/>
              </a:xfrm>
              <a:custGeom>
                <a:avLst/>
                <a:gdLst>
                  <a:gd name="connsiteX0" fmla="*/ 0 w 1266825"/>
                  <a:gd name="connsiteY0" fmla="*/ 0 h 866775"/>
                  <a:gd name="connsiteX1" fmla="*/ 323850 w 1266825"/>
                  <a:gd name="connsiteY1" fmla="*/ 0 h 866775"/>
                  <a:gd name="connsiteX2" fmla="*/ 776288 w 1266825"/>
                  <a:gd name="connsiteY2" fmla="*/ 452438 h 866775"/>
                  <a:gd name="connsiteX3" fmla="*/ 1062038 w 1266825"/>
                  <a:gd name="connsiteY3" fmla="*/ 457200 h 866775"/>
                  <a:gd name="connsiteX4" fmla="*/ 1266825 w 1266825"/>
                  <a:gd name="connsiteY4" fmla="*/ 628650 h 866775"/>
                  <a:gd name="connsiteX5" fmla="*/ 1266825 w 1266825"/>
                  <a:gd name="connsiteY5" fmla="*/ 862013 h 866775"/>
                  <a:gd name="connsiteX6" fmla="*/ 1266825 w 1266825"/>
                  <a:gd name="connsiteY6"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825" h="866775">
                    <a:moveTo>
                      <a:pt x="0" y="0"/>
                    </a:moveTo>
                    <a:lnTo>
                      <a:pt x="323850" y="0"/>
                    </a:lnTo>
                    <a:lnTo>
                      <a:pt x="776288" y="452438"/>
                    </a:lnTo>
                    <a:lnTo>
                      <a:pt x="1062038" y="457200"/>
                    </a:lnTo>
                    <a:lnTo>
                      <a:pt x="1266825" y="628650"/>
                    </a:lnTo>
                    <a:lnTo>
                      <a:pt x="1266825" y="862013"/>
                    </a:lnTo>
                    <a:lnTo>
                      <a:pt x="1266825" y="866775"/>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237" name="Freeform 236"/>
              <p:cNvSpPr/>
              <p:nvPr/>
            </p:nvSpPr>
            <p:spPr bwMode="auto">
              <a:xfrm>
                <a:off x="7947752" y="5081588"/>
                <a:ext cx="614362" cy="0"/>
              </a:xfrm>
              <a:custGeom>
                <a:avLst/>
                <a:gdLst>
                  <a:gd name="connsiteX0" fmla="*/ 0 w 614362"/>
                  <a:gd name="connsiteY0" fmla="*/ 0 h 0"/>
                  <a:gd name="connsiteX1" fmla="*/ 614362 w 614362"/>
                  <a:gd name="connsiteY1" fmla="*/ 0 h 0"/>
                </a:gdLst>
                <a:ahLst/>
                <a:cxnLst>
                  <a:cxn ang="0">
                    <a:pos x="connsiteX0" y="connsiteY0"/>
                  </a:cxn>
                  <a:cxn ang="0">
                    <a:pos x="connsiteX1" y="connsiteY1"/>
                  </a:cxn>
                </a:cxnLst>
                <a:rect l="l" t="t" r="r" b="b"/>
                <a:pathLst>
                  <a:path w="614362">
                    <a:moveTo>
                      <a:pt x="0" y="0"/>
                    </a:moveTo>
                    <a:lnTo>
                      <a:pt x="614362"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238" name="Freeform 237"/>
              <p:cNvSpPr/>
              <p:nvPr/>
            </p:nvSpPr>
            <p:spPr bwMode="auto">
              <a:xfrm rot="16200000">
                <a:off x="8525185" y="5437612"/>
                <a:ext cx="416764" cy="0"/>
              </a:xfrm>
              <a:custGeom>
                <a:avLst/>
                <a:gdLst>
                  <a:gd name="connsiteX0" fmla="*/ 0 w 614362"/>
                  <a:gd name="connsiteY0" fmla="*/ 0 h 0"/>
                  <a:gd name="connsiteX1" fmla="*/ 614362 w 614362"/>
                  <a:gd name="connsiteY1" fmla="*/ 0 h 0"/>
                </a:gdLst>
                <a:ahLst/>
                <a:cxnLst>
                  <a:cxn ang="0">
                    <a:pos x="connsiteX0" y="connsiteY0"/>
                  </a:cxn>
                  <a:cxn ang="0">
                    <a:pos x="connsiteX1" y="connsiteY1"/>
                  </a:cxn>
                </a:cxnLst>
                <a:rect l="l" t="t" r="r" b="b"/>
                <a:pathLst>
                  <a:path w="614362">
                    <a:moveTo>
                      <a:pt x="0" y="0"/>
                    </a:moveTo>
                    <a:lnTo>
                      <a:pt x="614362"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grpSp>
        <p:sp>
          <p:nvSpPr>
            <p:cNvPr id="184" name="Freeform 183"/>
            <p:cNvSpPr/>
            <p:nvPr/>
          </p:nvSpPr>
          <p:spPr bwMode="auto">
            <a:xfrm>
              <a:off x="6292384" y="4760119"/>
              <a:ext cx="271463" cy="107156"/>
            </a:xfrm>
            <a:custGeom>
              <a:avLst/>
              <a:gdLst>
                <a:gd name="connsiteX0" fmla="*/ 0 w 271463"/>
                <a:gd name="connsiteY0" fmla="*/ 47625 h 107156"/>
                <a:gd name="connsiteX1" fmla="*/ 33338 w 271463"/>
                <a:gd name="connsiteY1" fmla="*/ 0 h 107156"/>
                <a:gd name="connsiteX2" fmla="*/ 80963 w 271463"/>
                <a:gd name="connsiteY2" fmla="*/ 11906 h 107156"/>
                <a:gd name="connsiteX3" fmla="*/ 142875 w 271463"/>
                <a:gd name="connsiteY3" fmla="*/ 0 h 107156"/>
                <a:gd name="connsiteX4" fmla="*/ 180975 w 271463"/>
                <a:gd name="connsiteY4" fmla="*/ 14287 h 107156"/>
                <a:gd name="connsiteX5" fmla="*/ 219075 w 271463"/>
                <a:gd name="connsiteY5" fmla="*/ 7144 h 107156"/>
                <a:gd name="connsiteX6" fmla="*/ 252413 w 271463"/>
                <a:gd name="connsiteY6" fmla="*/ 26194 h 107156"/>
                <a:gd name="connsiteX7" fmla="*/ 271463 w 271463"/>
                <a:gd name="connsiteY7" fmla="*/ 38100 h 107156"/>
                <a:gd name="connsiteX8" fmla="*/ 242888 w 271463"/>
                <a:gd name="connsiteY8" fmla="*/ 54769 h 107156"/>
                <a:gd name="connsiteX9" fmla="*/ 200025 w 271463"/>
                <a:gd name="connsiteY9" fmla="*/ 97632 h 107156"/>
                <a:gd name="connsiteX10" fmla="*/ 100013 w 271463"/>
                <a:gd name="connsiteY10" fmla="*/ 97632 h 107156"/>
                <a:gd name="connsiteX11" fmla="*/ 85725 w 271463"/>
                <a:gd name="connsiteY11" fmla="*/ 107156 h 107156"/>
                <a:gd name="connsiteX12" fmla="*/ 42863 w 271463"/>
                <a:gd name="connsiteY12" fmla="*/ 107156 h 107156"/>
                <a:gd name="connsiteX13" fmla="*/ 19050 w 271463"/>
                <a:gd name="connsiteY13" fmla="*/ 107156 h 107156"/>
                <a:gd name="connsiteX14" fmla="*/ 0 w 271463"/>
                <a:gd name="connsiteY14" fmla="*/ 47625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3" h="107156">
                  <a:moveTo>
                    <a:pt x="0" y="47625"/>
                  </a:moveTo>
                  <a:lnTo>
                    <a:pt x="33338" y="0"/>
                  </a:lnTo>
                  <a:lnTo>
                    <a:pt x="80963" y="11906"/>
                  </a:lnTo>
                  <a:lnTo>
                    <a:pt x="142875" y="0"/>
                  </a:lnTo>
                  <a:lnTo>
                    <a:pt x="180975" y="14287"/>
                  </a:lnTo>
                  <a:lnTo>
                    <a:pt x="219075" y="7144"/>
                  </a:lnTo>
                  <a:lnTo>
                    <a:pt x="252413" y="26194"/>
                  </a:lnTo>
                  <a:lnTo>
                    <a:pt x="271463" y="38100"/>
                  </a:lnTo>
                  <a:lnTo>
                    <a:pt x="242888" y="54769"/>
                  </a:lnTo>
                  <a:lnTo>
                    <a:pt x="200025" y="97632"/>
                  </a:lnTo>
                  <a:lnTo>
                    <a:pt x="100013" y="97632"/>
                  </a:lnTo>
                  <a:lnTo>
                    <a:pt x="85725" y="107156"/>
                  </a:lnTo>
                  <a:lnTo>
                    <a:pt x="42863" y="107156"/>
                  </a:lnTo>
                  <a:lnTo>
                    <a:pt x="19050" y="107156"/>
                  </a:lnTo>
                  <a:lnTo>
                    <a:pt x="0" y="47625"/>
                  </a:lnTo>
                  <a:close/>
                </a:path>
              </a:pathLst>
            </a:custGeom>
            <a:solidFill>
              <a:srgbClr val="452325">
                <a:lumMod val="40000"/>
                <a:lumOff val="60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5" name="Freeform 184"/>
            <p:cNvSpPr/>
            <p:nvPr/>
          </p:nvSpPr>
          <p:spPr bwMode="auto">
            <a:xfrm>
              <a:off x="6643833" y="4844415"/>
              <a:ext cx="109728" cy="45720"/>
            </a:xfrm>
            <a:custGeom>
              <a:avLst/>
              <a:gdLst>
                <a:gd name="connsiteX0" fmla="*/ 0 w 200025"/>
                <a:gd name="connsiteY0" fmla="*/ 19050 h 83344"/>
                <a:gd name="connsiteX1" fmla="*/ 26193 w 200025"/>
                <a:gd name="connsiteY1" fmla="*/ 83344 h 83344"/>
                <a:gd name="connsiteX2" fmla="*/ 200025 w 200025"/>
                <a:gd name="connsiteY2" fmla="*/ 33338 h 83344"/>
                <a:gd name="connsiteX3" fmla="*/ 152400 w 200025"/>
                <a:gd name="connsiteY3" fmla="*/ 0 h 83344"/>
                <a:gd name="connsiteX4" fmla="*/ 100012 w 200025"/>
                <a:gd name="connsiteY4" fmla="*/ 16669 h 83344"/>
                <a:gd name="connsiteX5" fmla="*/ 0 w 200025"/>
                <a:gd name="connsiteY5" fmla="*/ 19050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83344">
                  <a:moveTo>
                    <a:pt x="0" y="19050"/>
                  </a:moveTo>
                  <a:lnTo>
                    <a:pt x="26193" y="83344"/>
                  </a:lnTo>
                  <a:lnTo>
                    <a:pt x="200025" y="33338"/>
                  </a:lnTo>
                  <a:lnTo>
                    <a:pt x="152400" y="0"/>
                  </a:lnTo>
                  <a:lnTo>
                    <a:pt x="100012" y="16669"/>
                  </a:lnTo>
                  <a:lnTo>
                    <a:pt x="0" y="19050"/>
                  </a:lnTo>
                  <a:close/>
                </a:path>
              </a:pathLst>
            </a:custGeom>
            <a:solidFill>
              <a:srgbClr val="452325">
                <a:lumMod val="40000"/>
                <a:lumOff val="60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6" name="Freeform 185"/>
            <p:cNvSpPr/>
            <p:nvPr/>
          </p:nvSpPr>
          <p:spPr bwMode="auto">
            <a:xfrm>
              <a:off x="6182847" y="4664869"/>
              <a:ext cx="626268" cy="314325"/>
            </a:xfrm>
            <a:custGeom>
              <a:avLst/>
              <a:gdLst>
                <a:gd name="connsiteX0" fmla="*/ 0 w 626268"/>
                <a:gd name="connsiteY0" fmla="*/ 314325 h 314325"/>
                <a:gd name="connsiteX1" fmla="*/ 0 w 626268"/>
                <a:gd name="connsiteY1" fmla="*/ 0 h 314325"/>
                <a:gd name="connsiteX2" fmla="*/ 626268 w 626268"/>
                <a:gd name="connsiteY2" fmla="*/ 0 h 314325"/>
              </a:gdLst>
              <a:ahLst/>
              <a:cxnLst>
                <a:cxn ang="0">
                  <a:pos x="connsiteX0" y="connsiteY0"/>
                </a:cxn>
                <a:cxn ang="0">
                  <a:pos x="connsiteX1" y="connsiteY1"/>
                </a:cxn>
                <a:cxn ang="0">
                  <a:pos x="connsiteX2" y="connsiteY2"/>
                </a:cxn>
              </a:cxnLst>
              <a:rect l="l" t="t" r="r" b="b"/>
              <a:pathLst>
                <a:path w="626268" h="314325">
                  <a:moveTo>
                    <a:pt x="0" y="314325"/>
                  </a:moveTo>
                  <a:lnTo>
                    <a:pt x="0" y="0"/>
                  </a:lnTo>
                  <a:lnTo>
                    <a:pt x="626268"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sp>
          <p:nvSpPr>
            <p:cNvPr id="187" name="Freeform 186"/>
            <p:cNvSpPr/>
            <p:nvPr/>
          </p:nvSpPr>
          <p:spPr bwMode="auto">
            <a:xfrm>
              <a:off x="3352800" y="2738438"/>
              <a:ext cx="1385888" cy="1431131"/>
            </a:xfrm>
            <a:custGeom>
              <a:avLst/>
              <a:gdLst>
                <a:gd name="connsiteX0" fmla="*/ 4763 w 1385888"/>
                <a:gd name="connsiteY0" fmla="*/ 0 h 1431131"/>
                <a:gd name="connsiteX1" fmla="*/ 919163 w 1385888"/>
                <a:gd name="connsiteY1" fmla="*/ 0 h 1431131"/>
                <a:gd name="connsiteX2" fmla="*/ 919163 w 1385888"/>
                <a:gd name="connsiteY2" fmla="*/ 762000 h 1431131"/>
                <a:gd name="connsiteX3" fmla="*/ 1385888 w 1385888"/>
                <a:gd name="connsiteY3" fmla="*/ 762000 h 1431131"/>
                <a:gd name="connsiteX4" fmla="*/ 1385888 w 1385888"/>
                <a:gd name="connsiteY4" fmla="*/ 1431131 h 1431131"/>
                <a:gd name="connsiteX5" fmla="*/ 1140619 w 1385888"/>
                <a:gd name="connsiteY5" fmla="*/ 1431131 h 1431131"/>
                <a:gd name="connsiteX6" fmla="*/ 681038 w 1385888"/>
                <a:gd name="connsiteY6" fmla="*/ 1214437 h 1431131"/>
                <a:gd name="connsiteX7" fmla="*/ 559594 w 1385888"/>
                <a:gd name="connsiteY7" fmla="*/ 1214437 h 1431131"/>
                <a:gd name="connsiteX8" fmla="*/ 0 w 1385888"/>
                <a:gd name="connsiteY8" fmla="*/ 421481 h 1431131"/>
                <a:gd name="connsiteX9" fmla="*/ 4763 w 1385888"/>
                <a:gd name="connsiteY9" fmla="*/ 0 h 143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5888" h="1431131">
                  <a:moveTo>
                    <a:pt x="4763" y="0"/>
                  </a:moveTo>
                  <a:lnTo>
                    <a:pt x="919163" y="0"/>
                  </a:lnTo>
                  <a:lnTo>
                    <a:pt x="919163" y="762000"/>
                  </a:lnTo>
                  <a:lnTo>
                    <a:pt x="1385888" y="762000"/>
                  </a:lnTo>
                  <a:lnTo>
                    <a:pt x="1385888" y="1431131"/>
                  </a:lnTo>
                  <a:lnTo>
                    <a:pt x="1140619" y="1431131"/>
                  </a:lnTo>
                  <a:lnTo>
                    <a:pt x="681038" y="1214437"/>
                  </a:lnTo>
                  <a:lnTo>
                    <a:pt x="559594" y="1214437"/>
                  </a:lnTo>
                  <a:lnTo>
                    <a:pt x="0" y="421481"/>
                  </a:lnTo>
                  <a:cubicBezTo>
                    <a:pt x="1588" y="280987"/>
                    <a:pt x="3175" y="140494"/>
                    <a:pt x="4763" y="0"/>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88" name="Freeform 187"/>
            <p:cNvSpPr/>
            <p:nvPr/>
          </p:nvSpPr>
          <p:spPr bwMode="auto">
            <a:xfrm>
              <a:off x="4738688" y="2786063"/>
              <a:ext cx="1283493" cy="1171575"/>
            </a:xfrm>
            <a:custGeom>
              <a:avLst/>
              <a:gdLst>
                <a:gd name="connsiteX0" fmla="*/ 0 w 1283493"/>
                <a:gd name="connsiteY0" fmla="*/ 202406 h 1171575"/>
                <a:gd name="connsiteX1" fmla="*/ 461962 w 1283493"/>
                <a:gd name="connsiteY1" fmla="*/ 202406 h 1171575"/>
                <a:gd name="connsiteX2" fmla="*/ 461962 w 1283493"/>
                <a:gd name="connsiteY2" fmla="*/ 0 h 1171575"/>
                <a:gd name="connsiteX3" fmla="*/ 1119187 w 1283493"/>
                <a:gd name="connsiteY3" fmla="*/ 0 h 1171575"/>
                <a:gd name="connsiteX4" fmla="*/ 1109662 w 1283493"/>
                <a:gd name="connsiteY4" fmla="*/ 123825 h 1171575"/>
                <a:gd name="connsiteX5" fmla="*/ 1245393 w 1283493"/>
                <a:gd name="connsiteY5" fmla="*/ 378618 h 1171575"/>
                <a:gd name="connsiteX6" fmla="*/ 1278731 w 1283493"/>
                <a:gd name="connsiteY6" fmla="*/ 711993 h 1171575"/>
                <a:gd name="connsiteX7" fmla="*/ 1283493 w 1283493"/>
                <a:gd name="connsiteY7" fmla="*/ 1171575 h 1171575"/>
                <a:gd name="connsiteX8" fmla="*/ 916781 w 1283493"/>
                <a:gd name="connsiteY8" fmla="*/ 1166812 h 1171575"/>
                <a:gd name="connsiteX9" fmla="*/ 776287 w 1283493"/>
                <a:gd name="connsiteY9" fmla="*/ 1083468 h 1171575"/>
                <a:gd name="connsiteX10" fmla="*/ 776287 w 1283493"/>
                <a:gd name="connsiteY10" fmla="*/ 795337 h 1171575"/>
                <a:gd name="connsiteX11" fmla="*/ 490537 w 1283493"/>
                <a:gd name="connsiteY11" fmla="*/ 795337 h 1171575"/>
                <a:gd name="connsiteX12" fmla="*/ 490537 w 1283493"/>
                <a:gd name="connsiteY12" fmla="*/ 702468 h 1171575"/>
                <a:gd name="connsiteX13" fmla="*/ 2381 w 1283493"/>
                <a:gd name="connsiteY13" fmla="*/ 702468 h 1171575"/>
                <a:gd name="connsiteX14" fmla="*/ 0 w 1283493"/>
                <a:gd name="connsiteY14" fmla="*/ 202406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493" h="1171575">
                  <a:moveTo>
                    <a:pt x="0" y="202406"/>
                  </a:moveTo>
                  <a:lnTo>
                    <a:pt x="461962" y="202406"/>
                  </a:lnTo>
                  <a:lnTo>
                    <a:pt x="461962" y="0"/>
                  </a:lnTo>
                  <a:lnTo>
                    <a:pt x="1119187" y="0"/>
                  </a:lnTo>
                  <a:lnTo>
                    <a:pt x="1109662" y="123825"/>
                  </a:lnTo>
                  <a:lnTo>
                    <a:pt x="1245393" y="378618"/>
                  </a:lnTo>
                  <a:lnTo>
                    <a:pt x="1278731" y="711993"/>
                  </a:lnTo>
                  <a:cubicBezTo>
                    <a:pt x="1280318" y="865187"/>
                    <a:pt x="1281906" y="1018381"/>
                    <a:pt x="1283493" y="1171575"/>
                  </a:cubicBezTo>
                  <a:lnTo>
                    <a:pt x="916781" y="1166812"/>
                  </a:lnTo>
                  <a:lnTo>
                    <a:pt x="776287" y="1083468"/>
                  </a:lnTo>
                  <a:lnTo>
                    <a:pt x="776287" y="795337"/>
                  </a:lnTo>
                  <a:lnTo>
                    <a:pt x="490537" y="795337"/>
                  </a:lnTo>
                  <a:lnTo>
                    <a:pt x="490537" y="702468"/>
                  </a:lnTo>
                  <a:lnTo>
                    <a:pt x="2381" y="702468"/>
                  </a:lnTo>
                  <a:cubicBezTo>
                    <a:pt x="1587" y="535781"/>
                    <a:pt x="794" y="369093"/>
                    <a:pt x="0" y="202406"/>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89" name="Freeform 188"/>
            <p:cNvSpPr/>
            <p:nvPr/>
          </p:nvSpPr>
          <p:spPr bwMode="auto">
            <a:xfrm>
              <a:off x="4741069" y="3486150"/>
              <a:ext cx="1950244" cy="1395413"/>
            </a:xfrm>
            <a:custGeom>
              <a:avLst/>
              <a:gdLst>
                <a:gd name="connsiteX0" fmla="*/ 0 w 1950244"/>
                <a:gd name="connsiteY0" fmla="*/ 9525 h 1395413"/>
                <a:gd name="connsiteX1" fmla="*/ 0 w 1950244"/>
                <a:gd name="connsiteY1" fmla="*/ 685800 h 1395413"/>
                <a:gd name="connsiteX2" fmla="*/ 64294 w 1950244"/>
                <a:gd name="connsiteY2" fmla="*/ 681038 h 1395413"/>
                <a:gd name="connsiteX3" fmla="*/ 76200 w 1950244"/>
                <a:gd name="connsiteY3" fmla="*/ 650081 h 1395413"/>
                <a:gd name="connsiteX4" fmla="*/ 195262 w 1950244"/>
                <a:gd name="connsiteY4" fmla="*/ 764381 h 1395413"/>
                <a:gd name="connsiteX5" fmla="*/ 247650 w 1950244"/>
                <a:gd name="connsiteY5" fmla="*/ 897731 h 1395413"/>
                <a:gd name="connsiteX6" fmla="*/ 402431 w 1950244"/>
                <a:gd name="connsiteY6" fmla="*/ 973931 h 1395413"/>
                <a:gd name="connsiteX7" fmla="*/ 452437 w 1950244"/>
                <a:gd name="connsiteY7" fmla="*/ 935831 h 1395413"/>
                <a:gd name="connsiteX8" fmla="*/ 576262 w 1950244"/>
                <a:gd name="connsiteY8" fmla="*/ 935831 h 1395413"/>
                <a:gd name="connsiteX9" fmla="*/ 731044 w 1950244"/>
                <a:gd name="connsiteY9" fmla="*/ 1178719 h 1395413"/>
                <a:gd name="connsiteX10" fmla="*/ 773906 w 1950244"/>
                <a:gd name="connsiteY10" fmla="*/ 1350169 h 1395413"/>
                <a:gd name="connsiteX11" fmla="*/ 1026319 w 1950244"/>
                <a:gd name="connsiteY11" fmla="*/ 1395413 h 1395413"/>
                <a:gd name="connsiteX12" fmla="*/ 1040606 w 1950244"/>
                <a:gd name="connsiteY12" fmla="*/ 1378744 h 1395413"/>
                <a:gd name="connsiteX13" fmla="*/ 988219 w 1950244"/>
                <a:gd name="connsiteY13" fmla="*/ 1173956 h 1395413"/>
                <a:gd name="connsiteX14" fmla="*/ 1362075 w 1950244"/>
                <a:gd name="connsiteY14" fmla="*/ 928688 h 1395413"/>
                <a:gd name="connsiteX15" fmla="*/ 1654969 w 1950244"/>
                <a:gd name="connsiteY15" fmla="*/ 933450 h 1395413"/>
                <a:gd name="connsiteX16" fmla="*/ 1659731 w 1950244"/>
                <a:gd name="connsiteY16" fmla="*/ 1016794 h 1395413"/>
                <a:gd name="connsiteX17" fmla="*/ 1731169 w 1950244"/>
                <a:gd name="connsiteY17" fmla="*/ 1016794 h 1395413"/>
                <a:gd name="connsiteX18" fmla="*/ 1785937 w 1950244"/>
                <a:gd name="connsiteY18" fmla="*/ 971550 h 1395413"/>
                <a:gd name="connsiteX19" fmla="*/ 1907381 w 1950244"/>
                <a:gd name="connsiteY19" fmla="*/ 973931 h 1395413"/>
                <a:gd name="connsiteX20" fmla="*/ 1905000 w 1950244"/>
                <a:gd name="connsiteY20" fmla="*/ 928688 h 1395413"/>
                <a:gd name="connsiteX21" fmla="*/ 1835944 w 1950244"/>
                <a:gd name="connsiteY21" fmla="*/ 928688 h 1395413"/>
                <a:gd name="connsiteX22" fmla="*/ 1854994 w 1950244"/>
                <a:gd name="connsiteY22" fmla="*/ 885825 h 1395413"/>
                <a:gd name="connsiteX23" fmla="*/ 1828800 w 1950244"/>
                <a:gd name="connsiteY23" fmla="*/ 883444 h 1395413"/>
                <a:gd name="connsiteX24" fmla="*/ 1814512 w 1950244"/>
                <a:gd name="connsiteY24" fmla="*/ 842963 h 1395413"/>
                <a:gd name="connsiteX25" fmla="*/ 1950244 w 1950244"/>
                <a:gd name="connsiteY25" fmla="*/ 847725 h 1395413"/>
                <a:gd name="connsiteX26" fmla="*/ 1945481 w 1950244"/>
                <a:gd name="connsiteY26" fmla="*/ 259556 h 1395413"/>
                <a:gd name="connsiteX27" fmla="*/ 1700212 w 1950244"/>
                <a:gd name="connsiteY27" fmla="*/ 259556 h 1395413"/>
                <a:gd name="connsiteX28" fmla="*/ 1697831 w 1950244"/>
                <a:gd name="connsiteY28" fmla="*/ 221456 h 1395413"/>
                <a:gd name="connsiteX29" fmla="*/ 1731169 w 1950244"/>
                <a:gd name="connsiteY29" fmla="*/ 173831 h 1395413"/>
                <a:gd name="connsiteX30" fmla="*/ 1697831 w 1950244"/>
                <a:gd name="connsiteY30" fmla="*/ 171450 h 1395413"/>
                <a:gd name="connsiteX31" fmla="*/ 1700212 w 1950244"/>
                <a:gd name="connsiteY31" fmla="*/ 97631 h 1395413"/>
                <a:gd name="connsiteX32" fmla="*/ 1281112 w 1950244"/>
                <a:gd name="connsiteY32" fmla="*/ 92869 h 1395413"/>
                <a:gd name="connsiteX33" fmla="*/ 1278731 w 1950244"/>
                <a:gd name="connsiteY33" fmla="*/ 471488 h 1395413"/>
                <a:gd name="connsiteX34" fmla="*/ 916781 w 1950244"/>
                <a:gd name="connsiteY34" fmla="*/ 464344 h 1395413"/>
                <a:gd name="connsiteX35" fmla="*/ 773906 w 1950244"/>
                <a:gd name="connsiteY35" fmla="*/ 381000 h 1395413"/>
                <a:gd name="connsiteX36" fmla="*/ 771525 w 1950244"/>
                <a:gd name="connsiteY36" fmla="*/ 100013 h 1395413"/>
                <a:gd name="connsiteX37" fmla="*/ 488156 w 1950244"/>
                <a:gd name="connsiteY37" fmla="*/ 92869 h 1395413"/>
                <a:gd name="connsiteX38" fmla="*/ 488156 w 1950244"/>
                <a:gd name="connsiteY38" fmla="*/ 0 h 1395413"/>
                <a:gd name="connsiteX39" fmla="*/ 0 w 1950244"/>
                <a:gd name="connsiteY39" fmla="*/ 9525 h 139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50244" h="1395413">
                  <a:moveTo>
                    <a:pt x="0" y="9525"/>
                  </a:moveTo>
                  <a:lnTo>
                    <a:pt x="0" y="685800"/>
                  </a:lnTo>
                  <a:lnTo>
                    <a:pt x="64294" y="681038"/>
                  </a:lnTo>
                  <a:lnTo>
                    <a:pt x="76200" y="650081"/>
                  </a:lnTo>
                  <a:lnTo>
                    <a:pt x="195262" y="764381"/>
                  </a:lnTo>
                  <a:lnTo>
                    <a:pt x="247650" y="897731"/>
                  </a:lnTo>
                  <a:lnTo>
                    <a:pt x="402431" y="973931"/>
                  </a:lnTo>
                  <a:lnTo>
                    <a:pt x="452437" y="935831"/>
                  </a:lnTo>
                  <a:lnTo>
                    <a:pt x="576262" y="935831"/>
                  </a:lnTo>
                  <a:lnTo>
                    <a:pt x="731044" y="1178719"/>
                  </a:lnTo>
                  <a:lnTo>
                    <a:pt x="773906" y="1350169"/>
                  </a:lnTo>
                  <a:lnTo>
                    <a:pt x="1026319" y="1395413"/>
                  </a:lnTo>
                  <a:lnTo>
                    <a:pt x="1040606" y="1378744"/>
                  </a:lnTo>
                  <a:lnTo>
                    <a:pt x="988219" y="1173956"/>
                  </a:lnTo>
                  <a:lnTo>
                    <a:pt x="1362075" y="928688"/>
                  </a:lnTo>
                  <a:lnTo>
                    <a:pt x="1654969" y="933450"/>
                  </a:lnTo>
                  <a:lnTo>
                    <a:pt x="1659731" y="1016794"/>
                  </a:lnTo>
                  <a:lnTo>
                    <a:pt x="1731169" y="1016794"/>
                  </a:lnTo>
                  <a:lnTo>
                    <a:pt x="1785937" y="971550"/>
                  </a:lnTo>
                  <a:lnTo>
                    <a:pt x="1907381" y="973931"/>
                  </a:lnTo>
                  <a:lnTo>
                    <a:pt x="1905000" y="928688"/>
                  </a:lnTo>
                  <a:lnTo>
                    <a:pt x="1835944" y="928688"/>
                  </a:lnTo>
                  <a:lnTo>
                    <a:pt x="1854994" y="885825"/>
                  </a:lnTo>
                  <a:lnTo>
                    <a:pt x="1828800" y="883444"/>
                  </a:lnTo>
                  <a:lnTo>
                    <a:pt x="1814512" y="842963"/>
                  </a:lnTo>
                  <a:lnTo>
                    <a:pt x="1950244" y="847725"/>
                  </a:lnTo>
                  <a:cubicBezTo>
                    <a:pt x="1948656" y="651669"/>
                    <a:pt x="1947069" y="455612"/>
                    <a:pt x="1945481" y="259556"/>
                  </a:cubicBezTo>
                  <a:lnTo>
                    <a:pt x="1700212" y="259556"/>
                  </a:lnTo>
                  <a:lnTo>
                    <a:pt x="1697831" y="221456"/>
                  </a:lnTo>
                  <a:lnTo>
                    <a:pt x="1731169" y="173831"/>
                  </a:lnTo>
                  <a:lnTo>
                    <a:pt x="1697831" y="171450"/>
                  </a:lnTo>
                  <a:cubicBezTo>
                    <a:pt x="1698625" y="146844"/>
                    <a:pt x="1699418" y="122237"/>
                    <a:pt x="1700212" y="97631"/>
                  </a:cubicBezTo>
                  <a:lnTo>
                    <a:pt x="1281112" y="92869"/>
                  </a:lnTo>
                  <a:cubicBezTo>
                    <a:pt x="1280318" y="219075"/>
                    <a:pt x="1279525" y="345282"/>
                    <a:pt x="1278731" y="471488"/>
                  </a:cubicBezTo>
                  <a:lnTo>
                    <a:pt x="916781" y="464344"/>
                  </a:lnTo>
                  <a:lnTo>
                    <a:pt x="773906" y="381000"/>
                  </a:lnTo>
                  <a:cubicBezTo>
                    <a:pt x="773112" y="287338"/>
                    <a:pt x="772319" y="193675"/>
                    <a:pt x="771525" y="100013"/>
                  </a:cubicBezTo>
                  <a:lnTo>
                    <a:pt x="488156" y="92869"/>
                  </a:lnTo>
                  <a:lnTo>
                    <a:pt x="488156" y="0"/>
                  </a:lnTo>
                  <a:lnTo>
                    <a:pt x="0" y="9525"/>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0" name="Freeform 189"/>
            <p:cNvSpPr/>
            <p:nvPr/>
          </p:nvSpPr>
          <p:spPr bwMode="auto">
            <a:xfrm>
              <a:off x="6686550" y="3078956"/>
              <a:ext cx="1169194" cy="1769269"/>
            </a:xfrm>
            <a:custGeom>
              <a:avLst/>
              <a:gdLst>
                <a:gd name="connsiteX0" fmla="*/ 0 w 1169194"/>
                <a:gd name="connsiteY0" fmla="*/ 664369 h 1769269"/>
                <a:gd name="connsiteX1" fmla="*/ 4763 w 1169194"/>
                <a:gd name="connsiteY1" fmla="*/ 1262063 h 1769269"/>
                <a:gd name="connsiteX2" fmla="*/ 50006 w 1169194"/>
                <a:gd name="connsiteY2" fmla="*/ 1212057 h 1769269"/>
                <a:gd name="connsiteX3" fmla="*/ 54769 w 1169194"/>
                <a:gd name="connsiteY3" fmla="*/ 1235869 h 1769269"/>
                <a:gd name="connsiteX4" fmla="*/ 88106 w 1169194"/>
                <a:gd name="connsiteY4" fmla="*/ 1262063 h 1769269"/>
                <a:gd name="connsiteX5" fmla="*/ 304800 w 1169194"/>
                <a:gd name="connsiteY5" fmla="*/ 1262063 h 1769269"/>
                <a:gd name="connsiteX6" fmla="*/ 333375 w 1169194"/>
                <a:gd name="connsiteY6" fmla="*/ 1295400 h 1769269"/>
                <a:gd name="connsiteX7" fmla="*/ 419100 w 1169194"/>
                <a:gd name="connsiteY7" fmla="*/ 1262063 h 1769269"/>
                <a:gd name="connsiteX8" fmla="*/ 416719 w 1169194"/>
                <a:gd name="connsiteY8" fmla="*/ 1219200 h 1769269"/>
                <a:gd name="connsiteX9" fmla="*/ 631031 w 1169194"/>
                <a:gd name="connsiteY9" fmla="*/ 1385888 h 1769269"/>
                <a:gd name="connsiteX10" fmla="*/ 631031 w 1169194"/>
                <a:gd name="connsiteY10" fmla="*/ 1545432 h 1769269"/>
                <a:gd name="connsiteX11" fmla="*/ 835819 w 1169194"/>
                <a:gd name="connsiteY11" fmla="*/ 1769269 h 1769269"/>
                <a:gd name="connsiteX12" fmla="*/ 907256 w 1169194"/>
                <a:gd name="connsiteY12" fmla="*/ 1769269 h 1769269"/>
                <a:gd name="connsiteX13" fmla="*/ 959644 w 1169194"/>
                <a:gd name="connsiteY13" fmla="*/ 1685925 h 1769269"/>
                <a:gd name="connsiteX14" fmla="*/ 964406 w 1169194"/>
                <a:gd name="connsiteY14" fmla="*/ 1535907 h 1769269"/>
                <a:gd name="connsiteX15" fmla="*/ 709613 w 1169194"/>
                <a:gd name="connsiteY15" fmla="*/ 1088232 h 1769269"/>
                <a:gd name="connsiteX16" fmla="*/ 757238 w 1169194"/>
                <a:gd name="connsiteY16" fmla="*/ 959644 h 1769269"/>
                <a:gd name="connsiteX17" fmla="*/ 959644 w 1169194"/>
                <a:gd name="connsiteY17" fmla="*/ 716757 h 1769269"/>
                <a:gd name="connsiteX18" fmla="*/ 959644 w 1169194"/>
                <a:gd name="connsiteY18" fmla="*/ 688182 h 1769269"/>
                <a:gd name="connsiteX19" fmla="*/ 981075 w 1169194"/>
                <a:gd name="connsiteY19" fmla="*/ 692944 h 1769269"/>
                <a:gd name="connsiteX20" fmla="*/ 995363 w 1169194"/>
                <a:gd name="connsiteY20" fmla="*/ 671513 h 1769269"/>
                <a:gd name="connsiteX21" fmla="*/ 992981 w 1169194"/>
                <a:gd name="connsiteY21" fmla="*/ 628650 h 1769269"/>
                <a:gd name="connsiteX22" fmla="*/ 1131094 w 1169194"/>
                <a:gd name="connsiteY22" fmla="*/ 542925 h 1769269"/>
                <a:gd name="connsiteX23" fmla="*/ 1131094 w 1169194"/>
                <a:gd name="connsiteY23" fmla="*/ 500063 h 1769269"/>
                <a:gd name="connsiteX24" fmla="*/ 1085850 w 1169194"/>
                <a:gd name="connsiteY24" fmla="*/ 500063 h 1769269"/>
                <a:gd name="connsiteX25" fmla="*/ 1085850 w 1169194"/>
                <a:gd name="connsiteY25" fmla="*/ 457200 h 1769269"/>
                <a:gd name="connsiteX26" fmla="*/ 1121569 w 1169194"/>
                <a:gd name="connsiteY26" fmla="*/ 461963 h 1769269"/>
                <a:gd name="connsiteX27" fmla="*/ 1169194 w 1169194"/>
                <a:gd name="connsiteY27" fmla="*/ 423863 h 1769269"/>
                <a:gd name="connsiteX28" fmla="*/ 1123950 w 1169194"/>
                <a:gd name="connsiteY28" fmla="*/ 326232 h 1769269"/>
                <a:gd name="connsiteX29" fmla="*/ 1131094 w 1169194"/>
                <a:gd name="connsiteY29" fmla="*/ 292894 h 1769269"/>
                <a:gd name="connsiteX30" fmla="*/ 1090613 w 1169194"/>
                <a:gd name="connsiteY30" fmla="*/ 295275 h 1769269"/>
                <a:gd name="connsiteX31" fmla="*/ 1023938 w 1169194"/>
                <a:gd name="connsiteY31" fmla="*/ 114300 h 1769269"/>
                <a:gd name="connsiteX32" fmla="*/ 1088231 w 1169194"/>
                <a:gd name="connsiteY32" fmla="*/ 126207 h 1769269"/>
                <a:gd name="connsiteX33" fmla="*/ 1088231 w 1169194"/>
                <a:gd name="connsiteY33" fmla="*/ 202407 h 1769269"/>
                <a:gd name="connsiteX34" fmla="*/ 1112044 w 1169194"/>
                <a:gd name="connsiteY34" fmla="*/ 188119 h 1769269"/>
                <a:gd name="connsiteX35" fmla="*/ 1169194 w 1169194"/>
                <a:gd name="connsiteY35" fmla="*/ 80963 h 1769269"/>
                <a:gd name="connsiteX36" fmla="*/ 1059656 w 1169194"/>
                <a:gd name="connsiteY36" fmla="*/ 83344 h 1769269"/>
                <a:gd name="connsiteX37" fmla="*/ 1066800 w 1169194"/>
                <a:gd name="connsiteY37" fmla="*/ 0 h 1769269"/>
                <a:gd name="connsiteX38" fmla="*/ 726281 w 1169194"/>
                <a:gd name="connsiteY38" fmla="*/ 0 h 1769269"/>
                <a:gd name="connsiteX39" fmla="*/ 726281 w 1169194"/>
                <a:gd name="connsiteY39" fmla="*/ 54769 h 1769269"/>
                <a:gd name="connsiteX40" fmla="*/ 807244 w 1169194"/>
                <a:gd name="connsiteY40" fmla="*/ 52388 h 1769269"/>
                <a:gd name="connsiteX41" fmla="*/ 809625 w 1169194"/>
                <a:gd name="connsiteY41" fmla="*/ 169069 h 1769269"/>
                <a:gd name="connsiteX42" fmla="*/ 714375 w 1169194"/>
                <a:gd name="connsiteY42" fmla="*/ 169069 h 1769269"/>
                <a:gd name="connsiteX43" fmla="*/ 721519 w 1169194"/>
                <a:gd name="connsiteY43" fmla="*/ 295275 h 1769269"/>
                <a:gd name="connsiteX44" fmla="*/ 576263 w 1169194"/>
                <a:gd name="connsiteY44" fmla="*/ 388144 h 1769269"/>
                <a:gd name="connsiteX45" fmla="*/ 540544 w 1169194"/>
                <a:gd name="connsiteY45" fmla="*/ 350044 h 1769269"/>
                <a:gd name="connsiteX46" fmla="*/ 471488 w 1169194"/>
                <a:gd name="connsiteY46" fmla="*/ 450057 h 1769269"/>
                <a:gd name="connsiteX47" fmla="*/ 545306 w 1169194"/>
                <a:gd name="connsiteY47" fmla="*/ 454819 h 1769269"/>
                <a:gd name="connsiteX48" fmla="*/ 559594 w 1169194"/>
                <a:gd name="connsiteY48" fmla="*/ 502444 h 1769269"/>
                <a:gd name="connsiteX49" fmla="*/ 333375 w 1169194"/>
                <a:gd name="connsiteY49" fmla="*/ 669132 h 1769269"/>
                <a:gd name="connsiteX50" fmla="*/ 0 w 1169194"/>
                <a:gd name="connsiteY50" fmla="*/ 664369 h 17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9194" h="1769269">
                  <a:moveTo>
                    <a:pt x="0" y="664369"/>
                  </a:moveTo>
                  <a:cubicBezTo>
                    <a:pt x="1588" y="863600"/>
                    <a:pt x="3175" y="1062832"/>
                    <a:pt x="4763" y="1262063"/>
                  </a:cubicBezTo>
                  <a:lnTo>
                    <a:pt x="50006" y="1212057"/>
                  </a:lnTo>
                  <a:lnTo>
                    <a:pt x="54769" y="1235869"/>
                  </a:lnTo>
                  <a:lnTo>
                    <a:pt x="88106" y="1262063"/>
                  </a:lnTo>
                  <a:lnTo>
                    <a:pt x="304800" y="1262063"/>
                  </a:lnTo>
                  <a:lnTo>
                    <a:pt x="333375" y="1295400"/>
                  </a:lnTo>
                  <a:lnTo>
                    <a:pt x="419100" y="1262063"/>
                  </a:lnTo>
                  <a:lnTo>
                    <a:pt x="416719" y="1219200"/>
                  </a:lnTo>
                  <a:lnTo>
                    <a:pt x="631031" y="1385888"/>
                  </a:lnTo>
                  <a:lnTo>
                    <a:pt x="631031" y="1545432"/>
                  </a:lnTo>
                  <a:lnTo>
                    <a:pt x="835819" y="1769269"/>
                  </a:lnTo>
                  <a:lnTo>
                    <a:pt x="907256" y="1769269"/>
                  </a:lnTo>
                  <a:lnTo>
                    <a:pt x="959644" y="1685925"/>
                  </a:lnTo>
                  <a:lnTo>
                    <a:pt x="964406" y="1535907"/>
                  </a:lnTo>
                  <a:lnTo>
                    <a:pt x="709613" y="1088232"/>
                  </a:lnTo>
                  <a:lnTo>
                    <a:pt x="757238" y="959644"/>
                  </a:lnTo>
                  <a:lnTo>
                    <a:pt x="959644" y="716757"/>
                  </a:lnTo>
                  <a:lnTo>
                    <a:pt x="959644" y="688182"/>
                  </a:lnTo>
                  <a:lnTo>
                    <a:pt x="981075" y="692944"/>
                  </a:lnTo>
                  <a:lnTo>
                    <a:pt x="995363" y="671513"/>
                  </a:lnTo>
                  <a:lnTo>
                    <a:pt x="992981" y="628650"/>
                  </a:lnTo>
                  <a:lnTo>
                    <a:pt x="1131094" y="542925"/>
                  </a:lnTo>
                  <a:lnTo>
                    <a:pt x="1131094" y="500063"/>
                  </a:lnTo>
                  <a:lnTo>
                    <a:pt x="1085850" y="500063"/>
                  </a:lnTo>
                  <a:lnTo>
                    <a:pt x="1085850" y="457200"/>
                  </a:lnTo>
                  <a:lnTo>
                    <a:pt x="1121569" y="461963"/>
                  </a:lnTo>
                  <a:lnTo>
                    <a:pt x="1169194" y="423863"/>
                  </a:lnTo>
                  <a:lnTo>
                    <a:pt x="1123950" y="326232"/>
                  </a:lnTo>
                  <a:lnTo>
                    <a:pt x="1131094" y="292894"/>
                  </a:lnTo>
                  <a:lnTo>
                    <a:pt x="1090613" y="295275"/>
                  </a:lnTo>
                  <a:lnTo>
                    <a:pt x="1023938" y="114300"/>
                  </a:lnTo>
                  <a:lnTo>
                    <a:pt x="1088231" y="126207"/>
                  </a:lnTo>
                  <a:lnTo>
                    <a:pt x="1088231" y="202407"/>
                  </a:lnTo>
                  <a:lnTo>
                    <a:pt x="1112044" y="188119"/>
                  </a:lnTo>
                  <a:lnTo>
                    <a:pt x="1169194" y="80963"/>
                  </a:lnTo>
                  <a:lnTo>
                    <a:pt x="1059656" y="83344"/>
                  </a:lnTo>
                  <a:lnTo>
                    <a:pt x="1066800" y="0"/>
                  </a:lnTo>
                  <a:lnTo>
                    <a:pt x="726281" y="0"/>
                  </a:lnTo>
                  <a:lnTo>
                    <a:pt x="726281" y="54769"/>
                  </a:lnTo>
                  <a:lnTo>
                    <a:pt x="807244" y="52388"/>
                  </a:lnTo>
                  <a:cubicBezTo>
                    <a:pt x="808038" y="91282"/>
                    <a:pt x="808831" y="130175"/>
                    <a:pt x="809625" y="169069"/>
                  </a:cubicBezTo>
                  <a:lnTo>
                    <a:pt x="714375" y="169069"/>
                  </a:lnTo>
                  <a:lnTo>
                    <a:pt x="721519" y="295275"/>
                  </a:lnTo>
                  <a:lnTo>
                    <a:pt x="576263" y="388144"/>
                  </a:lnTo>
                  <a:lnTo>
                    <a:pt x="540544" y="350044"/>
                  </a:lnTo>
                  <a:lnTo>
                    <a:pt x="471488" y="450057"/>
                  </a:lnTo>
                  <a:lnTo>
                    <a:pt x="545306" y="454819"/>
                  </a:lnTo>
                  <a:lnTo>
                    <a:pt x="559594" y="502444"/>
                  </a:lnTo>
                  <a:lnTo>
                    <a:pt x="333375" y="669132"/>
                  </a:lnTo>
                  <a:lnTo>
                    <a:pt x="0" y="664369"/>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1" name="Freeform 190"/>
            <p:cNvSpPr/>
            <p:nvPr/>
          </p:nvSpPr>
          <p:spPr bwMode="auto">
            <a:xfrm>
              <a:off x="7805738" y="1981200"/>
              <a:ext cx="507206" cy="807244"/>
            </a:xfrm>
            <a:custGeom>
              <a:avLst/>
              <a:gdLst>
                <a:gd name="connsiteX0" fmla="*/ 295275 w 507206"/>
                <a:gd name="connsiteY0" fmla="*/ 40481 h 807244"/>
                <a:gd name="connsiteX1" fmla="*/ 347662 w 507206"/>
                <a:gd name="connsiteY1" fmla="*/ 2381 h 807244"/>
                <a:gd name="connsiteX2" fmla="*/ 383381 w 507206"/>
                <a:gd name="connsiteY2" fmla="*/ 50006 h 807244"/>
                <a:gd name="connsiteX3" fmla="*/ 423862 w 507206"/>
                <a:gd name="connsiteY3" fmla="*/ 176213 h 807244"/>
                <a:gd name="connsiteX4" fmla="*/ 454818 w 507206"/>
                <a:gd name="connsiteY4" fmla="*/ 171450 h 807244"/>
                <a:gd name="connsiteX5" fmla="*/ 469106 w 507206"/>
                <a:gd name="connsiteY5" fmla="*/ 221456 h 807244"/>
                <a:gd name="connsiteX6" fmla="*/ 500062 w 507206"/>
                <a:gd name="connsiteY6" fmla="*/ 214313 h 807244"/>
                <a:gd name="connsiteX7" fmla="*/ 507206 w 507206"/>
                <a:gd name="connsiteY7" fmla="*/ 250031 h 807244"/>
                <a:gd name="connsiteX8" fmla="*/ 454818 w 507206"/>
                <a:gd name="connsiteY8" fmla="*/ 354806 h 807244"/>
                <a:gd name="connsiteX9" fmla="*/ 414337 w 507206"/>
                <a:gd name="connsiteY9" fmla="*/ 352425 h 807244"/>
                <a:gd name="connsiteX10" fmla="*/ 400050 w 507206"/>
                <a:gd name="connsiteY10" fmla="*/ 366713 h 807244"/>
                <a:gd name="connsiteX11" fmla="*/ 383381 w 507206"/>
                <a:gd name="connsiteY11" fmla="*/ 388144 h 807244"/>
                <a:gd name="connsiteX12" fmla="*/ 347662 w 507206"/>
                <a:gd name="connsiteY12" fmla="*/ 357188 h 807244"/>
                <a:gd name="connsiteX13" fmla="*/ 345281 w 507206"/>
                <a:gd name="connsiteY13" fmla="*/ 428625 h 807244"/>
                <a:gd name="connsiteX14" fmla="*/ 269081 w 507206"/>
                <a:gd name="connsiteY14" fmla="*/ 497681 h 807244"/>
                <a:gd name="connsiteX15" fmla="*/ 271462 w 507206"/>
                <a:gd name="connsiteY15" fmla="*/ 511969 h 807244"/>
                <a:gd name="connsiteX16" fmla="*/ 297656 w 507206"/>
                <a:gd name="connsiteY16" fmla="*/ 516731 h 807244"/>
                <a:gd name="connsiteX17" fmla="*/ 302418 w 507206"/>
                <a:gd name="connsiteY17" fmla="*/ 604838 h 807244"/>
                <a:gd name="connsiteX18" fmla="*/ 378618 w 507206"/>
                <a:gd name="connsiteY18" fmla="*/ 676275 h 807244"/>
                <a:gd name="connsiteX19" fmla="*/ 304800 w 507206"/>
                <a:gd name="connsiteY19" fmla="*/ 747713 h 807244"/>
                <a:gd name="connsiteX20" fmla="*/ 242887 w 507206"/>
                <a:gd name="connsiteY20" fmla="*/ 795338 h 807244"/>
                <a:gd name="connsiteX21" fmla="*/ 223837 w 507206"/>
                <a:gd name="connsiteY21" fmla="*/ 802481 h 807244"/>
                <a:gd name="connsiteX22" fmla="*/ 121443 w 507206"/>
                <a:gd name="connsiteY22" fmla="*/ 807244 h 807244"/>
                <a:gd name="connsiteX23" fmla="*/ 102393 w 507206"/>
                <a:gd name="connsiteY23" fmla="*/ 807244 h 807244"/>
                <a:gd name="connsiteX24" fmla="*/ 57150 w 507206"/>
                <a:gd name="connsiteY24" fmla="*/ 747713 h 807244"/>
                <a:gd name="connsiteX25" fmla="*/ 40481 w 507206"/>
                <a:gd name="connsiteY25" fmla="*/ 683419 h 807244"/>
                <a:gd name="connsiteX26" fmla="*/ 42862 w 507206"/>
                <a:gd name="connsiteY26" fmla="*/ 602456 h 807244"/>
                <a:gd name="connsiteX27" fmla="*/ 0 w 507206"/>
                <a:gd name="connsiteY27" fmla="*/ 547688 h 807244"/>
                <a:gd name="connsiteX28" fmla="*/ 0 w 507206"/>
                <a:gd name="connsiteY28" fmla="*/ 376238 h 807244"/>
                <a:gd name="connsiteX29" fmla="*/ 123825 w 507206"/>
                <a:gd name="connsiteY29" fmla="*/ 342900 h 807244"/>
                <a:gd name="connsiteX30" fmla="*/ 119062 w 507206"/>
                <a:gd name="connsiteY30" fmla="*/ 292894 h 807244"/>
                <a:gd name="connsiteX31" fmla="*/ 164306 w 507206"/>
                <a:gd name="connsiteY31" fmla="*/ 300038 h 807244"/>
                <a:gd name="connsiteX32" fmla="*/ 214312 w 507206"/>
                <a:gd name="connsiteY32" fmla="*/ 216694 h 807244"/>
                <a:gd name="connsiteX33" fmla="*/ 214312 w 507206"/>
                <a:gd name="connsiteY33" fmla="*/ 123825 h 807244"/>
                <a:gd name="connsiteX34" fmla="*/ 250031 w 507206"/>
                <a:gd name="connsiteY34" fmla="*/ 0 h 807244"/>
                <a:gd name="connsiteX35" fmla="*/ 295275 w 507206"/>
                <a:gd name="connsiteY35" fmla="*/ 40481 h 8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7206" h="807244">
                  <a:moveTo>
                    <a:pt x="295275" y="40481"/>
                  </a:moveTo>
                  <a:lnTo>
                    <a:pt x="347662" y="2381"/>
                  </a:lnTo>
                  <a:lnTo>
                    <a:pt x="383381" y="50006"/>
                  </a:lnTo>
                  <a:lnTo>
                    <a:pt x="423862" y="176213"/>
                  </a:lnTo>
                  <a:lnTo>
                    <a:pt x="454818" y="171450"/>
                  </a:lnTo>
                  <a:lnTo>
                    <a:pt x="469106" y="221456"/>
                  </a:lnTo>
                  <a:lnTo>
                    <a:pt x="500062" y="214313"/>
                  </a:lnTo>
                  <a:lnTo>
                    <a:pt x="507206" y="250031"/>
                  </a:lnTo>
                  <a:lnTo>
                    <a:pt x="454818" y="354806"/>
                  </a:lnTo>
                  <a:lnTo>
                    <a:pt x="414337" y="352425"/>
                  </a:lnTo>
                  <a:lnTo>
                    <a:pt x="400050" y="366713"/>
                  </a:lnTo>
                  <a:lnTo>
                    <a:pt x="383381" y="388144"/>
                  </a:lnTo>
                  <a:lnTo>
                    <a:pt x="347662" y="357188"/>
                  </a:lnTo>
                  <a:cubicBezTo>
                    <a:pt x="346868" y="381000"/>
                    <a:pt x="346075" y="404813"/>
                    <a:pt x="345281" y="428625"/>
                  </a:cubicBezTo>
                  <a:lnTo>
                    <a:pt x="269081" y="497681"/>
                  </a:lnTo>
                  <a:lnTo>
                    <a:pt x="271462" y="511969"/>
                  </a:lnTo>
                  <a:lnTo>
                    <a:pt x="297656" y="516731"/>
                  </a:lnTo>
                  <a:lnTo>
                    <a:pt x="302418" y="604838"/>
                  </a:lnTo>
                  <a:lnTo>
                    <a:pt x="378618" y="676275"/>
                  </a:lnTo>
                  <a:lnTo>
                    <a:pt x="304800" y="747713"/>
                  </a:lnTo>
                  <a:lnTo>
                    <a:pt x="242887" y="795338"/>
                  </a:lnTo>
                  <a:lnTo>
                    <a:pt x="223837" y="802481"/>
                  </a:lnTo>
                  <a:lnTo>
                    <a:pt x="121443" y="807244"/>
                  </a:lnTo>
                  <a:lnTo>
                    <a:pt x="102393" y="807244"/>
                  </a:lnTo>
                  <a:lnTo>
                    <a:pt x="57150" y="747713"/>
                  </a:lnTo>
                  <a:lnTo>
                    <a:pt x="40481" y="683419"/>
                  </a:lnTo>
                  <a:cubicBezTo>
                    <a:pt x="41275" y="656431"/>
                    <a:pt x="42068" y="629444"/>
                    <a:pt x="42862" y="602456"/>
                  </a:cubicBezTo>
                  <a:lnTo>
                    <a:pt x="0" y="547688"/>
                  </a:lnTo>
                  <a:lnTo>
                    <a:pt x="0" y="376238"/>
                  </a:lnTo>
                  <a:lnTo>
                    <a:pt x="123825" y="342900"/>
                  </a:lnTo>
                  <a:lnTo>
                    <a:pt x="119062" y="292894"/>
                  </a:lnTo>
                  <a:lnTo>
                    <a:pt x="164306" y="300038"/>
                  </a:lnTo>
                  <a:lnTo>
                    <a:pt x="214312" y="216694"/>
                  </a:lnTo>
                  <a:lnTo>
                    <a:pt x="214312" y="123825"/>
                  </a:lnTo>
                  <a:lnTo>
                    <a:pt x="250031" y="0"/>
                  </a:lnTo>
                  <a:lnTo>
                    <a:pt x="295275" y="40481"/>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2" name="Freeform 191"/>
            <p:cNvSpPr/>
            <p:nvPr/>
          </p:nvSpPr>
          <p:spPr bwMode="auto">
            <a:xfrm>
              <a:off x="6343650" y="2286000"/>
              <a:ext cx="523875" cy="242888"/>
            </a:xfrm>
            <a:custGeom>
              <a:avLst/>
              <a:gdLst>
                <a:gd name="connsiteX0" fmla="*/ 0 w 523875"/>
                <a:gd name="connsiteY0" fmla="*/ 119063 h 242888"/>
                <a:gd name="connsiteX1" fmla="*/ 180975 w 523875"/>
                <a:gd name="connsiteY1" fmla="*/ 0 h 242888"/>
                <a:gd name="connsiteX2" fmla="*/ 176213 w 523875"/>
                <a:gd name="connsiteY2" fmla="*/ 73819 h 242888"/>
                <a:gd name="connsiteX3" fmla="*/ 214313 w 523875"/>
                <a:gd name="connsiteY3" fmla="*/ 45244 h 242888"/>
                <a:gd name="connsiteX4" fmla="*/ 240506 w 523875"/>
                <a:gd name="connsiteY4" fmla="*/ 30956 h 242888"/>
                <a:gd name="connsiteX5" fmla="*/ 266700 w 523875"/>
                <a:gd name="connsiteY5" fmla="*/ 35719 h 242888"/>
                <a:gd name="connsiteX6" fmla="*/ 302419 w 523875"/>
                <a:gd name="connsiteY6" fmla="*/ 76200 h 242888"/>
                <a:gd name="connsiteX7" fmla="*/ 433388 w 523875"/>
                <a:gd name="connsiteY7" fmla="*/ 33338 h 242888"/>
                <a:gd name="connsiteX8" fmla="*/ 426244 w 523875"/>
                <a:gd name="connsiteY8" fmla="*/ 69056 h 242888"/>
                <a:gd name="connsiteX9" fmla="*/ 523875 w 523875"/>
                <a:gd name="connsiteY9" fmla="*/ 76200 h 242888"/>
                <a:gd name="connsiteX10" fmla="*/ 523875 w 523875"/>
                <a:gd name="connsiteY10" fmla="*/ 133350 h 242888"/>
                <a:gd name="connsiteX11" fmla="*/ 452438 w 523875"/>
                <a:gd name="connsiteY11" fmla="*/ 126206 h 242888"/>
                <a:gd name="connsiteX12" fmla="*/ 414338 w 523875"/>
                <a:gd name="connsiteY12" fmla="*/ 128588 h 242888"/>
                <a:gd name="connsiteX13" fmla="*/ 302419 w 523875"/>
                <a:gd name="connsiteY13" fmla="*/ 161925 h 242888"/>
                <a:gd name="connsiteX14" fmla="*/ 259556 w 523875"/>
                <a:gd name="connsiteY14" fmla="*/ 242888 h 242888"/>
                <a:gd name="connsiteX15" fmla="*/ 185738 w 523875"/>
                <a:gd name="connsiteY15" fmla="*/ 169069 h 242888"/>
                <a:gd name="connsiteX16" fmla="*/ 142875 w 523875"/>
                <a:gd name="connsiteY16" fmla="*/ 150019 h 242888"/>
                <a:gd name="connsiteX17" fmla="*/ 0 w 523875"/>
                <a:gd name="connsiteY17" fmla="*/ 119063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242888">
                  <a:moveTo>
                    <a:pt x="0" y="119063"/>
                  </a:moveTo>
                  <a:lnTo>
                    <a:pt x="180975" y="0"/>
                  </a:lnTo>
                  <a:lnTo>
                    <a:pt x="176213" y="73819"/>
                  </a:lnTo>
                  <a:lnTo>
                    <a:pt x="214313" y="45244"/>
                  </a:lnTo>
                  <a:lnTo>
                    <a:pt x="240506" y="30956"/>
                  </a:lnTo>
                  <a:lnTo>
                    <a:pt x="266700" y="35719"/>
                  </a:lnTo>
                  <a:lnTo>
                    <a:pt x="302419" y="76200"/>
                  </a:lnTo>
                  <a:lnTo>
                    <a:pt x="433388" y="33338"/>
                  </a:lnTo>
                  <a:lnTo>
                    <a:pt x="426244" y="69056"/>
                  </a:lnTo>
                  <a:lnTo>
                    <a:pt x="523875" y="76200"/>
                  </a:lnTo>
                  <a:lnTo>
                    <a:pt x="523875" y="133350"/>
                  </a:lnTo>
                  <a:lnTo>
                    <a:pt x="452438" y="126206"/>
                  </a:lnTo>
                  <a:lnTo>
                    <a:pt x="414338" y="128588"/>
                  </a:lnTo>
                  <a:lnTo>
                    <a:pt x="302419" y="161925"/>
                  </a:lnTo>
                  <a:lnTo>
                    <a:pt x="259556" y="242888"/>
                  </a:lnTo>
                  <a:lnTo>
                    <a:pt x="185738" y="169069"/>
                  </a:lnTo>
                  <a:lnTo>
                    <a:pt x="142875" y="150019"/>
                  </a:lnTo>
                  <a:lnTo>
                    <a:pt x="0" y="119063"/>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3" name="Freeform 192"/>
            <p:cNvSpPr/>
            <p:nvPr/>
          </p:nvSpPr>
          <p:spPr bwMode="auto">
            <a:xfrm>
              <a:off x="6636544" y="2443163"/>
              <a:ext cx="428625" cy="1007268"/>
            </a:xfrm>
            <a:custGeom>
              <a:avLst/>
              <a:gdLst>
                <a:gd name="connsiteX0" fmla="*/ 7144 w 428625"/>
                <a:gd name="connsiteY0" fmla="*/ 847725 h 1007268"/>
                <a:gd name="connsiteX1" fmla="*/ 4762 w 428625"/>
                <a:gd name="connsiteY1" fmla="*/ 471487 h 1007268"/>
                <a:gd name="connsiteX2" fmla="*/ 45244 w 428625"/>
                <a:gd name="connsiteY2" fmla="*/ 469106 h 1007268"/>
                <a:gd name="connsiteX3" fmla="*/ 102394 w 428625"/>
                <a:gd name="connsiteY3" fmla="*/ 385762 h 1007268"/>
                <a:gd name="connsiteX4" fmla="*/ 54769 w 428625"/>
                <a:gd name="connsiteY4" fmla="*/ 304800 h 1007268"/>
                <a:gd name="connsiteX5" fmla="*/ 50006 w 428625"/>
                <a:gd name="connsiteY5" fmla="*/ 123825 h 1007268"/>
                <a:gd name="connsiteX6" fmla="*/ 97631 w 428625"/>
                <a:gd name="connsiteY6" fmla="*/ 90487 h 1007268"/>
                <a:gd name="connsiteX7" fmla="*/ 92869 w 428625"/>
                <a:gd name="connsiteY7" fmla="*/ 135731 h 1007268"/>
                <a:gd name="connsiteX8" fmla="*/ 140494 w 428625"/>
                <a:gd name="connsiteY8" fmla="*/ 135731 h 1007268"/>
                <a:gd name="connsiteX9" fmla="*/ 142875 w 428625"/>
                <a:gd name="connsiteY9" fmla="*/ 0 h 1007268"/>
                <a:gd name="connsiteX10" fmla="*/ 223837 w 428625"/>
                <a:gd name="connsiteY10" fmla="*/ 4762 h 1007268"/>
                <a:gd name="connsiteX11" fmla="*/ 309562 w 428625"/>
                <a:gd name="connsiteY11" fmla="*/ 45243 h 1007268"/>
                <a:gd name="connsiteX12" fmla="*/ 352425 w 428625"/>
                <a:gd name="connsiteY12" fmla="*/ 140493 h 1007268"/>
                <a:gd name="connsiteX13" fmla="*/ 302419 w 428625"/>
                <a:gd name="connsiteY13" fmla="*/ 226218 h 1007268"/>
                <a:gd name="connsiteX14" fmla="*/ 307181 w 428625"/>
                <a:gd name="connsiteY14" fmla="*/ 264318 h 1007268"/>
                <a:gd name="connsiteX15" fmla="*/ 345281 w 428625"/>
                <a:gd name="connsiteY15" fmla="*/ 214312 h 1007268"/>
                <a:gd name="connsiteX16" fmla="*/ 378619 w 428625"/>
                <a:gd name="connsiteY16" fmla="*/ 211931 h 1007268"/>
                <a:gd name="connsiteX17" fmla="*/ 428625 w 428625"/>
                <a:gd name="connsiteY17" fmla="*/ 345281 h 1007268"/>
                <a:gd name="connsiteX18" fmla="*/ 342900 w 428625"/>
                <a:gd name="connsiteY18" fmla="*/ 473868 h 1007268"/>
                <a:gd name="connsiteX19" fmla="*/ 247650 w 428625"/>
                <a:gd name="connsiteY19" fmla="*/ 461962 h 1007268"/>
                <a:gd name="connsiteX20" fmla="*/ 257175 w 428625"/>
                <a:gd name="connsiteY20" fmla="*/ 862012 h 1007268"/>
                <a:gd name="connsiteX21" fmla="*/ 180975 w 428625"/>
                <a:gd name="connsiteY21" fmla="*/ 933450 h 1007268"/>
                <a:gd name="connsiteX22" fmla="*/ 180975 w 428625"/>
                <a:gd name="connsiteY22" fmla="*/ 964406 h 1007268"/>
                <a:gd name="connsiteX23" fmla="*/ 0 w 428625"/>
                <a:gd name="connsiteY23" fmla="*/ 1007268 h 1007268"/>
                <a:gd name="connsiteX24" fmla="*/ 0 w 428625"/>
                <a:gd name="connsiteY24" fmla="*/ 983456 h 1007268"/>
                <a:gd name="connsiteX25" fmla="*/ 57150 w 428625"/>
                <a:gd name="connsiteY25" fmla="*/ 881062 h 1007268"/>
                <a:gd name="connsiteX26" fmla="*/ 7144 w 428625"/>
                <a:gd name="connsiteY26" fmla="*/ 847725 h 100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1007268">
                  <a:moveTo>
                    <a:pt x="7144" y="847725"/>
                  </a:moveTo>
                  <a:lnTo>
                    <a:pt x="4762" y="471487"/>
                  </a:lnTo>
                  <a:lnTo>
                    <a:pt x="45244" y="469106"/>
                  </a:lnTo>
                  <a:lnTo>
                    <a:pt x="102394" y="385762"/>
                  </a:lnTo>
                  <a:lnTo>
                    <a:pt x="54769" y="304800"/>
                  </a:lnTo>
                  <a:lnTo>
                    <a:pt x="50006" y="123825"/>
                  </a:lnTo>
                  <a:lnTo>
                    <a:pt x="97631" y="90487"/>
                  </a:lnTo>
                  <a:lnTo>
                    <a:pt x="92869" y="135731"/>
                  </a:lnTo>
                  <a:lnTo>
                    <a:pt x="140494" y="135731"/>
                  </a:lnTo>
                  <a:cubicBezTo>
                    <a:pt x="141288" y="90487"/>
                    <a:pt x="142081" y="45244"/>
                    <a:pt x="142875" y="0"/>
                  </a:cubicBezTo>
                  <a:lnTo>
                    <a:pt x="223837" y="4762"/>
                  </a:lnTo>
                  <a:lnTo>
                    <a:pt x="309562" y="45243"/>
                  </a:lnTo>
                  <a:lnTo>
                    <a:pt x="352425" y="140493"/>
                  </a:lnTo>
                  <a:lnTo>
                    <a:pt x="302419" y="226218"/>
                  </a:lnTo>
                  <a:lnTo>
                    <a:pt x="307181" y="264318"/>
                  </a:lnTo>
                  <a:lnTo>
                    <a:pt x="345281" y="214312"/>
                  </a:lnTo>
                  <a:lnTo>
                    <a:pt x="378619" y="211931"/>
                  </a:lnTo>
                  <a:lnTo>
                    <a:pt x="428625" y="345281"/>
                  </a:lnTo>
                  <a:lnTo>
                    <a:pt x="342900" y="473868"/>
                  </a:lnTo>
                  <a:lnTo>
                    <a:pt x="247650" y="461962"/>
                  </a:lnTo>
                  <a:lnTo>
                    <a:pt x="257175" y="862012"/>
                  </a:lnTo>
                  <a:lnTo>
                    <a:pt x="180975" y="933450"/>
                  </a:lnTo>
                  <a:lnTo>
                    <a:pt x="180975" y="964406"/>
                  </a:lnTo>
                  <a:lnTo>
                    <a:pt x="0" y="1007268"/>
                  </a:lnTo>
                  <a:lnTo>
                    <a:pt x="0" y="983456"/>
                  </a:lnTo>
                  <a:lnTo>
                    <a:pt x="57150" y="881062"/>
                  </a:lnTo>
                  <a:lnTo>
                    <a:pt x="7144" y="847725"/>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4" name="Freeform 193"/>
            <p:cNvSpPr/>
            <p:nvPr/>
          </p:nvSpPr>
          <p:spPr bwMode="auto">
            <a:xfrm>
              <a:off x="7303294" y="2355056"/>
              <a:ext cx="719137" cy="762000"/>
            </a:xfrm>
            <a:custGeom>
              <a:avLst/>
              <a:gdLst>
                <a:gd name="connsiteX0" fmla="*/ 485775 w 719137"/>
                <a:gd name="connsiteY0" fmla="*/ 0 h 762000"/>
                <a:gd name="connsiteX1" fmla="*/ 345281 w 719137"/>
                <a:gd name="connsiteY1" fmla="*/ 57150 h 762000"/>
                <a:gd name="connsiteX2" fmla="*/ 252412 w 719137"/>
                <a:gd name="connsiteY2" fmla="*/ 135732 h 762000"/>
                <a:gd name="connsiteX3" fmla="*/ 307181 w 719137"/>
                <a:gd name="connsiteY3" fmla="*/ 226219 h 762000"/>
                <a:gd name="connsiteX4" fmla="*/ 176212 w 719137"/>
                <a:gd name="connsiteY4" fmla="*/ 302419 h 762000"/>
                <a:gd name="connsiteX5" fmla="*/ 50006 w 719137"/>
                <a:gd name="connsiteY5" fmla="*/ 297657 h 762000"/>
                <a:gd name="connsiteX6" fmla="*/ 85725 w 719137"/>
                <a:gd name="connsiteY6" fmla="*/ 395288 h 762000"/>
                <a:gd name="connsiteX7" fmla="*/ 0 w 719137"/>
                <a:gd name="connsiteY7" fmla="*/ 440532 h 762000"/>
                <a:gd name="connsiteX8" fmla="*/ 16669 w 719137"/>
                <a:gd name="connsiteY8" fmla="*/ 478632 h 762000"/>
                <a:gd name="connsiteX9" fmla="*/ 440531 w 719137"/>
                <a:gd name="connsiteY9" fmla="*/ 433388 h 762000"/>
                <a:gd name="connsiteX10" fmla="*/ 454819 w 719137"/>
                <a:gd name="connsiteY10" fmla="*/ 471488 h 762000"/>
                <a:gd name="connsiteX11" fmla="*/ 471487 w 719137"/>
                <a:gd name="connsiteY11" fmla="*/ 507207 h 762000"/>
                <a:gd name="connsiteX12" fmla="*/ 469106 w 719137"/>
                <a:gd name="connsiteY12" fmla="*/ 559594 h 762000"/>
                <a:gd name="connsiteX13" fmla="*/ 504825 w 719137"/>
                <a:gd name="connsiteY13" fmla="*/ 595313 h 762000"/>
                <a:gd name="connsiteX14" fmla="*/ 450056 w 719137"/>
                <a:gd name="connsiteY14" fmla="*/ 726282 h 762000"/>
                <a:gd name="connsiteX15" fmla="*/ 514350 w 719137"/>
                <a:gd name="connsiteY15" fmla="*/ 726282 h 762000"/>
                <a:gd name="connsiteX16" fmla="*/ 552450 w 719137"/>
                <a:gd name="connsiteY16" fmla="*/ 762000 h 762000"/>
                <a:gd name="connsiteX17" fmla="*/ 592931 w 719137"/>
                <a:gd name="connsiteY17" fmla="*/ 692944 h 762000"/>
                <a:gd name="connsiteX18" fmla="*/ 592931 w 719137"/>
                <a:gd name="connsiteY18" fmla="*/ 590550 h 762000"/>
                <a:gd name="connsiteX19" fmla="*/ 566737 w 719137"/>
                <a:gd name="connsiteY19" fmla="*/ 557213 h 762000"/>
                <a:gd name="connsiteX20" fmla="*/ 573881 w 719137"/>
                <a:gd name="connsiteY20" fmla="*/ 526257 h 762000"/>
                <a:gd name="connsiteX21" fmla="*/ 719137 w 719137"/>
                <a:gd name="connsiteY21" fmla="*/ 476250 h 762000"/>
                <a:gd name="connsiteX22" fmla="*/ 719137 w 719137"/>
                <a:gd name="connsiteY22" fmla="*/ 442913 h 762000"/>
                <a:gd name="connsiteX23" fmla="*/ 604837 w 719137"/>
                <a:gd name="connsiteY23" fmla="*/ 481013 h 762000"/>
                <a:gd name="connsiteX24" fmla="*/ 583406 w 719137"/>
                <a:gd name="connsiteY24" fmla="*/ 438150 h 762000"/>
                <a:gd name="connsiteX25" fmla="*/ 588169 w 719137"/>
                <a:gd name="connsiteY25" fmla="*/ 407194 h 762000"/>
                <a:gd name="connsiteX26" fmla="*/ 552450 w 719137"/>
                <a:gd name="connsiteY26" fmla="*/ 357188 h 762000"/>
                <a:gd name="connsiteX27" fmla="*/ 540544 w 719137"/>
                <a:gd name="connsiteY27" fmla="*/ 257175 h 762000"/>
                <a:gd name="connsiteX28" fmla="*/ 542925 w 719137"/>
                <a:gd name="connsiteY28" fmla="*/ 221457 h 762000"/>
                <a:gd name="connsiteX29" fmla="*/ 497681 w 719137"/>
                <a:gd name="connsiteY29" fmla="*/ 171450 h 762000"/>
                <a:gd name="connsiteX30" fmla="*/ 485775 w 719137"/>
                <a:gd name="connsiteY30"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37" h="762000">
                  <a:moveTo>
                    <a:pt x="485775" y="0"/>
                  </a:moveTo>
                  <a:lnTo>
                    <a:pt x="345281" y="57150"/>
                  </a:lnTo>
                  <a:lnTo>
                    <a:pt x="252412" y="135732"/>
                  </a:lnTo>
                  <a:lnTo>
                    <a:pt x="307181" y="226219"/>
                  </a:lnTo>
                  <a:lnTo>
                    <a:pt x="176212" y="302419"/>
                  </a:lnTo>
                  <a:lnTo>
                    <a:pt x="50006" y="297657"/>
                  </a:lnTo>
                  <a:lnTo>
                    <a:pt x="85725" y="395288"/>
                  </a:lnTo>
                  <a:lnTo>
                    <a:pt x="0" y="440532"/>
                  </a:lnTo>
                  <a:lnTo>
                    <a:pt x="16669" y="478632"/>
                  </a:lnTo>
                  <a:lnTo>
                    <a:pt x="440531" y="433388"/>
                  </a:lnTo>
                  <a:lnTo>
                    <a:pt x="454819" y="471488"/>
                  </a:lnTo>
                  <a:lnTo>
                    <a:pt x="471487" y="507207"/>
                  </a:lnTo>
                  <a:lnTo>
                    <a:pt x="469106" y="559594"/>
                  </a:lnTo>
                  <a:lnTo>
                    <a:pt x="504825" y="595313"/>
                  </a:lnTo>
                  <a:lnTo>
                    <a:pt x="450056" y="726282"/>
                  </a:lnTo>
                  <a:lnTo>
                    <a:pt x="514350" y="726282"/>
                  </a:lnTo>
                  <a:lnTo>
                    <a:pt x="552450" y="762000"/>
                  </a:lnTo>
                  <a:lnTo>
                    <a:pt x="592931" y="692944"/>
                  </a:lnTo>
                  <a:lnTo>
                    <a:pt x="592931" y="590550"/>
                  </a:lnTo>
                  <a:lnTo>
                    <a:pt x="566737" y="557213"/>
                  </a:lnTo>
                  <a:lnTo>
                    <a:pt x="573881" y="526257"/>
                  </a:lnTo>
                  <a:lnTo>
                    <a:pt x="719137" y="476250"/>
                  </a:lnTo>
                  <a:lnTo>
                    <a:pt x="719137" y="442913"/>
                  </a:lnTo>
                  <a:lnTo>
                    <a:pt x="604837" y="481013"/>
                  </a:lnTo>
                  <a:lnTo>
                    <a:pt x="583406" y="438150"/>
                  </a:lnTo>
                  <a:lnTo>
                    <a:pt x="588169" y="407194"/>
                  </a:lnTo>
                  <a:lnTo>
                    <a:pt x="552450" y="357188"/>
                  </a:lnTo>
                  <a:lnTo>
                    <a:pt x="540544" y="257175"/>
                  </a:lnTo>
                  <a:lnTo>
                    <a:pt x="542925" y="221457"/>
                  </a:lnTo>
                  <a:lnTo>
                    <a:pt x="497681" y="171450"/>
                  </a:lnTo>
                  <a:lnTo>
                    <a:pt x="485775" y="0"/>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5" name="Freeform 194"/>
            <p:cNvSpPr/>
            <p:nvPr/>
          </p:nvSpPr>
          <p:spPr bwMode="auto">
            <a:xfrm>
              <a:off x="7150894" y="2790825"/>
              <a:ext cx="661987" cy="676275"/>
            </a:xfrm>
            <a:custGeom>
              <a:avLst/>
              <a:gdLst>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152400 w 661987"/>
                <a:gd name="connsiteY18" fmla="*/ 7144 h 676275"/>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207169 w 661987"/>
                <a:gd name="connsiteY18" fmla="*/ 4763 h 676275"/>
                <a:gd name="connsiteX19" fmla="*/ 152400 w 661987"/>
                <a:gd name="connsiteY19" fmla="*/ 7144 h 676275"/>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183357 w 661987"/>
                <a:gd name="connsiteY18" fmla="*/ 42863 h 676275"/>
                <a:gd name="connsiteX19" fmla="*/ 152400 w 661987"/>
                <a:gd name="connsiteY19" fmla="*/ 7144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987" h="676275">
                  <a:moveTo>
                    <a:pt x="152400" y="7144"/>
                  </a:moveTo>
                  <a:lnTo>
                    <a:pt x="116681" y="38100"/>
                  </a:lnTo>
                  <a:lnTo>
                    <a:pt x="126206" y="338138"/>
                  </a:lnTo>
                  <a:lnTo>
                    <a:pt x="0" y="485775"/>
                  </a:lnTo>
                  <a:lnTo>
                    <a:pt x="0" y="538163"/>
                  </a:lnTo>
                  <a:lnTo>
                    <a:pt x="76200" y="635794"/>
                  </a:lnTo>
                  <a:lnTo>
                    <a:pt x="109537" y="676275"/>
                  </a:lnTo>
                  <a:lnTo>
                    <a:pt x="261937" y="585788"/>
                  </a:lnTo>
                  <a:lnTo>
                    <a:pt x="252412" y="452438"/>
                  </a:lnTo>
                  <a:lnTo>
                    <a:pt x="340519" y="457200"/>
                  </a:lnTo>
                  <a:lnTo>
                    <a:pt x="345281" y="340519"/>
                  </a:lnTo>
                  <a:lnTo>
                    <a:pt x="259556" y="340519"/>
                  </a:lnTo>
                  <a:lnTo>
                    <a:pt x="264319" y="288131"/>
                  </a:lnTo>
                  <a:lnTo>
                    <a:pt x="604837" y="288131"/>
                  </a:lnTo>
                  <a:lnTo>
                    <a:pt x="661987" y="154781"/>
                  </a:lnTo>
                  <a:lnTo>
                    <a:pt x="616744" y="121444"/>
                  </a:lnTo>
                  <a:lnTo>
                    <a:pt x="628650" y="73819"/>
                  </a:lnTo>
                  <a:lnTo>
                    <a:pt x="595312" y="0"/>
                  </a:lnTo>
                  <a:lnTo>
                    <a:pt x="183357" y="42863"/>
                  </a:lnTo>
                  <a:lnTo>
                    <a:pt x="152400" y="7144"/>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6" name="Freeform 195"/>
            <p:cNvSpPr/>
            <p:nvPr/>
          </p:nvSpPr>
          <p:spPr bwMode="auto">
            <a:xfrm>
              <a:off x="6181725" y="2364581"/>
              <a:ext cx="504825" cy="1173957"/>
            </a:xfrm>
            <a:custGeom>
              <a:avLst/>
              <a:gdLst>
                <a:gd name="connsiteX0" fmla="*/ 7144 w 504825"/>
                <a:gd name="connsiteY0" fmla="*/ 2382 h 1173957"/>
                <a:gd name="connsiteX1" fmla="*/ 171450 w 504825"/>
                <a:gd name="connsiteY1" fmla="*/ 0 h 1173957"/>
                <a:gd name="connsiteX2" fmla="*/ 150019 w 504825"/>
                <a:gd name="connsiteY2" fmla="*/ 47625 h 1173957"/>
                <a:gd name="connsiteX3" fmla="*/ 323850 w 504825"/>
                <a:gd name="connsiteY3" fmla="*/ 80963 h 1173957"/>
                <a:gd name="connsiteX4" fmla="*/ 431006 w 504825"/>
                <a:gd name="connsiteY4" fmla="*/ 169069 h 1173957"/>
                <a:gd name="connsiteX5" fmla="*/ 378619 w 504825"/>
                <a:gd name="connsiteY5" fmla="*/ 252413 h 1173957"/>
                <a:gd name="connsiteX6" fmla="*/ 461963 w 504825"/>
                <a:gd name="connsiteY6" fmla="*/ 171450 h 1173957"/>
                <a:gd name="connsiteX7" fmla="*/ 428625 w 504825"/>
                <a:gd name="connsiteY7" fmla="*/ 242888 h 1173957"/>
                <a:gd name="connsiteX8" fmla="*/ 423863 w 504825"/>
                <a:gd name="connsiteY8" fmla="*/ 497682 h 1173957"/>
                <a:gd name="connsiteX9" fmla="*/ 464344 w 504825"/>
                <a:gd name="connsiteY9" fmla="*/ 502444 h 1173957"/>
                <a:gd name="connsiteX10" fmla="*/ 459581 w 504825"/>
                <a:gd name="connsiteY10" fmla="*/ 535782 h 1173957"/>
                <a:gd name="connsiteX11" fmla="*/ 459581 w 504825"/>
                <a:gd name="connsiteY11" fmla="*/ 928688 h 1173957"/>
                <a:gd name="connsiteX12" fmla="*/ 504825 w 504825"/>
                <a:gd name="connsiteY12" fmla="*/ 957263 h 1173957"/>
                <a:gd name="connsiteX13" fmla="*/ 450056 w 504825"/>
                <a:gd name="connsiteY13" fmla="*/ 1069182 h 1173957"/>
                <a:gd name="connsiteX14" fmla="*/ 457200 w 504825"/>
                <a:gd name="connsiteY14" fmla="*/ 1088232 h 1173957"/>
                <a:gd name="connsiteX15" fmla="*/ 414338 w 504825"/>
                <a:gd name="connsiteY15" fmla="*/ 1090613 h 1173957"/>
                <a:gd name="connsiteX16" fmla="*/ 416719 w 504825"/>
                <a:gd name="connsiteY16" fmla="*/ 1173957 h 1173957"/>
                <a:gd name="connsiteX17" fmla="*/ 381000 w 504825"/>
                <a:gd name="connsiteY17" fmla="*/ 1135857 h 1173957"/>
                <a:gd name="connsiteX18" fmla="*/ 340519 w 504825"/>
                <a:gd name="connsiteY18" fmla="*/ 1166813 h 1173957"/>
                <a:gd name="connsiteX19" fmla="*/ 252413 w 504825"/>
                <a:gd name="connsiteY19" fmla="*/ 1088232 h 1173957"/>
                <a:gd name="connsiteX20" fmla="*/ 259556 w 504825"/>
                <a:gd name="connsiteY20" fmla="*/ 971550 h 1173957"/>
                <a:gd name="connsiteX21" fmla="*/ 128588 w 504825"/>
                <a:gd name="connsiteY21" fmla="*/ 909638 h 1173957"/>
                <a:gd name="connsiteX22" fmla="*/ 126206 w 504825"/>
                <a:gd name="connsiteY22" fmla="*/ 673894 h 1173957"/>
                <a:gd name="connsiteX23" fmla="*/ 214313 w 504825"/>
                <a:gd name="connsiteY23" fmla="*/ 592932 h 1173957"/>
                <a:gd name="connsiteX24" fmla="*/ 183356 w 504825"/>
                <a:gd name="connsiteY24" fmla="*/ 507207 h 1173957"/>
                <a:gd name="connsiteX25" fmla="*/ 128588 w 504825"/>
                <a:gd name="connsiteY25" fmla="*/ 504825 h 1173957"/>
                <a:gd name="connsiteX26" fmla="*/ 133350 w 504825"/>
                <a:gd name="connsiteY26" fmla="*/ 414338 h 1173957"/>
                <a:gd name="connsiteX27" fmla="*/ 0 w 504825"/>
                <a:gd name="connsiteY27" fmla="*/ 285750 h 1173957"/>
                <a:gd name="connsiteX28" fmla="*/ 7144 w 504825"/>
                <a:gd name="connsiteY28" fmla="*/ 2382 h 11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825" h="1173957">
                  <a:moveTo>
                    <a:pt x="7144" y="2382"/>
                  </a:moveTo>
                  <a:lnTo>
                    <a:pt x="171450" y="0"/>
                  </a:lnTo>
                  <a:lnTo>
                    <a:pt x="150019" y="47625"/>
                  </a:lnTo>
                  <a:lnTo>
                    <a:pt x="323850" y="80963"/>
                  </a:lnTo>
                  <a:lnTo>
                    <a:pt x="431006" y="169069"/>
                  </a:lnTo>
                  <a:lnTo>
                    <a:pt x="378619" y="252413"/>
                  </a:lnTo>
                  <a:lnTo>
                    <a:pt x="461963" y="171450"/>
                  </a:lnTo>
                  <a:lnTo>
                    <a:pt x="428625" y="242888"/>
                  </a:lnTo>
                  <a:cubicBezTo>
                    <a:pt x="427038" y="327819"/>
                    <a:pt x="425450" y="412751"/>
                    <a:pt x="423863" y="497682"/>
                  </a:cubicBezTo>
                  <a:lnTo>
                    <a:pt x="464344" y="502444"/>
                  </a:lnTo>
                  <a:lnTo>
                    <a:pt x="459581" y="535782"/>
                  </a:lnTo>
                  <a:lnTo>
                    <a:pt x="459581" y="928688"/>
                  </a:lnTo>
                  <a:lnTo>
                    <a:pt x="504825" y="957263"/>
                  </a:lnTo>
                  <a:lnTo>
                    <a:pt x="450056" y="1069182"/>
                  </a:lnTo>
                  <a:lnTo>
                    <a:pt x="457200" y="1088232"/>
                  </a:lnTo>
                  <a:lnTo>
                    <a:pt x="414338" y="1090613"/>
                  </a:lnTo>
                  <a:cubicBezTo>
                    <a:pt x="415132" y="1118394"/>
                    <a:pt x="415925" y="1146176"/>
                    <a:pt x="416719" y="1173957"/>
                  </a:cubicBezTo>
                  <a:lnTo>
                    <a:pt x="381000" y="1135857"/>
                  </a:lnTo>
                  <a:lnTo>
                    <a:pt x="340519" y="1166813"/>
                  </a:lnTo>
                  <a:lnTo>
                    <a:pt x="252413" y="1088232"/>
                  </a:lnTo>
                  <a:lnTo>
                    <a:pt x="259556" y="971550"/>
                  </a:lnTo>
                  <a:lnTo>
                    <a:pt x="128588" y="909638"/>
                  </a:lnTo>
                  <a:lnTo>
                    <a:pt x="126206" y="673894"/>
                  </a:lnTo>
                  <a:lnTo>
                    <a:pt x="214313" y="592932"/>
                  </a:lnTo>
                  <a:lnTo>
                    <a:pt x="183356" y="507207"/>
                  </a:lnTo>
                  <a:lnTo>
                    <a:pt x="128588" y="504825"/>
                  </a:lnTo>
                  <a:lnTo>
                    <a:pt x="133350" y="414338"/>
                  </a:lnTo>
                  <a:lnTo>
                    <a:pt x="0" y="285750"/>
                  </a:lnTo>
                  <a:cubicBezTo>
                    <a:pt x="794" y="190500"/>
                    <a:pt x="1587" y="95250"/>
                    <a:pt x="7144" y="2382"/>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7" name="Freeform 196"/>
            <p:cNvSpPr/>
            <p:nvPr/>
          </p:nvSpPr>
          <p:spPr bwMode="auto">
            <a:xfrm>
              <a:off x="6441281" y="2828925"/>
              <a:ext cx="838200" cy="921544"/>
            </a:xfrm>
            <a:custGeom>
              <a:avLst/>
              <a:gdLst>
                <a:gd name="connsiteX0" fmla="*/ 550069 w 838200"/>
                <a:gd name="connsiteY0" fmla="*/ 71438 h 921544"/>
                <a:gd name="connsiteX1" fmla="*/ 661988 w 838200"/>
                <a:gd name="connsiteY1" fmla="*/ 128588 h 921544"/>
                <a:gd name="connsiteX2" fmla="*/ 831057 w 838200"/>
                <a:gd name="connsiteY2" fmla="*/ 0 h 921544"/>
                <a:gd name="connsiteX3" fmla="*/ 838200 w 838200"/>
                <a:gd name="connsiteY3" fmla="*/ 297656 h 921544"/>
                <a:gd name="connsiteX4" fmla="*/ 704850 w 838200"/>
                <a:gd name="connsiteY4" fmla="*/ 452438 h 921544"/>
                <a:gd name="connsiteX5" fmla="*/ 704850 w 838200"/>
                <a:gd name="connsiteY5" fmla="*/ 516731 h 921544"/>
                <a:gd name="connsiteX6" fmla="*/ 790575 w 838200"/>
                <a:gd name="connsiteY6" fmla="*/ 607219 h 921544"/>
                <a:gd name="connsiteX7" fmla="*/ 719138 w 838200"/>
                <a:gd name="connsiteY7" fmla="*/ 697706 h 921544"/>
                <a:gd name="connsiteX8" fmla="*/ 788194 w 838200"/>
                <a:gd name="connsiteY8" fmla="*/ 702469 h 921544"/>
                <a:gd name="connsiteX9" fmla="*/ 800100 w 838200"/>
                <a:gd name="connsiteY9" fmla="*/ 759619 h 921544"/>
                <a:gd name="connsiteX10" fmla="*/ 576263 w 838200"/>
                <a:gd name="connsiteY10" fmla="*/ 921544 h 921544"/>
                <a:gd name="connsiteX11" fmla="*/ 0 w 838200"/>
                <a:gd name="connsiteY11" fmla="*/ 912019 h 921544"/>
                <a:gd name="connsiteX12" fmla="*/ 2382 w 838200"/>
                <a:gd name="connsiteY12" fmla="*/ 876300 h 921544"/>
                <a:gd name="connsiteX13" fmla="*/ 23813 w 838200"/>
                <a:gd name="connsiteY13" fmla="*/ 835819 h 921544"/>
                <a:gd name="connsiteX14" fmla="*/ 78582 w 838200"/>
                <a:gd name="connsiteY14" fmla="*/ 752475 h 921544"/>
                <a:gd name="connsiteX15" fmla="*/ 83344 w 838200"/>
                <a:gd name="connsiteY15" fmla="*/ 695325 h 921544"/>
                <a:gd name="connsiteX16" fmla="*/ 123825 w 838200"/>
                <a:gd name="connsiteY16" fmla="*/ 671513 h 921544"/>
                <a:gd name="connsiteX17" fmla="*/ 154782 w 838200"/>
                <a:gd name="connsiteY17" fmla="*/ 704850 h 921544"/>
                <a:gd name="connsiteX18" fmla="*/ 159544 w 838200"/>
                <a:gd name="connsiteY18" fmla="*/ 621506 h 921544"/>
                <a:gd name="connsiteX19" fmla="*/ 195263 w 838200"/>
                <a:gd name="connsiteY19" fmla="*/ 623888 h 921544"/>
                <a:gd name="connsiteX20" fmla="*/ 371475 w 838200"/>
                <a:gd name="connsiteY20" fmla="*/ 578644 h 921544"/>
                <a:gd name="connsiteX21" fmla="*/ 378619 w 838200"/>
                <a:gd name="connsiteY21" fmla="*/ 542925 h 921544"/>
                <a:gd name="connsiteX22" fmla="*/ 452438 w 838200"/>
                <a:gd name="connsiteY22" fmla="*/ 476250 h 921544"/>
                <a:gd name="connsiteX23" fmla="*/ 445294 w 838200"/>
                <a:gd name="connsiteY23" fmla="*/ 78581 h 921544"/>
                <a:gd name="connsiteX24" fmla="*/ 550069 w 838200"/>
                <a:gd name="connsiteY24" fmla="*/ 71438 h 921544"/>
                <a:gd name="connsiteX0" fmla="*/ 550069 w 838200"/>
                <a:gd name="connsiteY0" fmla="*/ 71438 h 921544"/>
                <a:gd name="connsiteX1" fmla="*/ 581025 w 838200"/>
                <a:gd name="connsiteY1" fmla="*/ 85725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50069 w 838200"/>
                <a:gd name="connsiteY25" fmla="*/ 71438 h 921544"/>
                <a:gd name="connsiteX0" fmla="*/ 550069 w 838200"/>
                <a:gd name="connsiteY0" fmla="*/ 71438 h 921544"/>
                <a:gd name="connsiteX1" fmla="*/ 561975 w 838200"/>
                <a:gd name="connsiteY1" fmla="*/ 1547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50069 w 838200"/>
                <a:gd name="connsiteY25" fmla="*/ 71438 h 921544"/>
                <a:gd name="connsiteX0" fmla="*/ 509588 w 838200"/>
                <a:gd name="connsiteY0" fmla="*/ 169069 h 921544"/>
                <a:gd name="connsiteX1" fmla="*/ 561975 w 838200"/>
                <a:gd name="connsiteY1" fmla="*/ 1547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09588 w 838200"/>
                <a:gd name="connsiteY25" fmla="*/ 169069 h 921544"/>
                <a:gd name="connsiteX0" fmla="*/ 509588 w 838200"/>
                <a:gd name="connsiteY0" fmla="*/ 169069 h 921544"/>
                <a:gd name="connsiteX1" fmla="*/ 561975 w 838200"/>
                <a:gd name="connsiteY1" fmla="*/ 785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09588 w 838200"/>
                <a:gd name="connsiteY25" fmla="*/ 169069 h 921544"/>
                <a:gd name="connsiteX0" fmla="*/ 492920 w 838200"/>
                <a:gd name="connsiteY0" fmla="*/ 90488 h 921544"/>
                <a:gd name="connsiteX1" fmla="*/ 561975 w 838200"/>
                <a:gd name="connsiteY1" fmla="*/ 785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492920 w 838200"/>
                <a:gd name="connsiteY25" fmla="*/ 90488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200" h="921544">
                  <a:moveTo>
                    <a:pt x="492920" y="90488"/>
                  </a:moveTo>
                  <a:lnTo>
                    <a:pt x="561975" y="78582"/>
                  </a:lnTo>
                  <a:lnTo>
                    <a:pt x="661988" y="128588"/>
                  </a:lnTo>
                  <a:lnTo>
                    <a:pt x="831057" y="0"/>
                  </a:lnTo>
                  <a:lnTo>
                    <a:pt x="838200" y="297656"/>
                  </a:lnTo>
                  <a:lnTo>
                    <a:pt x="704850" y="452438"/>
                  </a:lnTo>
                  <a:lnTo>
                    <a:pt x="704850" y="516731"/>
                  </a:lnTo>
                  <a:lnTo>
                    <a:pt x="790575" y="607219"/>
                  </a:lnTo>
                  <a:lnTo>
                    <a:pt x="719138" y="697706"/>
                  </a:lnTo>
                  <a:lnTo>
                    <a:pt x="788194" y="702469"/>
                  </a:lnTo>
                  <a:lnTo>
                    <a:pt x="800100" y="759619"/>
                  </a:lnTo>
                  <a:lnTo>
                    <a:pt x="576263" y="921544"/>
                  </a:lnTo>
                  <a:lnTo>
                    <a:pt x="0" y="912019"/>
                  </a:lnTo>
                  <a:lnTo>
                    <a:pt x="2382" y="876300"/>
                  </a:lnTo>
                  <a:lnTo>
                    <a:pt x="23813" y="835819"/>
                  </a:lnTo>
                  <a:lnTo>
                    <a:pt x="78582" y="752475"/>
                  </a:lnTo>
                  <a:lnTo>
                    <a:pt x="83344" y="695325"/>
                  </a:lnTo>
                  <a:lnTo>
                    <a:pt x="123825" y="671513"/>
                  </a:lnTo>
                  <a:lnTo>
                    <a:pt x="154782" y="704850"/>
                  </a:lnTo>
                  <a:lnTo>
                    <a:pt x="159544" y="621506"/>
                  </a:lnTo>
                  <a:lnTo>
                    <a:pt x="195263" y="623888"/>
                  </a:lnTo>
                  <a:lnTo>
                    <a:pt x="371475" y="578644"/>
                  </a:lnTo>
                  <a:lnTo>
                    <a:pt x="378619" y="542925"/>
                  </a:lnTo>
                  <a:lnTo>
                    <a:pt x="452438" y="476250"/>
                  </a:lnTo>
                  <a:lnTo>
                    <a:pt x="445294" y="78581"/>
                  </a:lnTo>
                  <a:lnTo>
                    <a:pt x="492920" y="90488"/>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sp>
          <p:nvSpPr>
            <p:cNvPr id="198" name="Freeform 197"/>
            <p:cNvSpPr/>
            <p:nvPr/>
          </p:nvSpPr>
          <p:spPr bwMode="auto">
            <a:xfrm>
              <a:off x="7743825" y="3083718"/>
              <a:ext cx="111125" cy="78581"/>
            </a:xfrm>
            <a:custGeom>
              <a:avLst/>
              <a:gdLst>
                <a:gd name="connsiteX0" fmla="*/ 6350 w 111125"/>
                <a:gd name="connsiteY0" fmla="*/ 0 h 76200"/>
                <a:gd name="connsiteX1" fmla="*/ 0 w 111125"/>
                <a:gd name="connsiteY1" fmla="*/ 73025 h 76200"/>
                <a:gd name="connsiteX2" fmla="*/ 111125 w 111125"/>
                <a:gd name="connsiteY2" fmla="*/ 76200 h 76200"/>
                <a:gd name="connsiteX3" fmla="*/ 6350 w 111125"/>
                <a:gd name="connsiteY3" fmla="*/ 0 h 76200"/>
                <a:gd name="connsiteX0" fmla="*/ 6350 w 111125"/>
                <a:gd name="connsiteY0" fmla="*/ 0 h 76200"/>
                <a:gd name="connsiteX1" fmla="*/ 0 w 111125"/>
                <a:gd name="connsiteY1" fmla="*/ 73025 h 76200"/>
                <a:gd name="connsiteX2" fmla="*/ 111125 w 111125"/>
                <a:gd name="connsiteY2" fmla="*/ 76200 h 76200"/>
                <a:gd name="connsiteX3" fmla="*/ 47625 w 111125"/>
                <a:gd name="connsiteY3" fmla="*/ 23813 h 76200"/>
                <a:gd name="connsiteX4" fmla="*/ 6350 w 111125"/>
                <a:gd name="connsiteY4" fmla="*/ 0 h 76200"/>
                <a:gd name="connsiteX0" fmla="*/ 6350 w 111125"/>
                <a:gd name="connsiteY0" fmla="*/ 2381 h 78581"/>
                <a:gd name="connsiteX1" fmla="*/ 0 w 111125"/>
                <a:gd name="connsiteY1" fmla="*/ 75406 h 78581"/>
                <a:gd name="connsiteX2" fmla="*/ 111125 w 111125"/>
                <a:gd name="connsiteY2" fmla="*/ 78581 h 78581"/>
                <a:gd name="connsiteX3" fmla="*/ 35718 w 111125"/>
                <a:gd name="connsiteY3" fmla="*/ 0 h 78581"/>
                <a:gd name="connsiteX4" fmla="*/ 6350 w 111125"/>
                <a:gd name="connsiteY4" fmla="*/ 2381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5" h="78581">
                  <a:moveTo>
                    <a:pt x="6350" y="2381"/>
                  </a:moveTo>
                  <a:lnTo>
                    <a:pt x="0" y="75406"/>
                  </a:lnTo>
                  <a:lnTo>
                    <a:pt x="111125" y="78581"/>
                  </a:lnTo>
                  <a:lnTo>
                    <a:pt x="35718" y="0"/>
                  </a:lnTo>
                  <a:lnTo>
                    <a:pt x="6350" y="2381"/>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grpSp>
          <p:nvGrpSpPr>
            <p:cNvPr id="199" name="Group 198"/>
            <p:cNvGrpSpPr/>
            <p:nvPr/>
          </p:nvGrpSpPr>
          <p:grpSpPr>
            <a:xfrm>
              <a:off x="3389872" y="3067818"/>
              <a:ext cx="620171" cy="240870"/>
              <a:chOff x="3555184" y="1919304"/>
              <a:chExt cx="620171" cy="240870"/>
            </a:xfrm>
          </p:grpSpPr>
          <p:sp>
            <p:nvSpPr>
              <p:cNvPr id="234" name="TextBox 233"/>
              <p:cNvSpPr txBox="1"/>
              <p:nvPr/>
            </p:nvSpPr>
            <p:spPr>
              <a:xfrm>
                <a:off x="3555184" y="1919304"/>
                <a:ext cx="620171"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SAN FRANCISCO</a:t>
                </a:r>
              </a:p>
            </p:txBody>
          </p:sp>
          <p:sp>
            <p:nvSpPr>
              <p:cNvPr id="235" name="Oval 234"/>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0" name="Group 199"/>
            <p:cNvGrpSpPr/>
            <p:nvPr/>
          </p:nvGrpSpPr>
          <p:grpSpPr>
            <a:xfrm>
              <a:off x="5598081" y="3998543"/>
              <a:ext cx="347900" cy="266261"/>
              <a:chOff x="3506366" y="2041302"/>
              <a:chExt cx="347900" cy="266261"/>
            </a:xfrm>
          </p:grpSpPr>
          <p:sp>
            <p:nvSpPr>
              <p:cNvPr id="232" name="TextBox 231"/>
              <p:cNvSpPr txBox="1"/>
              <p:nvPr/>
            </p:nvSpPr>
            <p:spPr>
              <a:xfrm>
                <a:off x="3506366" y="2199841"/>
                <a:ext cx="347900"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DALLAS</a:t>
                </a:r>
              </a:p>
            </p:txBody>
          </p:sp>
          <p:sp>
            <p:nvSpPr>
              <p:cNvPr id="233" name="Oval 232"/>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1" name="Group 200"/>
            <p:cNvGrpSpPr/>
            <p:nvPr/>
          </p:nvGrpSpPr>
          <p:grpSpPr>
            <a:xfrm>
              <a:off x="5642178" y="3216143"/>
              <a:ext cx="314950" cy="252554"/>
              <a:chOff x="3419102" y="2041302"/>
              <a:chExt cx="314950" cy="252554"/>
            </a:xfrm>
          </p:grpSpPr>
          <p:sp>
            <p:nvSpPr>
              <p:cNvPr id="230" name="TextBox 229"/>
              <p:cNvSpPr txBox="1"/>
              <p:nvPr/>
            </p:nvSpPr>
            <p:spPr>
              <a:xfrm>
                <a:off x="3419102" y="2186134"/>
                <a:ext cx="314950"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TOPEKA</a:t>
                </a:r>
              </a:p>
            </p:txBody>
          </p:sp>
          <p:sp>
            <p:nvSpPr>
              <p:cNvPr id="231" name="Oval 230"/>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2" name="Group 201"/>
            <p:cNvGrpSpPr/>
            <p:nvPr/>
          </p:nvGrpSpPr>
          <p:grpSpPr>
            <a:xfrm>
              <a:off x="5445716" y="2869598"/>
              <a:ext cx="607325" cy="118872"/>
              <a:chOff x="3088280" y="2041302"/>
              <a:chExt cx="607325" cy="118872"/>
            </a:xfrm>
          </p:grpSpPr>
          <p:sp>
            <p:nvSpPr>
              <p:cNvPr id="228" name="TextBox 227"/>
              <p:cNvSpPr txBox="1"/>
              <p:nvPr/>
            </p:nvSpPr>
            <p:spPr>
              <a:xfrm>
                <a:off x="3088280" y="2046877"/>
                <a:ext cx="46869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DES MOINES</a:t>
                </a:r>
              </a:p>
            </p:txBody>
          </p:sp>
          <p:sp>
            <p:nvSpPr>
              <p:cNvPr id="229" name="Oval 228"/>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3" name="Group 202"/>
            <p:cNvGrpSpPr/>
            <p:nvPr/>
          </p:nvGrpSpPr>
          <p:grpSpPr>
            <a:xfrm>
              <a:off x="6251575" y="2749027"/>
              <a:ext cx="399251" cy="217604"/>
              <a:chOff x="3300018" y="1942570"/>
              <a:chExt cx="399251" cy="217604"/>
            </a:xfrm>
          </p:grpSpPr>
          <p:sp>
            <p:nvSpPr>
              <p:cNvPr id="226" name="TextBox 225"/>
              <p:cNvSpPr txBox="1"/>
              <p:nvPr/>
            </p:nvSpPr>
            <p:spPr>
              <a:xfrm>
                <a:off x="3300018" y="1942570"/>
                <a:ext cx="399251" cy="109108"/>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CHICAGO</a:t>
                </a:r>
              </a:p>
            </p:txBody>
          </p:sp>
          <p:sp>
            <p:nvSpPr>
              <p:cNvPr id="227" name="Oval 226"/>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4" name="Group 203"/>
            <p:cNvGrpSpPr/>
            <p:nvPr/>
          </p:nvGrpSpPr>
          <p:grpSpPr>
            <a:xfrm>
              <a:off x="6217808" y="3074412"/>
              <a:ext cx="599761" cy="224110"/>
              <a:chOff x="3095844" y="2041302"/>
              <a:chExt cx="599761" cy="224110"/>
            </a:xfrm>
          </p:grpSpPr>
          <p:sp>
            <p:nvSpPr>
              <p:cNvPr id="224" name="TextBox 223"/>
              <p:cNvSpPr txBox="1"/>
              <p:nvPr/>
            </p:nvSpPr>
            <p:spPr>
              <a:xfrm>
                <a:off x="3095844" y="2157690"/>
                <a:ext cx="54736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INDIANAPOLIS</a:t>
                </a:r>
              </a:p>
            </p:txBody>
          </p:sp>
          <p:sp>
            <p:nvSpPr>
              <p:cNvPr id="225" name="Oval 224"/>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5" name="Group 204"/>
            <p:cNvGrpSpPr/>
            <p:nvPr/>
          </p:nvGrpSpPr>
          <p:grpSpPr>
            <a:xfrm>
              <a:off x="6942828" y="3811524"/>
              <a:ext cx="344455" cy="260309"/>
              <a:chOff x="3475941" y="2041302"/>
              <a:chExt cx="344455" cy="260309"/>
            </a:xfrm>
          </p:grpSpPr>
          <p:sp>
            <p:nvSpPr>
              <p:cNvPr id="222" name="TextBox 221"/>
              <p:cNvSpPr txBox="1"/>
              <p:nvPr/>
            </p:nvSpPr>
            <p:spPr>
              <a:xfrm>
                <a:off x="3475941" y="2193889"/>
                <a:ext cx="344455"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ATLANTA</a:t>
                </a:r>
              </a:p>
            </p:txBody>
          </p:sp>
          <p:sp>
            <p:nvSpPr>
              <p:cNvPr id="223" name="Oval 222"/>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6" name="Group 205"/>
            <p:cNvGrpSpPr/>
            <p:nvPr/>
          </p:nvGrpSpPr>
          <p:grpSpPr>
            <a:xfrm>
              <a:off x="6888808" y="3259795"/>
              <a:ext cx="547368" cy="233636"/>
              <a:chOff x="3543371" y="2041302"/>
              <a:chExt cx="547368" cy="233636"/>
            </a:xfrm>
          </p:grpSpPr>
          <p:sp>
            <p:nvSpPr>
              <p:cNvPr id="220" name="TextBox 219"/>
              <p:cNvSpPr txBox="1"/>
              <p:nvPr/>
            </p:nvSpPr>
            <p:spPr>
              <a:xfrm>
                <a:off x="3543371" y="2167216"/>
                <a:ext cx="54736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CINCINNATI</a:t>
                </a:r>
              </a:p>
            </p:txBody>
          </p:sp>
          <p:sp>
            <p:nvSpPr>
              <p:cNvPr id="221" name="Oval 220"/>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7" name="Group 206"/>
            <p:cNvGrpSpPr/>
            <p:nvPr/>
          </p:nvGrpSpPr>
          <p:grpSpPr>
            <a:xfrm>
              <a:off x="7252019" y="2988469"/>
              <a:ext cx="547368" cy="233636"/>
              <a:chOff x="3543371" y="2041302"/>
              <a:chExt cx="547368" cy="233636"/>
            </a:xfrm>
          </p:grpSpPr>
          <p:sp>
            <p:nvSpPr>
              <p:cNvPr id="218" name="TextBox 217"/>
              <p:cNvSpPr txBox="1"/>
              <p:nvPr/>
            </p:nvSpPr>
            <p:spPr>
              <a:xfrm>
                <a:off x="3543371" y="2167216"/>
                <a:ext cx="547368"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PITTSBURGH</a:t>
                </a:r>
              </a:p>
            </p:txBody>
          </p:sp>
          <p:sp>
            <p:nvSpPr>
              <p:cNvPr id="219" name="Oval 218"/>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8" name="Group 207"/>
            <p:cNvGrpSpPr/>
            <p:nvPr/>
          </p:nvGrpSpPr>
          <p:grpSpPr>
            <a:xfrm>
              <a:off x="7449452" y="2655765"/>
              <a:ext cx="463909" cy="232286"/>
              <a:chOff x="3231696" y="1927888"/>
              <a:chExt cx="463909" cy="232286"/>
            </a:xfrm>
          </p:grpSpPr>
          <p:sp>
            <p:nvSpPr>
              <p:cNvPr id="216" name="TextBox 215"/>
              <p:cNvSpPr txBox="1"/>
              <p:nvPr/>
            </p:nvSpPr>
            <p:spPr>
              <a:xfrm>
                <a:off x="3231696" y="1927888"/>
                <a:ext cx="418409"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NEW YORK</a:t>
                </a:r>
              </a:p>
            </p:txBody>
          </p:sp>
          <p:sp>
            <p:nvSpPr>
              <p:cNvPr id="217" name="Oval 216"/>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grpSp>
          <p:nvGrpSpPr>
            <p:cNvPr id="209" name="Group 208"/>
            <p:cNvGrpSpPr/>
            <p:nvPr/>
          </p:nvGrpSpPr>
          <p:grpSpPr>
            <a:xfrm>
              <a:off x="7724097" y="2380805"/>
              <a:ext cx="392816" cy="222760"/>
              <a:chOff x="3302789" y="1937414"/>
              <a:chExt cx="392816" cy="222760"/>
            </a:xfrm>
          </p:grpSpPr>
          <p:sp>
            <p:nvSpPr>
              <p:cNvPr id="214" name="TextBox 213"/>
              <p:cNvSpPr txBox="1"/>
              <p:nvPr/>
            </p:nvSpPr>
            <p:spPr>
              <a:xfrm>
                <a:off x="3302789" y="1937414"/>
                <a:ext cx="342904"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BOSTON</a:t>
                </a:r>
              </a:p>
            </p:txBody>
          </p:sp>
          <p:sp>
            <p:nvSpPr>
              <p:cNvPr id="215" name="Oval 214"/>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ea typeface="ヒラギノ角ゴ Pro W3" charset="-128"/>
                </a:endParaRPr>
              </a:p>
            </p:txBody>
          </p:sp>
        </p:grpSp>
        <p:sp>
          <p:nvSpPr>
            <p:cNvPr id="210" name="Freeform 209"/>
            <p:cNvSpPr/>
            <p:nvPr/>
          </p:nvSpPr>
          <p:spPr bwMode="auto">
            <a:xfrm>
              <a:off x="3394075" y="1987550"/>
              <a:ext cx="3006725" cy="742950"/>
            </a:xfrm>
            <a:custGeom>
              <a:avLst/>
              <a:gdLst>
                <a:gd name="connsiteX0" fmla="*/ 0 w 3006725"/>
                <a:gd name="connsiteY0" fmla="*/ 742950 h 742950"/>
                <a:gd name="connsiteX1" fmla="*/ 0 w 3006725"/>
                <a:gd name="connsiteY1" fmla="*/ 339725 h 742950"/>
                <a:gd name="connsiteX2" fmla="*/ 133350 w 3006725"/>
                <a:gd name="connsiteY2" fmla="*/ 339725 h 742950"/>
                <a:gd name="connsiteX3" fmla="*/ 133350 w 3006725"/>
                <a:gd name="connsiteY3" fmla="*/ 50800 h 742950"/>
                <a:gd name="connsiteX4" fmla="*/ 219075 w 3006725"/>
                <a:gd name="connsiteY4" fmla="*/ 50800 h 742950"/>
                <a:gd name="connsiteX5" fmla="*/ 219075 w 3006725"/>
                <a:gd name="connsiteY5" fmla="*/ 0 h 742950"/>
                <a:gd name="connsiteX6" fmla="*/ 2628900 w 3006725"/>
                <a:gd name="connsiteY6" fmla="*/ 0 h 742950"/>
                <a:gd name="connsiteX7" fmla="*/ 2628900 w 3006725"/>
                <a:gd name="connsiteY7" fmla="*/ 85725 h 742950"/>
                <a:gd name="connsiteX8" fmla="*/ 3006725 w 3006725"/>
                <a:gd name="connsiteY8" fmla="*/ 168275 h 742950"/>
                <a:gd name="connsiteX9" fmla="*/ 3006725 w 3006725"/>
                <a:gd name="connsiteY9" fmla="*/ 219075 h 742950"/>
                <a:gd name="connsiteX10" fmla="*/ 2794000 w 3006725"/>
                <a:gd name="connsiteY10" fmla="*/ 374650 h 742950"/>
                <a:gd name="connsiteX11" fmla="*/ 2794000 w 3006725"/>
                <a:gd name="connsiteY11" fmla="*/ 37782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6725" h="742950">
                  <a:moveTo>
                    <a:pt x="0" y="742950"/>
                  </a:moveTo>
                  <a:lnTo>
                    <a:pt x="0" y="339725"/>
                  </a:lnTo>
                  <a:lnTo>
                    <a:pt x="133350" y="339725"/>
                  </a:lnTo>
                  <a:lnTo>
                    <a:pt x="133350" y="50800"/>
                  </a:lnTo>
                  <a:lnTo>
                    <a:pt x="219075" y="50800"/>
                  </a:lnTo>
                  <a:lnTo>
                    <a:pt x="219075" y="0"/>
                  </a:lnTo>
                  <a:lnTo>
                    <a:pt x="2628900" y="0"/>
                  </a:lnTo>
                  <a:lnTo>
                    <a:pt x="2628900" y="85725"/>
                  </a:lnTo>
                  <a:lnTo>
                    <a:pt x="3006725" y="168275"/>
                  </a:lnTo>
                  <a:lnTo>
                    <a:pt x="3006725" y="219075"/>
                  </a:lnTo>
                  <a:lnTo>
                    <a:pt x="2794000" y="374650"/>
                  </a:lnTo>
                  <a:lnTo>
                    <a:pt x="2794000" y="377825"/>
                  </a:lnTo>
                </a:path>
              </a:pathLst>
            </a:custGeom>
            <a:noFill/>
            <a:ln w="2540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smtClean="0">
                <a:solidFill>
                  <a:srgbClr val="000000"/>
                </a:solidFill>
                <a:latin typeface="Arial" pitchFamily="-111" charset="0"/>
                <a:ea typeface="ヒラギノ角ゴ Pro W3" pitchFamily="-111" charset="-128"/>
                <a:cs typeface="ヒラギノ角ゴ Pro W3" pitchFamily="-111" charset="-128"/>
              </a:endParaRPr>
            </a:p>
          </p:txBody>
        </p:sp>
        <p:grpSp>
          <p:nvGrpSpPr>
            <p:cNvPr id="211" name="Group 210"/>
            <p:cNvGrpSpPr/>
            <p:nvPr/>
          </p:nvGrpSpPr>
          <p:grpSpPr>
            <a:xfrm>
              <a:off x="3586257" y="2043340"/>
              <a:ext cx="441231" cy="107722"/>
              <a:chOff x="3583083" y="2046877"/>
              <a:chExt cx="441231" cy="107722"/>
            </a:xfrm>
          </p:grpSpPr>
          <p:sp>
            <p:nvSpPr>
              <p:cNvPr id="212" name="TextBox 211"/>
              <p:cNvSpPr txBox="1"/>
              <p:nvPr/>
            </p:nvSpPr>
            <p:spPr>
              <a:xfrm>
                <a:off x="3676414" y="2046877"/>
                <a:ext cx="347900" cy="107722"/>
              </a:xfrm>
              <a:prstGeom prst="rect">
                <a:avLst/>
              </a:prstGeom>
              <a:noFill/>
            </p:spPr>
            <p:txBody>
              <a:bodyPr wrap="square" lIns="0" tIns="0" rIns="0" bIns="0" rtlCol="0" anchor="ctr">
                <a:spAutoFit/>
              </a:bodyPr>
              <a:lstStyle/>
              <a:p>
                <a:pPr eaLnBrk="1" fontAlgn="auto" hangingPunct="1">
                  <a:spcBef>
                    <a:spcPts val="0"/>
                  </a:spcBef>
                  <a:spcAft>
                    <a:spcPts val="0"/>
                  </a:spcAft>
                  <a:defRPr/>
                </a:pPr>
                <a:r>
                  <a:rPr lang="en-US" sz="700" b="1" kern="0"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SEATTLE</a:t>
                </a:r>
              </a:p>
            </p:txBody>
          </p:sp>
          <p:sp>
            <p:nvSpPr>
              <p:cNvPr id="213" name="Oval 212"/>
              <p:cNvSpPr/>
              <p:nvPr/>
            </p:nvSpPr>
            <p:spPr bwMode="auto">
              <a:xfrm>
                <a:off x="3583083" y="2066702"/>
                <a:ext cx="73152" cy="73152"/>
              </a:xfrm>
              <a:prstGeom prst="ellipse">
                <a:avLst/>
              </a:prstGeom>
              <a:solidFill>
                <a:srgbClr val="FFFFFF"/>
              </a:solidFill>
              <a:ln w="15875" cap="flat" cmpd="sng" algn="ctr">
                <a:no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dirty="0" smtClean="0">
                  <a:solidFill>
                    <a:srgbClr val="000000"/>
                  </a:solidFill>
                  <a:latin typeface="Arial" pitchFamily="-111" charset="0"/>
                  <a:ea typeface="ヒラギノ角ゴ Pro W3" pitchFamily="-111" charset="-128"/>
                  <a:cs typeface="ヒラギノ角ゴ Pro W3" pitchFamily="-111" charset="-128"/>
                </a:endParaRPr>
              </a:p>
            </p:txBody>
          </p:sp>
        </p:grpSp>
      </p:grpSp>
    </p:spTree>
    <p:extLst>
      <p:ext uri="{BB962C8B-B14F-4D97-AF65-F5344CB8AC3E}">
        <p14:creationId xmlns:p14="http://schemas.microsoft.com/office/powerpoint/2010/main" val="1899926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333493"/>
            <a:ext cx="7391401" cy="709553"/>
          </a:xfrm>
        </p:spPr>
        <p:txBody>
          <a:bodyPr lIns="0" tIns="0" rIns="0" bIns="0" anchor="ctr"/>
          <a:lstStyle/>
          <a:p>
            <a:pPr algn="l"/>
            <a:r>
              <a:rPr lang="en-US" sz="2600" spc="-200" dirty="0" smtClean="0"/>
              <a:t>Merging to Build a Stronger Cooperative</a:t>
            </a:r>
            <a:endParaRPr lang="en-US" sz="2600" spc="-200" dirty="0"/>
          </a:p>
        </p:txBody>
      </p:sp>
      <p:grpSp>
        <p:nvGrpSpPr>
          <p:cNvPr id="9" name="Group 8"/>
          <p:cNvGrpSpPr/>
          <p:nvPr/>
        </p:nvGrpSpPr>
        <p:grpSpPr>
          <a:xfrm>
            <a:off x="3200400" y="1775460"/>
            <a:ext cx="5212080" cy="3375660"/>
            <a:chOff x="3200400" y="1775460"/>
            <a:chExt cx="5212080" cy="3375660"/>
          </a:xfrm>
        </p:grpSpPr>
        <p:pic>
          <p:nvPicPr>
            <p:cNvPr id="10" name="Picture 9"/>
            <p:cNvPicPr/>
            <p:nvPr/>
          </p:nvPicPr>
          <p:blipFill rotWithShape="1">
            <a:blip r:embed="rId2">
              <a:clrChange>
                <a:clrFrom>
                  <a:srgbClr val="A4C2CB"/>
                </a:clrFrom>
                <a:clrTo>
                  <a:srgbClr val="A4C2CB">
                    <a:alpha val="0"/>
                  </a:srgbClr>
                </a:clrTo>
              </a:clrChange>
            </a:blip>
            <a:srcRect l="22437" t="37159" r="23776" b="17594"/>
            <a:stretch/>
          </p:blipFill>
          <p:spPr bwMode="auto">
            <a:xfrm>
              <a:off x="3260578" y="1775460"/>
              <a:ext cx="5151902" cy="3200400"/>
            </a:xfrm>
            <a:prstGeom prst="rect">
              <a:avLst/>
            </a:prstGeom>
            <a:ln>
              <a:noFill/>
            </a:ln>
            <a:extLst>
              <a:ext uri="{53640926-AAD7-44D8-BBD7-CCE9431645EC}">
                <a14:shadowObscured xmlns:a14="http://schemas.microsoft.com/office/drawing/2010/main"/>
              </a:ext>
            </a:extLst>
          </p:spPr>
        </p:pic>
        <p:sp>
          <p:nvSpPr>
            <p:cNvPr id="11" name="Freeform 10"/>
            <p:cNvSpPr/>
            <p:nvPr/>
          </p:nvSpPr>
          <p:spPr bwMode="auto">
            <a:xfrm>
              <a:off x="7840980" y="4800600"/>
              <a:ext cx="571500" cy="350520"/>
            </a:xfrm>
            <a:custGeom>
              <a:avLst/>
              <a:gdLst>
                <a:gd name="connsiteX0" fmla="*/ 0 w 571500"/>
                <a:gd name="connsiteY0" fmla="*/ 60960 h 350520"/>
                <a:gd name="connsiteX1" fmla="*/ 0 w 571500"/>
                <a:gd name="connsiteY1" fmla="*/ 350520 h 350520"/>
                <a:gd name="connsiteX2" fmla="*/ 312420 w 571500"/>
                <a:gd name="connsiteY2" fmla="*/ 342900 h 350520"/>
                <a:gd name="connsiteX3" fmla="*/ 571500 w 571500"/>
                <a:gd name="connsiteY3" fmla="*/ 297180 h 350520"/>
                <a:gd name="connsiteX4" fmla="*/ 556260 w 571500"/>
                <a:gd name="connsiteY4" fmla="*/ 38100 h 350520"/>
                <a:gd name="connsiteX5" fmla="*/ 297180 w 571500"/>
                <a:gd name="connsiteY5"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350520">
                  <a:moveTo>
                    <a:pt x="0" y="60960"/>
                  </a:moveTo>
                  <a:lnTo>
                    <a:pt x="0" y="350520"/>
                  </a:lnTo>
                  <a:lnTo>
                    <a:pt x="312420" y="342900"/>
                  </a:lnTo>
                  <a:lnTo>
                    <a:pt x="571500" y="297180"/>
                  </a:lnTo>
                  <a:lnTo>
                    <a:pt x="556260" y="38100"/>
                  </a:lnTo>
                  <a:lnTo>
                    <a:pt x="297180" y="0"/>
                  </a:lnTo>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2" name="Freeform 11"/>
            <p:cNvSpPr/>
            <p:nvPr/>
          </p:nvSpPr>
          <p:spPr bwMode="auto">
            <a:xfrm>
              <a:off x="4033673" y="3943985"/>
              <a:ext cx="868680" cy="495300"/>
            </a:xfrm>
            <a:custGeom>
              <a:avLst/>
              <a:gdLst>
                <a:gd name="connsiteX0" fmla="*/ 0 w 868680"/>
                <a:gd name="connsiteY0" fmla="*/ 0 h 495300"/>
                <a:gd name="connsiteX1" fmla="*/ 106680 w 868680"/>
                <a:gd name="connsiteY1" fmla="*/ 335280 h 495300"/>
                <a:gd name="connsiteX2" fmla="*/ 495300 w 868680"/>
                <a:gd name="connsiteY2" fmla="*/ 487680 h 495300"/>
                <a:gd name="connsiteX3" fmla="*/ 868680 w 868680"/>
                <a:gd name="connsiteY3" fmla="*/ 495300 h 495300"/>
                <a:gd name="connsiteX4" fmla="*/ 792480 w 868680"/>
                <a:gd name="connsiteY4" fmla="*/ 99060 h 495300"/>
                <a:gd name="connsiteX5" fmla="*/ 723900 w 868680"/>
                <a:gd name="connsiteY5" fmla="*/ 68580 h 495300"/>
                <a:gd name="connsiteX6" fmla="*/ 320040 w 868680"/>
                <a:gd name="connsiteY6" fmla="*/ 38100 h 495300"/>
                <a:gd name="connsiteX7" fmla="*/ 76200 w 868680"/>
                <a:gd name="connsiteY7" fmla="*/ 30480 h 495300"/>
                <a:gd name="connsiteX8" fmla="*/ 0 w 868680"/>
                <a:gd name="connsiteY8"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80" h="495300">
                  <a:moveTo>
                    <a:pt x="0" y="0"/>
                  </a:moveTo>
                  <a:lnTo>
                    <a:pt x="106680" y="335280"/>
                  </a:lnTo>
                  <a:lnTo>
                    <a:pt x="495300" y="487680"/>
                  </a:lnTo>
                  <a:lnTo>
                    <a:pt x="868680" y="495300"/>
                  </a:lnTo>
                  <a:lnTo>
                    <a:pt x="792480" y="99060"/>
                  </a:lnTo>
                  <a:lnTo>
                    <a:pt x="723900" y="68580"/>
                  </a:lnTo>
                  <a:lnTo>
                    <a:pt x="320040" y="38100"/>
                  </a:lnTo>
                  <a:lnTo>
                    <a:pt x="76200" y="30480"/>
                  </a:lnTo>
                  <a:lnTo>
                    <a:pt x="0" y="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3" name="Freeform 12"/>
            <p:cNvSpPr/>
            <p:nvPr/>
          </p:nvSpPr>
          <p:spPr bwMode="auto">
            <a:xfrm>
              <a:off x="3200400" y="3870960"/>
              <a:ext cx="1717202" cy="1104900"/>
            </a:xfrm>
            <a:custGeom>
              <a:avLst/>
              <a:gdLst>
                <a:gd name="connsiteX0" fmla="*/ 0 w 1623060"/>
                <a:gd name="connsiteY0" fmla="*/ 0 h 1104900"/>
                <a:gd name="connsiteX1" fmla="*/ 7620 w 1623060"/>
                <a:gd name="connsiteY1" fmla="*/ 1104900 h 1104900"/>
                <a:gd name="connsiteX2" fmla="*/ 1607820 w 1623060"/>
                <a:gd name="connsiteY2" fmla="*/ 1104900 h 1104900"/>
                <a:gd name="connsiteX3" fmla="*/ 1623060 w 1623060"/>
                <a:gd name="connsiteY3" fmla="*/ 1066800 h 1104900"/>
                <a:gd name="connsiteX4" fmla="*/ 1234440 w 1623060"/>
                <a:gd name="connsiteY4" fmla="*/ 739140 h 1104900"/>
                <a:gd name="connsiteX5" fmla="*/ 746760 w 1623060"/>
                <a:gd name="connsiteY5" fmla="*/ 739140 h 1104900"/>
                <a:gd name="connsiteX6" fmla="*/ 0 w 1623060"/>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060" h="1104900">
                  <a:moveTo>
                    <a:pt x="0" y="0"/>
                  </a:moveTo>
                  <a:lnTo>
                    <a:pt x="7620" y="1104900"/>
                  </a:lnTo>
                  <a:lnTo>
                    <a:pt x="1607820" y="1104900"/>
                  </a:lnTo>
                  <a:lnTo>
                    <a:pt x="1623060" y="1066800"/>
                  </a:lnTo>
                  <a:lnTo>
                    <a:pt x="1234440" y="739140"/>
                  </a:lnTo>
                  <a:lnTo>
                    <a:pt x="746760" y="739140"/>
                  </a:lnTo>
                  <a:lnTo>
                    <a:pt x="0" y="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pic>
          <p:nvPicPr>
            <p:cNvPr id="14" name="Picture 13"/>
            <p:cNvPicPr/>
            <p:nvPr/>
          </p:nvPicPr>
          <p:blipFill rotWithShape="1">
            <a:blip r:embed="rId2">
              <a:clrChange>
                <a:clrFrom>
                  <a:srgbClr val="A4C2CB"/>
                </a:clrFrom>
                <a:clrTo>
                  <a:srgbClr val="A4C2CB">
                    <a:alpha val="0"/>
                  </a:srgbClr>
                </a:clrTo>
              </a:clrChange>
            </a:blip>
            <a:srcRect l="71010" t="79698" r="13643" b="8288"/>
            <a:stretch/>
          </p:blipFill>
          <p:spPr bwMode="auto">
            <a:xfrm>
              <a:off x="6305532" y="4621952"/>
              <a:ext cx="734994" cy="42248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clrChange>
                <a:clrFrom>
                  <a:srgbClr val="A4C2CB"/>
                </a:clrFrom>
                <a:clrTo>
                  <a:srgbClr val="A4C2CB">
                    <a:alpha val="0"/>
                  </a:srgbClr>
                </a:clrTo>
              </a:clrChange>
            </a:blip>
            <a:srcRect l="12626" t="54261" r="46212" b="7832"/>
            <a:stretch/>
          </p:blipFill>
          <p:spPr bwMode="auto">
            <a:xfrm>
              <a:off x="4018424" y="3764280"/>
              <a:ext cx="1971318" cy="1318260"/>
            </a:xfrm>
            <a:prstGeom prst="rtTriangle">
              <a:avLst/>
            </a:prstGeom>
            <a:ln>
              <a:noFill/>
            </a:ln>
            <a:extLst>
              <a:ext uri="{53640926-AAD7-44D8-BBD7-CCE9431645EC}">
                <a14:shadowObscured xmlns:a14="http://schemas.microsoft.com/office/drawing/2010/main"/>
              </a:ext>
            </a:extLst>
          </p:spPr>
        </p:pic>
      </p:grpSp>
      <p:sp>
        <p:nvSpPr>
          <p:cNvPr id="16" name="TextBox 15"/>
          <p:cNvSpPr txBox="1"/>
          <p:nvPr/>
        </p:nvSpPr>
        <p:spPr>
          <a:xfrm>
            <a:off x="3733564" y="2046877"/>
            <a:ext cx="347900" cy="107722"/>
          </a:xfrm>
          <a:prstGeom prst="rect">
            <a:avLst/>
          </a:prstGeom>
          <a:noFill/>
        </p:spPr>
        <p:txBody>
          <a:bodyPr wrap="square" lIns="0" tIns="0" rIns="0" bIns="0" rtlCol="0" anchor="ctr">
            <a:spAutoFit/>
          </a:bodyPr>
          <a:lstStyle/>
          <a:p>
            <a:r>
              <a:rPr lang="en-US" sz="700" b="1"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SEATTLE</a:t>
            </a:r>
            <a:endParaRPr lang="en-US" sz="700" b="1" dirty="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endParaRPr>
          </a:p>
        </p:txBody>
      </p:sp>
      <p:sp>
        <p:nvSpPr>
          <p:cNvPr id="17" name="Oval 16"/>
          <p:cNvSpPr/>
          <p:nvPr/>
        </p:nvSpPr>
        <p:spPr bwMode="auto">
          <a:xfrm>
            <a:off x="3576733" y="204130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 name="Freeform 17"/>
          <p:cNvSpPr/>
          <p:nvPr/>
        </p:nvSpPr>
        <p:spPr bwMode="auto">
          <a:xfrm>
            <a:off x="5880100" y="2822575"/>
            <a:ext cx="371475" cy="209550"/>
          </a:xfrm>
          <a:custGeom>
            <a:avLst/>
            <a:gdLst>
              <a:gd name="connsiteX0" fmla="*/ 0 w 371475"/>
              <a:gd name="connsiteY0" fmla="*/ 50800 h 209550"/>
              <a:gd name="connsiteX1" fmla="*/ 3175 w 371475"/>
              <a:gd name="connsiteY1" fmla="*/ 104775 h 209550"/>
              <a:gd name="connsiteX2" fmla="*/ 41275 w 371475"/>
              <a:gd name="connsiteY2" fmla="*/ 174625 h 209550"/>
              <a:gd name="connsiteX3" fmla="*/ 165100 w 371475"/>
              <a:gd name="connsiteY3" fmla="*/ 209550 h 209550"/>
              <a:gd name="connsiteX4" fmla="*/ 371475 w 371475"/>
              <a:gd name="connsiteY4" fmla="*/ 193675 h 209550"/>
              <a:gd name="connsiteX5" fmla="*/ 346075 w 371475"/>
              <a:gd name="connsiteY5" fmla="*/ 92075 h 209550"/>
              <a:gd name="connsiteX6" fmla="*/ 244475 w 371475"/>
              <a:gd name="connsiteY6" fmla="*/ 0 h 209550"/>
              <a:gd name="connsiteX7" fmla="*/ 104775 w 371475"/>
              <a:gd name="connsiteY7" fmla="*/ 9525 h 209550"/>
              <a:gd name="connsiteX8" fmla="*/ 0 w 371475"/>
              <a:gd name="connsiteY8" fmla="*/ 508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209550">
                <a:moveTo>
                  <a:pt x="0" y="50800"/>
                </a:moveTo>
                <a:lnTo>
                  <a:pt x="3175" y="104775"/>
                </a:lnTo>
                <a:lnTo>
                  <a:pt x="41275" y="174625"/>
                </a:lnTo>
                <a:lnTo>
                  <a:pt x="165100" y="209550"/>
                </a:lnTo>
                <a:lnTo>
                  <a:pt x="371475" y="193675"/>
                </a:lnTo>
                <a:lnTo>
                  <a:pt x="346075" y="92075"/>
                </a:lnTo>
                <a:lnTo>
                  <a:pt x="244475" y="0"/>
                </a:lnTo>
                <a:lnTo>
                  <a:pt x="104775" y="9525"/>
                </a:lnTo>
                <a:lnTo>
                  <a:pt x="0" y="50800"/>
                </a:lnTo>
                <a:close/>
              </a:path>
            </a:pathLst>
          </a:custGeom>
          <a:solidFill>
            <a:srgbClr val="8C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pitchFamily="-111" charset="0"/>
              <a:ea typeface="ヒラギノ角ゴ Pro W3" pitchFamily="-111" charset="-128"/>
              <a:cs typeface="ヒラギノ角ゴ Pro W3" pitchFamily="-111" charset="-128"/>
            </a:endParaRPr>
          </a:p>
        </p:txBody>
      </p:sp>
      <p:grpSp>
        <p:nvGrpSpPr>
          <p:cNvPr id="19" name="Group 18"/>
          <p:cNvGrpSpPr/>
          <p:nvPr/>
        </p:nvGrpSpPr>
        <p:grpSpPr>
          <a:xfrm>
            <a:off x="996083" y="1800252"/>
            <a:ext cx="1216225" cy="3097764"/>
            <a:chOff x="996083" y="1800252"/>
            <a:chExt cx="1216225" cy="3097764"/>
          </a:xfrm>
        </p:grpSpPr>
        <p:grpSp>
          <p:nvGrpSpPr>
            <p:cNvPr id="20" name="Group 19"/>
            <p:cNvGrpSpPr/>
            <p:nvPr/>
          </p:nvGrpSpPr>
          <p:grpSpPr>
            <a:xfrm>
              <a:off x="1270434" y="2304573"/>
              <a:ext cx="667524" cy="446346"/>
              <a:chOff x="822736" y="1898682"/>
              <a:chExt cx="667524" cy="446346"/>
            </a:xfrm>
          </p:grpSpPr>
          <p:sp>
            <p:nvSpPr>
              <p:cNvPr id="30" name="Text Placeholder 2"/>
              <p:cNvSpPr txBox="1">
                <a:spLocks/>
              </p:cNvSpPr>
              <p:nvPr/>
            </p:nvSpPr>
            <p:spPr bwMode="auto">
              <a:xfrm>
                <a:off x="822736" y="2204320"/>
                <a:ext cx="667524" cy="14070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lnSpc>
                    <a:spcPts val="900"/>
                  </a:lnSpc>
                  <a:spcAft>
                    <a:spcPts val="0"/>
                  </a:spcAft>
                </a:pPr>
                <a:r>
                  <a:rPr lang="en-US" sz="900" b="0" kern="0" spc="100" dirty="0" smtClean="0">
                    <a:solidFill>
                      <a:srgbClr val="000000">
                        <a:lumMod val="50000"/>
                        <a:lumOff val="50000"/>
                      </a:srgbClr>
                    </a:solidFill>
                    <a:latin typeface="Arial"/>
                    <a:ea typeface="ヒラギノ角ゴ Pro W3"/>
                  </a:rPr>
                  <a:t>MEMBERS</a:t>
                </a:r>
                <a:endParaRPr lang="en-US" sz="900" b="0" kern="0" spc="100" dirty="0">
                  <a:solidFill>
                    <a:srgbClr val="000000">
                      <a:lumMod val="50000"/>
                      <a:lumOff val="50000"/>
                    </a:srgbClr>
                  </a:solidFill>
                  <a:latin typeface="Arial"/>
                  <a:ea typeface="ヒラギノ角ゴ Pro W3"/>
                </a:endParaRPr>
              </a:p>
            </p:txBody>
          </p:sp>
          <p:sp>
            <p:nvSpPr>
              <p:cNvPr id="31" name="Text Placeholder 2"/>
              <p:cNvSpPr txBox="1">
                <a:spLocks/>
              </p:cNvSpPr>
              <p:nvPr/>
            </p:nvSpPr>
            <p:spPr bwMode="auto">
              <a:xfrm>
                <a:off x="885591" y="1898682"/>
                <a:ext cx="519450"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r>
                  <a:rPr lang="en-US" sz="2600" kern="0" spc="-100" dirty="0" smtClean="0">
                    <a:solidFill>
                      <a:srgbClr val="747678">
                        <a:lumMod val="50000"/>
                      </a:srgbClr>
                    </a:solidFill>
                    <a:latin typeface="Arial"/>
                    <a:ea typeface="ヒラギノ角ゴ Pro W3"/>
                  </a:rPr>
                  <a:t>319</a:t>
                </a:r>
                <a:endParaRPr lang="en-US" sz="2600" kern="0" spc="-100" dirty="0">
                  <a:solidFill>
                    <a:srgbClr val="747678">
                      <a:lumMod val="50000"/>
                    </a:srgbClr>
                  </a:solidFill>
                  <a:latin typeface="Arial"/>
                  <a:ea typeface="ヒラギノ角ゴ Pro W3"/>
                </a:endParaRPr>
              </a:p>
            </p:txBody>
          </p:sp>
        </p:grpSp>
        <p:grpSp>
          <p:nvGrpSpPr>
            <p:cNvPr id="21" name="Group 20"/>
            <p:cNvGrpSpPr/>
            <p:nvPr/>
          </p:nvGrpSpPr>
          <p:grpSpPr>
            <a:xfrm>
              <a:off x="1183016" y="3019213"/>
              <a:ext cx="786880" cy="527443"/>
              <a:chOff x="754403" y="2492239"/>
              <a:chExt cx="786880" cy="527443"/>
            </a:xfrm>
          </p:grpSpPr>
          <p:sp>
            <p:nvSpPr>
              <p:cNvPr id="28" name="Text Placeholder 2"/>
              <p:cNvSpPr txBox="1">
                <a:spLocks/>
              </p:cNvSpPr>
              <p:nvPr/>
            </p:nvSpPr>
            <p:spPr bwMode="auto">
              <a:xfrm>
                <a:off x="806502" y="2794898"/>
                <a:ext cx="734781" cy="2247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lnSpc>
                    <a:spcPts val="900"/>
                  </a:lnSpc>
                  <a:spcAft>
                    <a:spcPts val="0"/>
                  </a:spcAft>
                </a:pPr>
                <a:r>
                  <a:rPr lang="en-US" sz="900" b="0" kern="0" spc="100" dirty="0" smtClean="0">
                    <a:solidFill>
                      <a:srgbClr val="000000">
                        <a:lumMod val="50000"/>
                        <a:lumOff val="50000"/>
                      </a:srgbClr>
                    </a:solidFill>
                    <a:latin typeface="Arial"/>
                    <a:ea typeface="ヒラギノ角ゴ Pro W3"/>
                  </a:rPr>
                  <a:t>BILLION IN</a:t>
                </a:r>
              </a:p>
              <a:p>
                <a:pPr algn="ctr">
                  <a:lnSpc>
                    <a:spcPts val="900"/>
                  </a:lnSpc>
                  <a:spcAft>
                    <a:spcPts val="0"/>
                  </a:spcAft>
                </a:pPr>
                <a:r>
                  <a:rPr lang="en-US" sz="900" b="0" kern="0" spc="100" dirty="0" smtClean="0">
                    <a:solidFill>
                      <a:srgbClr val="000000">
                        <a:lumMod val="50000"/>
                        <a:lumOff val="50000"/>
                      </a:srgbClr>
                    </a:solidFill>
                    <a:latin typeface="Arial"/>
                    <a:ea typeface="ヒラギノ角ゴ Pro W3"/>
                  </a:rPr>
                  <a:t>ADVANCES</a:t>
                </a:r>
                <a:endParaRPr lang="en-US" sz="900" b="0" kern="0" spc="100" dirty="0">
                  <a:solidFill>
                    <a:srgbClr val="000000">
                      <a:lumMod val="50000"/>
                      <a:lumOff val="50000"/>
                    </a:srgbClr>
                  </a:solidFill>
                  <a:latin typeface="Arial"/>
                  <a:ea typeface="ヒラギノ角ゴ Pro W3"/>
                </a:endParaRPr>
              </a:p>
            </p:txBody>
          </p:sp>
          <p:sp>
            <p:nvSpPr>
              <p:cNvPr id="29" name="Text Placeholder 2"/>
              <p:cNvSpPr txBox="1">
                <a:spLocks/>
              </p:cNvSpPr>
              <p:nvPr/>
            </p:nvSpPr>
            <p:spPr bwMode="auto">
              <a:xfrm>
                <a:off x="754403" y="2492239"/>
                <a:ext cx="765683"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r>
                  <a:rPr lang="en-US" sz="2600" kern="0" spc="-100" dirty="0" smtClean="0">
                    <a:solidFill>
                      <a:srgbClr val="000000">
                        <a:lumMod val="75000"/>
                        <a:lumOff val="25000"/>
                      </a:srgbClr>
                    </a:solidFill>
                    <a:latin typeface="Arial"/>
                    <a:ea typeface="ヒラギノ角ゴ Pro W3"/>
                  </a:rPr>
                  <a:t>$</a:t>
                </a:r>
                <a:r>
                  <a:rPr lang="en-US" sz="2600" kern="0" spc="-100" dirty="0" smtClean="0">
                    <a:solidFill>
                      <a:srgbClr val="747678">
                        <a:lumMod val="50000"/>
                      </a:srgbClr>
                    </a:solidFill>
                    <a:latin typeface="Arial"/>
                    <a:ea typeface="ヒラギノ角ゴ Pro W3"/>
                  </a:rPr>
                  <a:t>10.2</a:t>
                </a:r>
                <a:endParaRPr lang="en-US" sz="2600" kern="0" spc="-100" dirty="0">
                  <a:solidFill>
                    <a:srgbClr val="747678">
                      <a:lumMod val="50000"/>
                    </a:srgbClr>
                  </a:solidFill>
                  <a:latin typeface="Arial"/>
                  <a:ea typeface="ヒラギノ角ゴ Pro W3"/>
                </a:endParaRPr>
              </a:p>
            </p:txBody>
          </p:sp>
        </p:grpSp>
        <p:grpSp>
          <p:nvGrpSpPr>
            <p:cNvPr id="22" name="Group 21"/>
            <p:cNvGrpSpPr/>
            <p:nvPr/>
          </p:nvGrpSpPr>
          <p:grpSpPr>
            <a:xfrm>
              <a:off x="1199691" y="3820358"/>
              <a:ext cx="824100" cy="1077658"/>
              <a:chOff x="822280" y="3248717"/>
              <a:chExt cx="824100" cy="1077658"/>
            </a:xfrm>
          </p:grpSpPr>
          <p:sp>
            <p:nvSpPr>
              <p:cNvPr id="24" name="Text Placeholder 2"/>
              <p:cNvSpPr txBox="1">
                <a:spLocks/>
              </p:cNvSpPr>
              <p:nvPr/>
            </p:nvSpPr>
            <p:spPr bwMode="auto">
              <a:xfrm>
                <a:off x="850004" y="3548608"/>
                <a:ext cx="768653" cy="1711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lnSpc>
                    <a:spcPts val="900"/>
                  </a:lnSpc>
                  <a:spcAft>
                    <a:spcPts val="0"/>
                  </a:spcAft>
                </a:pPr>
                <a:r>
                  <a:rPr lang="en-US" sz="900" b="0" kern="0" spc="30" dirty="0" smtClean="0">
                    <a:solidFill>
                      <a:srgbClr val="000000">
                        <a:lumMod val="50000"/>
                        <a:lumOff val="50000"/>
                      </a:srgbClr>
                    </a:solidFill>
                    <a:latin typeface="Arial"/>
                    <a:ea typeface="ヒラギノ角ゴ Pro W3"/>
                  </a:rPr>
                  <a:t>STATES</a:t>
                </a:r>
                <a:endParaRPr lang="en-US" sz="900" b="0" kern="0" dirty="0">
                  <a:solidFill>
                    <a:srgbClr val="000000">
                      <a:lumMod val="50000"/>
                      <a:lumOff val="50000"/>
                    </a:srgbClr>
                  </a:solidFill>
                  <a:latin typeface="Arial"/>
                  <a:ea typeface="ヒラギノ角ゴ Pro W3"/>
                </a:endParaRPr>
              </a:p>
            </p:txBody>
          </p:sp>
          <p:sp>
            <p:nvSpPr>
              <p:cNvPr id="25" name="Text Placeholder 2"/>
              <p:cNvSpPr txBox="1">
                <a:spLocks/>
              </p:cNvSpPr>
              <p:nvPr/>
            </p:nvSpPr>
            <p:spPr bwMode="auto">
              <a:xfrm>
                <a:off x="1118461" y="3248717"/>
                <a:ext cx="211884"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r>
                  <a:rPr lang="en-US" sz="2600" kern="0" spc="-100" dirty="0" smtClean="0">
                    <a:solidFill>
                      <a:srgbClr val="747678">
                        <a:lumMod val="50000"/>
                      </a:srgbClr>
                    </a:solidFill>
                    <a:latin typeface="Arial"/>
                    <a:ea typeface="ヒラギノ角ゴ Pro W3"/>
                  </a:rPr>
                  <a:t>8</a:t>
                </a:r>
                <a:endParaRPr lang="en-US" sz="2600" kern="0" spc="-100" dirty="0">
                  <a:solidFill>
                    <a:srgbClr val="747678">
                      <a:lumMod val="50000"/>
                    </a:srgbClr>
                  </a:solidFill>
                  <a:latin typeface="Arial"/>
                  <a:ea typeface="ヒラギノ角ゴ Pro W3"/>
                </a:endParaRPr>
              </a:p>
            </p:txBody>
          </p:sp>
          <p:sp>
            <p:nvSpPr>
              <p:cNvPr id="26" name="Text Placeholder 2"/>
              <p:cNvSpPr txBox="1">
                <a:spLocks/>
              </p:cNvSpPr>
              <p:nvPr/>
            </p:nvSpPr>
            <p:spPr bwMode="auto">
              <a:xfrm>
                <a:off x="822280" y="4155251"/>
                <a:ext cx="824100" cy="1711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lnSpc>
                    <a:spcPts val="900"/>
                  </a:lnSpc>
                  <a:spcAft>
                    <a:spcPts val="0"/>
                  </a:spcAft>
                </a:pPr>
                <a:r>
                  <a:rPr lang="en-US" sz="900" b="0" kern="0" spc="30" dirty="0" smtClean="0">
                    <a:solidFill>
                      <a:srgbClr val="000000">
                        <a:lumMod val="50000"/>
                        <a:lumOff val="50000"/>
                      </a:srgbClr>
                    </a:solidFill>
                    <a:latin typeface="Arial"/>
                    <a:ea typeface="ヒラギノ角ゴ Pro W3"/>
                  </a:rPr>
                  <a:t>TERRITORIES</a:t>
                </a:r>
                <a:endParaRPr lang="en-US" sz="900" b="0" kern="0" dirty="0">
                  <a:solidFill>
                    <a:srgbClr val="000000">
                      <a:lumMod val="50000"/>
                      <a:lumOff val="50000"/>
                    </a:srgbClr>
                  </a:solidFill>
                  <a:latin typeface="Arial"/>
                  <a:ea typeface="ヒラギノ角ゴ Pro W3"/>
                </a:endParaRPr>
              </a:p>
            </p:txBody>
          </p:sp>
          <p:sp>
            <p:nvSpPr>
              <p:cNvPr id="27" name="Text Placeholder 2"/>
              <p:cNvSpPr txBox="1">
                <a:spLocks/>
              </p:cNvSpPr>
              <p:nvPr/>
            </p:nvSpPr>
            <p:spPr bwMode="auto">
              <a:xfrm>
                <a:off x="1118461" y="3876626"/>
                <a:ext cx="211884"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algn="ctr"/>
                <a:r>
                  <a:rPr lang="en-US" sz="2600" kern="0" spc="-100" dirty="0" smtClean="0">
                    <a:solidFill>
                      <a:srgbClr val="747678">
                        <a:lumMod val="50000"/>
                      </a:srgbClr>
                    </a:solidFill>
                    <a:latin typeface="Arial"/>
                    <a:ea typeface="ヒラギノ角ゴ Pro W3"/>
                  </a:rPr>
                  <a:t>3</a:t>
                </a:r>
                <a:endParaRPr lang="en-US" sz="2600" kern="0" spc="-100" dirty="0">
                  <a:solidFill>
                    <a:srgbClr val="747678">
                      <a:lumMod val="50000"/>
                    </a:srgbClr>
                  </a:solidFill>
                  <a:latin typeface="Arial"/>
                  <a:ea typeface="ヒラギノ角ゴ Pro W3"/>
                </a:endParaRPr>
              </a:p>
            </p:txBody>
          </p:sp>
        </p:grpSp>
        <p:sp>
          <p:nvSpPr>
            <p:cNvPr id="23" name="TextBox 22"/>
            <p:cNvSpPr txBox="1"/>
            <p:nvPr/>
          </p:nvSpPr>
          <p:spPr>
            <a:xfrm>
              <a:off x="996083" y="1800252"/>
              <a:ext cx="1216225" cy="215444"/>
            </a:xfrm>
            <a:prstGeom prst="rect">
              <a:avLst/>
            </a:prstGeom>
            <a:noFill/>
          </p:spPr>
          <p:txBody>
            <a:bodyPr wrap="square" lIns="0" tIns="0" rIns="0" bIns="0" rtlCol="0">
              <a:spAutoFit/>
            </a:bodyPr>
            <a:lstStyle/>
            <a:p>
              <a:pPr algn="ctr"/>
              <a:r>
                <a:rPr lang="en-US" sz="1400" b="1" dirty="0" smtClean="0">
                  <a:solidFill>
                    <a:srgbClr val="000000"/>
                  </a:solidFill>
                  <a:ea typeface="ヒラギノ角ゴ Pro W3" charset="-128"/>
                </a:rPr>
                <a:t>Seattle Bank</a:t>
              </a:r>
              <a:endParaRPr lang="en-US" sz="1400" b="1" dirty="0">
                <a:solidFill>
                  <a:srgbClr val="000000"/>
                </a:solidFill>
                <a:ea typeface="ヒラギノ角ゴ Pro W3" charset="-128"/>
              </a:endParaRPr>
            </a:p>
          </p:txBody>
        </p:sp>
      </p:grpSp>
      <p:sp>
        <p:nvSpPr>
          <p:cNvPr id="32" name="Freeform 31"/>
          <p:cNvSpPr/>
          <p:nvPr/>
        </p:nvSpPr>
        <p:spPr bwMode="auto">
          <a:xfrm>
            <a:off x="4171153" y="4198144"/>
            <a:ext cx="219075" cy="183356"/>
          </a:xfrm>
          <a:custGeom>
            <a:avLst/>
            <a:gdLst>
              <a:gd name="connsiteX0" fmla="*/ 0 w 219075"/>
              <a:gd name="connsiteY0" fmla="*/ 69056 h 183356"/>
              <a:gd name="connsiteX1" fmla="*/ 7144 w 219075"/>
              <a:gd name="connsiteY1" fmla="*/ 159544 h 183356"/>
              <a:gd name="connsiteX2" fmla="*/ 133350 w 219075"/>
              <a:gd name="connsiteY2" fmla="*/ 183356 h 183356"/>
              <a:gd name="connsiteX3" fmla="*/ 157162 w 219075"/>
              <a:gd name="connsiteY3" fmla="*/ 180975 h 183356"/>
              <a:gd name="connsiteX4" fmla="*/ 219075 w 219075"/>
              <a:gd name="connsiteY4" fmla="*/ 107156 h 183356"/>
              <a:gd name="connsiteX5" fmla="*/ 204787 w 219075"/>
              <a:gd name="connsiteY5" fmla="*/ 42862 h 183356"/>
              <a:gd name="connsiteX6" fmla="*/ 126206 w 219075"/>
              <a:gd name="connsiteY6" fmla="*/ 0 h 183356"/>
              <a:gd name="connsiteX7" fmla="*/ 40481 w 219075"/>
              <a:gd name="connsiteY7" fmla="*/ 21431 h 183356"/>
              <a:gd name="connsiteX8" fmla="*/ 0 w 219075"/>
              <a:gd name="connsiteY8" fmla="*/ 690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183356">
                <a:moveTo>
                  <a:pt x="0" y="69056"/>
                </a:moveTo>
                <a:lnTo>
                  <a:pt x="7144" y="159544"/>
                </a:lnTo>
                <a:lnTo>
                  <a:pt x="133350" y="183356"/>
                </a:lnTo>
                <a:lnTo>
                  <a:pt x="157162" y="180975"/>
                </a:lnTo>
                <a:lnTo>
                  <a:pt x="219075" y="107156"/>
                </a:lnTo>
                <a:lnTo>
                  <a:pt x="204787" y="42862"/>
                </a:lnTo>
                <a:lnTo>
                  <a:pt x="126206" y="0"/>
                </a:lnTo>
                <a:lnTo>
                  <a:pt x="40481" y="21431"/>
                </a:lnTo>
                <a:lnTo>
                  <a:pt x="0" y="69056"/>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33" name="Freeform 32"/>
          <p:cNvSpPr/>
          <p:nvPr/>
        </p:nvSpPr>
        <p:spPr bwMode="auto">
          <a:xfrm>
            <a:off x="4226719" y="4229100"/>
            <a:ext cx="114300" cy="123825"/>
          </a:xfrm>
          <a:custGeom>
            <a:avLst/>
            <a:gdLst>
              <a:gd name="connsiteX0" fmla="*/ 0 w 114300"/>
              <a:gd name="connsiteY0" fmla="*/ 35719 h 123825"/>
              <a:gd name="connsiteX1" fmla="*/ 80962 w 114300"/>
              <a:gd name="connsiteY1" fmla="*/ 0 h 123825"/>
              <a:gd name="connsiteX2" fmla="*/ 114300 w 114300"/>
              <a:gd name="connsiteY2" fmla="*/ 21431 h 123825"/>
              <a:gd name="connsiteX3" fmla="*/ 100012 w 114300"/>
              <a:gd name="connsiteY3" fmla="*/ 59531 h 123825"/>
              <a:gd name="connsiteX4" fmla="*/ 71437 w 114300"/>
              <a:gd name="connsiteY4" fmla="*/ 71438 h 123825"/>
              <a:gd name="connsiteX5" fmla="*/ 57150 w 114300"/>
              <a:gd name="connsiteY5" fmla="*/ 88106 h 123825"/>
              <a:gd name="connsiteX6" fmla="*/ 54769 w 114300"/>
              <a:gd name="connsiteY6" fmla="*/ 104775 h 123825"/>
              <a:gd name="connsiteX7" fmla="*/ 42862 w 114300"/>
              <a:gd name="connsiteY7" fmla="*/ 119063 h 123825"/>
              <a:gd name="connsiteX8" fmla="*/ 21431 w 114300"/>
              <a:gd name="connsiteY8" fmla="*/ 123825 h 123825"/>
              <a:gd name="connsiteX9" fmla="*/ 7144 w 114300"/>
              <a:gd name="connsiteY9" fmla="*/ 109538 h 123825"/>
              <a:gd name="connsiteX10" fmla="*/ 0 w 114300"/>
              <a:gd name="connsiteY10" fmla="*/ 85725 h 123825"/>
              <a:gd name="connsiteX11" fmla="*/ 0 w 114300"/>
              <a:gd name="connsiteY11" fmla="*/ 357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23825">
                <a:moveTo>
                  <a:pt x="0" y="35719"/>
                </a:moveTo>
                <a:lnTo>
                  <a:pt x="80962" y="0"/>
                </a:lnTo>
                <a:lnTo>
                  <a:pt x="114300" y="21431"/>
                </a:lnTo>
                <a:lnTo>
                  <a:pt x="100012" y="59531"/>
                </a:lnTo>
                <a:lnTo>
                  <a:pt x="71437" y="71438"/>
                </a:lnTo>
                <a:lnTo>
                  <a:pt x="57150" y="88106"/>
                </a:lnTo>
                <a:lnTo>
                  <a:pt x="54769" y="104775"/>
                </a:lnTo>
                <a:lnTo>
                  <a:pt x="42862" y="119063"/>
                </a:lnTo>
                <a:lnTo>
                  <a:pt x="21431" y="123825"/>
                </a:lnTo>
                <a:lnTo>
                  <a:pt x="7144" y="109538"/>
                </a:lnTo>
                <a:lnTo>
                  <a:pt x="0" y="85725"/>
                </a:lnTo>
                <a:lnTo>
                  <a:pt x="0" y="35719"/>
                </a:lnTo>
                <a:close/>
              </a:path>
            </a:pathLst>
          </a:custGeom>
          <a:solidFill>
            <a:srgbClr val="EF9F2C"/>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34" name="Freeform 33"/>
          <p:cNvSpPr/>
          <p:nvPr/>
        </p:nvSpPr>
        <p:spPr bwMode="auto">
          <a:xfrm>
            <a:off x="4118766" y="4481513"/>
            <a:ext cx="635794" cy="478631"/>
          </a:xfrm>
          <a:custGeom>
            <a:avLst/>
            <a:gdLst>
              <a:gd name="connsiteX0" fmla="*/ 142875 w 635794"/>
              <a:gd name="connsiteY0" fmla="*/ 97631 h 478631"/>
              <a:gd name="connsiteX1" fmla="*/ 130969 w 635794"/>
              <a:gd name="connsiteY1" fmla="*/ 323850 h 478631"/>
              <a:gd name="connsiteX2" fmla="*/ 0 w 635794"/>
              <a:gd name="connsiteY2" fmla="*/ 352425 h 478631"/>
              <a:gd name="connsiteX3" fmla="*/ 42863 w 635794"/>
              <a:gd name="connsiteY3" fmla="*/ 414337 h 478631"/>
              <a:gd name="connsiteX4" fmla="*/ 138113 w 635794"/>
              <a:gd name="connsiteY4" fmla="*/ 433387 h 478631"/>
              <a:gd name="connsiteX5" fmla="*/ 369094 w 635794"/>
              <a:gd name="connsiteY5" fmla="*/ 364331 h 478631"/>
              <a:gd name="connsiteX6" fmla="*/ 438150 w 635794"/>
              <a:gd name="connsiteY6" fmla="*/ 371475 h 478631"/>
              <a:gd name="connsiteX7" fmla="*/ 500063 w 635794"/>
              <a:gd name="connsiteY7" fmla="*/ 447675 h 478631"/>
              <a:gd name="connsiteX8" fmla="*/ 600075 w 635794"/>
              <a:gd name="connsiteY8" fmla="*/ 478631 h 478631"/>
              <a:gd name="connsiteX9" fmla="*/ 635794 w 635794"/>
              <a:gd name="connsiteY9" fmla="*/ 442912 h 478631"/>
              <a:gd name="connsiteX10" fmla="*/ 616744 w 635794"/>
              <a:gd name="connsiteY10" fmla="*/ 369093 h 478631"/>
              <a:gd name="connsiteX11" fmla="*/ 538163 w 635794"/>
              <a:gd name="connsiteY11" fmla="*/ 271462 h 478631"/>
              <a:gd name="connsiteX12" fmla="*/ 492919 w 635794"/>
              <a:gd name="connsiteY12" fmla="*/ 221456 h 478631"/>
              <a:gd name="connsiteX13" fmla="*/ 481013 w 635794"/>
              <a:gd name="connsiteY13" fmla="*/ 107156 h 478631"/>
              <a:gd name="connsiteX14" fmla="*/ 438150 w 635794"/>
              <a:gd name="connsiteY14" fmla="*/ 38100 h 478631"/>
              <a:gd name="connsiteX15" fmla="*/ 333375 w 635794"/>
              <a:gd name="connsiteY15" fmla="*/ 11906 h 478631"/>
              <a:gd name="connsiteX16" fmla="*/ 264319 w 635794"/>
              <a:gd name="connsiteY16" fmla="*/ 0 h 478631"/>
              <a:gd name="connsiteX17" fmla="*/ 185738 w 635794"/>
              <a:gd name="connsiteY17" fmla="*/ 54768 h 478631"/>
              <a:gd name="connsiteX18" fmla="*/ 142875 w 635794"/>
              <a:gd name="connsiteY18" fmla="*/ 97631 h 4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794" h="478631">
                <a:moveTo>
                  <a:pt x="142875" y="97631"/>
                </a:moveTo>
                <a:lnTo>
                  <a:pt x="130969" y="323850"/>
                </a:lnTo>
                <a:lnTo>
                  <a:pt x="0" y="352425"/>
                </a:lnTo>
                <a:lnTo>
                  <a:pt x="42863" y="414337"/>
                </a:lnTo>
                <a:lnTo>
                  <a:pt x="138113" y="433387"/>
                </a:lnTo>
                <a:lnTo>
                  <a:pt x="369094" y="364331"/>
                </a:lnTo>
                <a:lnTo>
                  <a:pt x="438150" y="371475"/>
                </a:lnTo>
                <a:lnTo>
                  <a:pt x="500063" y="447675"/>
                </a:lnTo>
                <a:lnTo>
                  <a:pt x="600075" y="478631"/>
                </a:lnTo>
                <a:lnTo>
                  <a:pt x="635794" y="442912"/>
                </a:lnTo>
                <a:lnTo>
                  <a:pt x="616744" y="369093"/>
                </a:lnTo>
                <a:lnTo>
                  <a:pt x="538163" y="271462"/>
                </a:lnTo>
                <a:lnTo>
                  <a:pt x="492919" y="221456"/>
                </a:lnTo>
                <a:lnTo>
                  <a:pt x="481013" y="107156"/>
                </a:lnTo>
                <a:lnTo>
                  <a:pt x="438150" y="38100"/>
                </a:lnTo>
                <a:lnTo>
                  <a:pt x="333375" y="11906"/>
                </a:lnTo>
                <a:lnTo>
                  <a:pt x="264319" y="0"/>
                </a:lnTo>
                <a:lnTo>
                  <a:pt x="185738" y="54768"/>
                </a:lnTo>
                <a:lnTo>
                  <a:pt x="142875" y="97631"/>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nvGrpSpPr>
          <p:cNvPr id="35" name="Group 34"/>
          <p:cNvGrpSpPr/>
          <p:nvPr/>
        </p:nvGrpSpPr>
        <p:grpSpPr>
          <a:xfrm>
            <a:off x="4171153" y="4517231"/>
            <a:ext cx="548485" cy="411957"/>
            <a:chOff x="4171153" y="4517231"/>
            <a:chExt cx="548485" cy="411957"/>
          </a:xfrm>
          <a:solidFill>
            <a:srgbClr val="EF9F2C"/>
          </a:solidFill>
        </p:grpSpPr>
        <p:sp>
          <p:nvSpPr>
            <p:cNvPr id="36" name="Freeform 35"/>
            <p:cNvSpPr/>
            <p:nvPr/>
          </p:nvSpPr>
          <p:spPr bwMode="auto">
            <a:xfrm>
              <a:off x="4243388" y="4517231"/>
              <a:ext cx="476250" cy="411957"/>
            </a:xfrm>
            <a:custGeom>
              <a:avLst/>
              <a:gdLst>
                <a:gd name="connsiteX0" fmla="*/ 102393 w 476250"/>
                <a:gd name="connsiteY0" fmla="*/ 33338 h 411957"/>
                <a:gd name="connsiteX1" fmla="*/ 207168 w 476250"/>
                <a:gd name="connsiteY1" fmla="*/ 0 h 411957"/>
                <a:gd name="connsiteX2" fmla="*/ 342900 w 476250"/>
                <a:gd name="connsiteY2" fmla="*/ 61913 h 411957"/>
                <a:gd name="connsiteX3" fmla="*/ 342900 w 476250"/>
                <a:gd name="connsiteY3" fmla="*/ 276225 h 411957"/>
                <a:gd name="connsiteX4" fmla="*/ 352425 w 476250"/>
                <a:gd name="connsiteY4" fmla="*/ 276225 h 411957"/>
                <a:gd name="connsiteX5" fmla="*/ 373856 w 476250"/>
                <a:gd name="connsiteY5" fmla="*/ 295275 h 411957"/>
                <a:gd name="connsiteX6" fmla="*/ 402431 w 476250"/>
                <a:gd name="connsiteY6" fmla="*/ 280988 h 411957"/>
                <a:gd name="connsiteX7" fmla="*/ 454818 w 476250"/>
                <a:gd name="connsiteY7" fmla="*/ 352425 h 411957"/>
                <a:gd name="connsiteX8" fmla="*/ 476250 w 476250"/>
                <a:gd name="connsiteY8" fmla="*/ 359569 h 411957"/>
                <a:gd name="connsiteX9" fmla="*/ 476250 w 476250"/>
                <a:gd name="connsiteY9" fmla="*/ 411957 h 411957"/>
                <a:gd name="connsiteX10" fmla="*/ 452437 w 476250"/>
                <a:gd name="connsiteY10" fmla="*/ 395288 h 411957"/>
                <a:gd name="connsiteX11" fmla="*/ 438150 w 476250"/>
                <a:gd name="connsiteY11" fmla="*/ 411957 h 411957"/>
                <a:gd name="connsiteX12" fmla="*/ 335756 w 476250"/>
                <a:gd name="connsiteY12" fmla="*/ 297657 h 411957"/>
                <a:gd name="connsiteX13" fmla="*/ 302418 w 476250"/>
                <a:gd name="connsiteY13" fmla="*/ 292894 h 411957"/>
                <a:gd name="connsiteX14" fmla="*/ 250031 w 476250"/>
                <a:gd name="connsiteY14" fmla="*/ 259557 h 411957"/>
                <a:gd name="connsiteX15" fmla="*/ 254793 w 476250"/>
                <a:gd name="connsiteY15" fmla="*/ 288132 h 411957"/>
                <a:gd name="connsiteX16" fmla="*/ 245268 w 476250"/>
                <a:gd name="connsiteY16" fmla="*/ 280988 h 411957"/>
                <a:gd name="connsiteX17" fmla="*/ 192881 w 476250"/>
                <a:gd name="connsiteY17" fmla="*/ 295275 h 411957"/>
                <a:gd name="connsiteX18" fmla="*/ 219075 w 476250"/>
                <a:gd name="connsiteY18" fmla="*/ 245269 h 411957"/>
                <a:gd name="connsiteX19" fmla="*/ 173831 w 476250"/>
                <a:gd name="connsiteY19" fmla="*/ 295275 h 411957"/>
                <a:gd name="connsiteX20" fmla="*/ 178593 w 476250"/>
                <a:gd name="connsiteY20" fmla="*/ 314325 h 411957"/>
                <a:gd name="connsiteX21" fmla="*/ 161925 w 476250"/>
                <a:gd name="connsiteY21" fmla="*/ 330994 h 411957"/>
                <a:gd name="connsiteX22" fmla="*/ 135731 w 476250"/>
                <a:gd name="connsiteY22" fmla="*/ 333375 h 411957"/>
                <a:gd name="connsiteX23" fmla="*/ 102393 w 476250"/>
                <a:gd name="connsiteY23" fmla="*/ 330994 h 411957"/>
                <a:gd name="connsiteX24" fmla="*/ 100012 w 476250"/>
                <a:gd name="connsiteY24" fmla="*/ 357188 h 411957"/>
                <a:gd name="connsiteX25" fmla="*/ 0 w 476250"/>
                <a:gd name="connsiteY25" fmla="*/ 357188 h 411957"/>
                <a:gd name="connsiteX26" fmla="*/ 0 w 476250"/>
                <a:gd name="connsiteY26" fmla="*/ 330994 h 411957"/>
                <a:gd name="connsiteX27" fmla="*/ 97631 w 476250"/>
                <a:gd name="connsiteY27" fmla="*/ 330994 h 411957"/>
                <a:gd name="connsiteX28" fmla="*/ 119062 w 476250"/>
                <a:gd name="connsiteY28" fmla="*/ 304800 h 411957"/>
                <a:gd name="connsiteX29" fmla="*/ 78581 w 476250"/>
                <a:gd name="connsiteY29" fmla="*/ 280988 h 411957"/>
                <a:gd name="connsiteX30" fmla="*/ 78581 w 476250"/>
                <a:gd name="connsiteY30" fmla="*/ 238125 h 411957"/>
                <a:gd name="connsiteX31" fmla="*/ 42862 w 476250"/>
                <a:gd name="connsiteY31" fmla="*/ 238125 h 411957"/>
                <a:gd name="connsiteX32" fmla="*/ 42862 w 476250"/>
                <a:gd name="connsiteY32" fmla="*/ 171450 h 411957"/>
                <a:gd name="connsiteX33" fmla="*/ 83343 w 476250"/>
                <a:gd name="connsiteY33" fmla="*/ 164307 h 411957"/>
                <a:gd name="connsiteX34" fmla="*/ 102393 w 476250"/>
                <a:gd name="connsiteY34" fmla="*/ 176213 h 411957"/>
                <a:gd name="connsiteX35" fmla="*/ 138112 w 476250"/>
                <a:gd name="connsiteY35" fmla="*/ 140494 h 411957"/>
                <a:gd name="connsiteX36" fmla="*/ 85725 w 476250"/>
                <a:gd name="connsiteY36" fmla="*/ 140494 h 411957"/>
                <a:gd name="connsiteX37" fmla="*/ 61912 w 476250"/>
                <a:gd name="connsiteY37" fmla="*/ 116681 h 411957"/>
                <a:gd name="connsiteX38" fmla="*/ 90486 w 476250"/>
                <a:gd name="connsiteY38" fmla="*/ 88107 h 411957"/>
                <a:gd name="connsiteX39" fmla="*/ 135731 w 476250"/>
                <a:gd name="connsiteY39" fmla="*/ 121444 h 411957"/>
                <a:gd name="connsiteX40" fmla="*/ 142875 w 476250"/>
                <a:gd name="connsiteY40" fmla="*/ 104775 h 411957"/>
                <a:gd name="connsiteX41" fmla="*/ 102393 w 476250"/>
                <a:gd name="connsiteY41" fmla="*/ 33338 h 41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 h="411957">
                  <a:moveTo>
                    <a:pt x="102393" y="33338"/>
                  </a:moveTo>
                  <a:lnTo>
                    <a:pt x="207168" y="0"/>
                  </a:lnTo>
                  <a:lnTo>
                    <a:pt x="342900" y="61913"/>
                  </a:lnTo>
                  <a:lnTo>
                    <a:pt x="342900" y="276225"/>
                  </a:lnTo>
                  <a:lnTo>
                    <a:pt x="352425" y="276225"/>
                  </a:lnTo>
                  <a:lnTo>
                    <a:pt x="373856" y="295275"/>
                  </a:lnTo>
                  <a:lnTo>
                    <a:pt x="402431" y="280988"/>
                  </a:lnTo>
                  <a:lnTo>
                    <a:pt x="454818" y="352425"/>
                  </a:lnTo>
                  <a:lnTo>
                    <a:pt x="476250" y="359569"/>
                  </a:lnTo>
                  <a:lnTo>
                    <a:pt x="476250" y="411957"/>
                  </a:lnTo>
                  <a:lnTo>
                    <a:pt x="452437" y="395288"/>
                  </a:lnTo>
                  <a:lnTo>
                    <a:pt x="438150" y="411957"/>
                  </a:lnTo>
                  <a:lnTo>
                    <a:pt x="335756" y="297657"/>
                  </a:lnTo>
                  <a:lnTo>
                    <a:pt x="302418" y="292894"/>
                  </a:lnTo>
                  <a:lnTo>
                    <a:pt x="250031" y="259557"/>
                  </a:lnTo>
                  <a:lnTo>
                    <a:pt x="254793" y="288132"/>
                  </a:lnTo>
                  <a:lnTo>
                    <a:pt x="245268" y="280988"/>
                  </a:lnTo>
                  <a:lnTo>
                    <a:pt x="192881" y="295275"/>
                  </a:lnTo>
                  <a:lnTo>
                    <a:pt x="219075" y="245269"/>
                  </a:lnTo>
                  <a:lnTo>
                    <a:pt x="173831" y="295275"/>
                  </a:lnTo>
                  <a:lnTo>
                    <a:pt x="178593" y="314325"/>
                  </a:lnTo>
                  <a:lnTo>
                    <a:pt x="161925" y="330994"/>
                  </a:lnTo>
                  <a:lnTo>
                    <a:pt x="135731" y="333375"/>
                  </a:lnTo>
                  <a:lnTo>
                    <a:pt x="102393" y="330994"/>
                  </a:lnTo>
                  <a:lnTo>
                    <a:pt x="100012" y="357188"/>
                  </a:lnTo>
                  <a:lnTo>
                    <a:pt x="0" y="357188"/>
                  </a:lnTo>
                  <a:lnTo>
                    <a:pt x="0" y="330994"/>
                  </a:lnTo>
                  <a:lnTo>
                    <a:pt x="97631" y="330994"/>
                  </a:lnTo>
                  <a:lnTo>
                    <a:pt x="119062" y="304800"/>
                  </a:lnTo>
                  <a:lnTo>
                    <a:pt x="78581" y="280988"/>
                  </a:lnTo>
                  <a:lnTo>
                    <a:pt x="78581" y="238125"/>
                  </a:lnTo>
                  <a:lnTo>
                    <a:pt x="42862" y="238125"/>
                  </a:lnTo>
                  <a:lnTo>
                    <a:pt x="42862" y="171450"/>
                  </a:lnTo>
                  <a:lnTo>
                    <a:pt x="83343" y="164307"/>
                  </a:lnTo>
                  <a:lnTo>
                    <a:pt x="102393" y="176213"/>
                  </a:lnTo>
                  <a:lnTo>
                    <a:pt x="138112" y="140494"/>
                  </a:lnTo>
                  <a:lnTo>
                    <a:pt x="85725" y="140494"/>
                  </a:lnTo>
                  <a:lnTo>
                    <a:pt x="61912" y="116681"/>
                  </a:lnTo>
                  <a:lnTo>
                    <a:pt x="90486" y="88107"/>
                  </a:lnTo>
                  <a:lnTo>
                    <a:pt x="135731" y="121444"/>
                  </a:lnTo>
                  <a:lnTo>
                    <a:pt x="142875" y="104775"/>
                  </a:lnTo>
                  <a:lnTo>
                    <a:pt x="102393" y="33338"/>
                  </a:lnTo>
                  <a:close/>
                </a:path>
              </a:pathLst>
            </a:custGeom>
            <a:grp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37" name="Rectangle 36"/>
            <p:cNvSpPr/>
            <p:nvPr/>
          </p:nvSpPr>
          <p:spPr bwMode="auto">
            <a:xfrm>
              <a:off x="4171153" y="4849862"/>
              <a:ext cx="45720" cy="27432"/>
            </a:xfrm>
            <a:prstGeom prst="rect">
              <a:avLst/>
            </a:prstGeom>
            <a:grp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sp>
        <p:nvSpPr>
          <p:cNvPr id="38" name="Freeform 37"/>
          <p:cNvSpPr/>
          <p:nvPr/>
        </p:nvSpPr>
        <p:spPr bwMode="auto">
          <a:xfrm>
            <a:off x="4933154" y="4705350"/>
            <a:ext cx="352425" cy="254794"/>
          </a:xfrm>
          <a:custGeom>
            <a:avLst/>
            <a:gdLst>
              <a:gd name="connsiteX0" fmla="*/ 0 w 352425"/>
              <a:gd name="connsiteY0" fmla="*/ 28575 h 254794"/>
              <a:gd name="connsiteX1" fmla="*/ 14288 w 352425"/>
              <a:gd name="connsiteY1" fmla="*/ 92869 h 254794"/>
              <a:gd name="connsiteX2" fmla="*/ 88106 w 352425"/>
              <a:gd name="connsiteY2" fmla="*/ 97631 h 254794"/>
              <a:gd name="connsiteX3" fmla="*/ 142875 w 352425"/>
              <a:gd name="connsiteY3" fmla="*/ 133350 h 254794"/>
              <a:gd name="connsiteX4" fmla="*/ 178594 w 352425"/>
              <a:gd name="connsiteY4" fmla="*/ 166687 h 254794"/>
              <a:gd name="connsiteX5" fmla="*/ 195263 w 352425"/>
              <a:gd name="connsiteY5" fmla="*/ 216694 h 254794"/>
              <a:gd name="connsiteX6" fmla="*/ 211931 w 352425"/>
              <a:gd name="connsiteY6" fmla="*/ 252412 h 254794"/>
              <a:gd name="connsiteX7" fmla="*/ 309563 w 352425"/>
              <a:gd name="connsiteY7" fmla="*/ 254794 h 254794"/>
              <a:gd name="connsiteX8" fmla="*/ 352425 w 352425"/>
              <a:gd name="connsiteY8" fmla="*/ 240506 h 254794"/>
              <a:gd name="connsiteX9" fmla="*/ 338138 w 352425"/>
              <a:gd name="connsiteY9" fmla="*/ 169069 h 254794"/>
              <a:gd name="connsiteX10" fmla="*/ 290513 w 352425"/>
              <a:gd name="connsiteY10" fmla="*/ 109537 h 254794"/>
              <a:gd name="connsiteX11" fmla="*/ 214313 w 352425"/>
              <a:gd name="connsiteY11" fmla="*/ 57150 h 254794"/>
              <a:gd name="connsiteX12" fmla="*/ 154781 w 352425"/>
              <a:gd name="connsiteY12" fmla="*/ 16669 h 254794"/>
              <a:gd name="connsiteX13" fmla="*/ 66675 w 352425"/>
              <a:gd name="connsiteY13" fmla="*/ 0 h 254794"/>
              <a:gd name="connsiteX14" fmla="*/ 0 w 352425"/>
              <a:gd name="connsiteY14" fmla="*/ 28575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425" h="254794">
                <a:moveTo>
                  <a:pt x="0" y="28575"/>
                </a:moveTo>
                <a:lnTo>
                  <a:pt x="14288" y="92869"/>
                </a:lnTo>
                <a:lnTo>
                  <a:pt x="88106" y="97631"/>
                </a:lnTo>
                <a:lnTo>
                  <a:pt x="142875" y="133350"/>
                </a:lnTo>
                <a:lnTo>
                  <a:pt x="178594" y="166687"/>
                </a:lnTo>
                <a:lnTo>
                  <a:pt x="195263" y="216694"/>
                </a:lnTo>
                <a:lnTo>
                  <a:pt x="211931" y="252412"/>
                </a:lnTo>
                <a:lnTo>
                  <a:pt x="309563" y="254794"/>
                </a:lnTo>
                <a:lnTo>
                  <a:pt x="352425" y="240506"/>
                </a:lnTo>
                <a:lnTo>
                  <a:pt x="338138" y="169069"/>
                </a:lnTo>
                <a:lnTo>
                  <a:pt x="290513" y="109537"/>
                </a:lnTo>
                <a:lnTo>
                  <a:pt x="214313" y="57150"/>
                </a:lnTo>
                <a:lnTo>
                  <a:pt x="154781" y="16669"/>
                </a:lnTo>
                <a:lnTo>
                  <a:pt x="66675" y="0"/>
                </a:lnTo>
                <a:lnTo>
                  <a:pt x="0" y="28575"/>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nvGrpSpPr>
          <p:cNvPr id="39" name="Group 38"/>
          <p:cNvGrpSpPr/>
          <p:nvPr/>
        </p:nvGrpSpPr>
        <p:grpSpPr>
          <a:xfrm>
            <a:off x="4940297" y="4738246"/>
            <a:ext cx="274641" cy="190942"/>
            <a:chOff x="4940297" y="4738246"/>
            <a:chExt cx="274641" cy="190942"/>
          </a:xfrm>
          <a:solidFill>
            <a:srgbClr val="EF9F2C"/>
          </a:solidFill>
        </p:grpSpPr>
        <p:sp>
          <p:nvSpPr>
            <p:cNvPr id="40" name="Rectangle 39"/>
            <p:cNvSpPr/>
            <p:nvPr/>
          </p:nvSpPr>
          <p:spPr bwMode="auto">
            <a:xfrm>
              <a:off x="4940297" y="4738246"/>
              <a:ext cx="27432" cy="27432"/>
            </a:xfrm>
            <a:prstGeom prst="rect">
              <a:avLst/>
            </a:prstGeom>
            <a:grp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41" name="Rectangle 40"/>
            <p:cNvSpPr/>
            <p:nvPr/>
          </p:nvSpPr>
          <p:spPr bwMode="auto">
            <a:xfrm rot="1500000">
              <a:off x="5018461" y="4760524"/>
              <a:ext cx="45720" cy="27432"/>
            </a:xfrm>
            <a:prstGeom prst="rect">
              <a:avLst/>
            </a:prstGeom>
            <a:grp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42" name="Freeform 41"/>
            <p:cNvSpPr/>
            <p:nvPr/>
          </p:nvSpPr>
          <p:spPr bwMode="auto">
            <a:xfrm>
              <a:off x="5083969" y="4791075"/>
              <a:ext cx="66675" cy="54769"/>
            </a:xfrm>
            <a:custGeom>
              <a:avLst/>
              <a:gdLst>
                <a:gd name="connsiteX0" fmla="*/ 0 w 66675"/>
                <a:gd name="connsiteY0" fmla="*/ 0 h 54769"/>
                <a:gd name="connsiteX1" fmla="*/ 2381 w 66675"/>
                <a:gd name="connsiteY1" fmla="*/ 54769 h 54769"/>
                <a:gd name="connsiteX2" fmla="*/ 64294 w 66675"/>
                <a:gd name="connsiteY2" fmla="*/ 45244 h 54769"/>
                <a:gd name="connsiteX3" fmla="*/ 66675 w 66675"/>
                <a:gd name="connsiteY3" fmla="*/ 19050 h 54769"/>
                <a:gd name="connsiteX4" fmla="*/ 0 w 66675"/>
                <a:gd name="connsiteY4" fmla="*/ 0 h 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4769">
                  <a:moveTo>
                    <a:pt x="0" y="0"/>
                  </a:moveTo>
                  <a:cubicBezTo>
                    <a:pt x="794" y="18256"/>
                    <a:pt x="1587" y="36513"/>
                    <a:pt x="2381" y="54769"/>
                  </a:cubicBezTo>
                  <a:lnTo>
                    <a:pt x="64294" y="45244"/>
                  </a:lnTo>
                  <a:lnTo>
                    <a:pt x="66675" y="19050"/>
                  </a:lnTo>
                  <a:lnTo>
                    <a:pt x="0" y="0"/>
                  </a:lnTo>
                  <a:close/>
                </a:path>
              </a:pathLst>
            </a:custGeom>
            <a:grp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43" name="Freeform 42"/>
            <p:cNvSpPr/>
            <p:nvPr/>
          </p:nvSpPr>
          <p:spPr bwMode="auto">
            <a:xfrm>
              <a:off x="5141119" y="4850606"/>
              <a:ext cx="73819" cy="78582"/>
            </a:xfrm>
            <a:custGeom>
              <a:avLst/>
              <a:gdLst>
                <a:gd name="connsiteX0" fmla="*/ 0 w 73819"/>
                <a:gd name="connsiteY0" fmla="*/ 64294 h 64294"/>
                <a:gd name="connsiteX1" fmla="*/ 2381 w 73819"/>
                <a:gd name="connsiteY1" fmla="*/ 0 h 64294"/>
                <a:gd name="connsiteX2" fmla="*/ 19050 w 73819"/>
                <a:gd name="connsiteY2" fmla="*/ 0 h 64294"/>
                <a:gd name="connsiteX3" fmla="*/ 66675 w 73819"/>
                <a:gd name="connsiteY3" fmla="*/ 30957 h 64294"/>
                <a:gd name="connsiteX4" fmla="*/ 73819 w 73819"/>
                <a:gd name="connsiteY4" fmla="*/ 57150 h 64294"/>
                <a:gd name="connsiteX5" fmla="*/ 52387 w 73819"/>
                <a:gd name="connsiteY5" fmla="*/ 61913 h 64294"/>
                <a:gd name="connsiteX6" fmla="*/ 0 w 73819"/>
                <a:gd name="connsiteY6" fmla="*/ 64294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9" h="64294">
                  <a:moveTo>
                    <a:pt x="0" y="64294"/>
                  </a:moveTo>
                  <a:cubicBezTo>
                    <a:pt x="794" y="42863"/>
                    <a:pt x="1587" y="21431"/>
                    <a:pt x="2381" y="0"/>
                  </a:cubicBezTo>
                  <a:lnTo>
                    <a:pt x="19050" y="0"/>
                  </a:lnTo>
                  <a:lnTo>
                    <a:pt x="66675" y="30957"/>
                  </a:lnTo>
                  <a:lnTo>
                    <a:pt x="73819" y="57150"/>
                  </a:lnTo>
                  <a:lnTo>
                    <a:pt x="52387" y="61913"/>
                  </a:lnTo>
                  <a:lnTo>
                    <a:pt x="0" y="64294"/>
                  </a:lnTo>
                  <a:close/>
                </a:path>
              </a:pathLst>
            </a:custGeom>
            <a:grp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sp>
        <p:nvSpPr>
          <p:cNvPr id="44" name="Freeform 43"/>
          <p:cNvSpPr/>
          <p:nvPr/>
        </p:nvSpPr>
        <p:spPr bwMode="auto">
          <a:xfrm>
            <a:off x="5500688" y="2871788"/>
            <a:ext cx="371475" cy="152400"/>
          </a:xfrm>
          <a:custGeom>
            <a:avLst/>
            <a:gdLst>
              <a:gd name="connsiteX0" fmla="*/ 0 w 371475"/>
              <a:gd name="connsiteY0" fmla="*/ 9525 h 152400"/>
              <a:gd name="connsiteX1" fmla="*/ 38100 w 371475"/>
              <a:gd name="connsiteY1" fmla="*/ 152400 h 152400"/>
              <a:gd name="connsiteX2" fmla="*/ 371475 w 371475"/>
              <a:gd name="connsiteY2" fmla="*/ 133350 h 152400"/>
              <a:gd name="connsiteX3" fmla="*/ 371475 w 371475"/>
              <a:gd name="connsiteY3" fmla="*/ 100012 h 152400"/>
              <a:gd name="connsiteX4" fmla="*/ 347662 w 371475"/>
              <a:gd name="connsiteY4" fmla="*/ 33337 h 152400"/>
              <a:gd name="connsiteX5" fmla="*/ 342900 w 371475"/>
              <a:gd name="connsiteY5" fmla="*/ 0 h 152400"/>
              <a:gd name="connsiteX6" fmla="*/ 0 w 371475"/>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152400">
                <a:moveTo>
                  <a:pt x="0" y="9525"/>
                </a:moveTo>
                <a:lnTo>
                  <a:pt x="38100" y="152400"/>
                </a:lnTo>
                <a:lnTo>
                  <a:pt x="371475" y="133350"/>
                </a:lnTo>
                <a:lnTo>
                  <a:pt x="371475" y="100012"/>
                </a:lnTo>
                <a:lnTo>
                  <a:pt x="347662" y="33337"/>
                </a:lnTo>
                <a:lnTo>
                  <a:pt x="342900" y="0"/>
                </a:lnTo>
                <a:lnTo>
                  <a:pt x="0" y="9525"/>
                </a:lnTo>
                <a:close/>
              </a:path>
            </a:pathLst>
          </a:custGeom>
          <a:solidFill>
            <a:srgbClr val="FACD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pitchFamily="-111" charset="0"/>
              <a:ea typeface="ヒラギノ角ゴ Pro W3" pitchFamily="-111" charset="-128"/>
              <a:cs typeface="ヒラギノ角ゴ Pro W3" pitchFamily="-111" charset="-128"/>
            </a:endParaRPr>
          </a:p>
        </p:txBody>
      </p:sp>
      <p:sp>
        <p:nvSpPr>
          <p:cNvPr id="45" name="TextBox 44"/>
          <p:cNvSpPr txBox="1"/>
          <p:nvPr/>
        </p:nvSpPr>
        <p:spPr>
          <a:xfrm>
            <a:off x="6194422" y="3213338"/>
            <a:ext cx="534987" cy="107722"/>
          </a:xfrm>
          <a:prstGeom prst="rect">
            <a:avLst/>
          </a:prstGeom>
          <a:noFill/>
        </p:spPr>
        <p:txBody>
          <a:bodyPr wrap="square" lIns="0" tIns="0" rIns="0" bIns="0" rtlCol="0" anchor="ctr">
            <a:spAutoFit/>
          </a:bodyPr>
          <a:lstStyle/>
          <a:p>
            <a:r>
              <a:rPr lang="en-US" sz="700" b="1" dirty="0" smtClean="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rPr>
              <a:t>INDIANAPOLIS</a:t>
            </a:r>
            <a:endParaRPr lang="en-US" sz="700" b="1" dirty="0">
              <a:solidFill>
                <a:srgbClr val="FFFFFF"/>
              </a:solidFill>
              <a:effectLst>
                <a:glow rad="63500">
                  <a:srgbClr val="747678">
                    <a:satMod val="175000"/>
                    <a:alpha val="40000"/>
                  </a:srgbClr>
                </a:glow>
                <a:outerShdw blurRad="50800" dist="38100" dir="2700000" algn="tl" rotWithShape="0">
                  <a:prstClr val="black">
                    <a:alpha val="40000"/>
                  </a:prstClr>
                </a:outerShdw>
              </a:effectLst>
              <a:latin typeface="Arial Narrow" panose="020B0606020202030204" pitchFamily="34" charset="0"/>
              <a:ea typeface="ヒラギノ角ゴ Pro W3" charset="-128"/>
            </a:endParaRPr>
          </a:p>
        </p:txBody>
      </p:sp>
      <p:grpSp>
        <p:nvGrpSpPr>
          <p:cNvPr id="46" name="Group 45"/>
          <p:cNvGrpSpPr/>
          <p:nvPr/>
        </p:nvGrpSpPr>
        <p:grpSpPr>
          <a:xfrm>
            <a:off x="713426" y="1732166"/>
            <a:ext cx="2254875" cy="4404713"/>
            <a:chOff x="713232" y="1732166"/>
            <a:chExt cx="2254875" cy="4404713"/>
          </a:xfrm>
        </p:grpSpPr>
        <p:sp>
          <p:nvSpPr>
            <p:cNvPr id="47" name="Text Placeholder 10"/>
            <p:cNvSpPr txBox="1">
              <a:spLocks/>
            </p:cNvSpPr>
            <p:nvPr/>
          </p:nvSpPr>
          <p:spPr>
            <a:xfrm>
              <a:off x="713232" y="1732166"/>
              <a:ext cx="2254875" cy="4404713"/>
            </a:xfrm>
            <a:prstGeom prst="rect">
              <a:avLst/>
            </a:prstGeom>
            <a:solidFill>
              <a:srgbClr val="FFFFFF"/>
            </a:solidFill>
          </p:spPr>
          <p:txBody>
            <a:bodyPr lIns="0" tIns="0" rIns="0" bIns="0"/>
            <a:lstStyle>
              <a:lvl1pPr marL="1588" indent="-1588" algn="l" rtl="0" eaLnBrk="1" fontAlgn="base" hangingPunct="1">
                <a:lnSpc>
                  <a:spcPct val="110000"/>
                </a:lnSpc>
                <a:spcBef>
                  <a:spcPct val="0"/>
                </a:spcBef>
                <a:spcAft>
                  <a:spcPts val="900"/>
                </a:spcAft>
                <a:defRPr sz="1300">
                  <a:solidFill>
                    <a:srgbClr val="13B5EA"/>
                  </a:solidFill>
                  <a:latin typeface="+mn-lt"/>
                  <a:ea typeface="+mn-ea"/>
                  <a:cs typeface="+mn-cs"/>
                </a:defRPr>
              </a:lvl1pPr>
              <a:lvl2pPr marL="4763" indent="-4763" algn="l" rtl="0" eaLnBrk="1" fontAlgn="base" hangingPunct="1">
                <a:lnSpc>
                  <a:spcPct val="110000"/>
                </a:lnSpc>
                <a:spcBef>
                  <a:spcPct val="0"/>
                </a:spcBef>
                <a:spcAft>
                  <a:spcPts val="900"/>
                </a:spcAft>
                <a:defRPr lang="en-US" sz="1300" b="1" dirty="0">
                  <a:solidFill>
                    <a:schemeClr val="tx1"/>
                  </a:solidFill>
                  <a:latin typeface="+mn-lt"/>
                  <a:ea typeface="+mn-ea"/>
                  <a:cs typeface="+mn-cs"/>
                </a:defRPr>
              </a:lvl2pPr>
              <a:lvl3pPr marL="4763" indent="-4763" algn="l" rtl="0" eaLnBrk="1" fontAlgn="base" hangingPunct="1">
                <a:lnSpc>
                  <a:spcPct val="110000"/>
                </a:lnSpc>
                <a:spcBef>
                  <a:spcPct val="0"/>
                </a:spcBef>
                <a:spcAft>
                  <a:spcPts val="900"/>
                </a:spcAft>
                <a:defRPr sz="1300">
                  <a:solidFill>
                    <a:schemeClr val="tx1"/>
                  </a:solidFill>
                  <a:latin typeface="+mn-lt"/>
                  <a:ea typeface="ＭＳ Ｐゴシック" charset="-128"/>
                  <a:cs typeface="ＭＳ Ｐゴシック" charset="-128"/>
                </a:defRPr>
              </a:lvl3pPr>
              <a:lvl4pPr marL="457200" indent="-228600" algn="l" rtl="0" eaLnBrk="1" fontAlgn="base" hangingPunct="1">
                <a:lnSpc>
                  <a:spcPct val="110000"/>
                </a:lnSpc>
                <a:spcBef>
                  <a:spcPct val="0"/>
                </a:spcBef>
                <a:spcAft>
                  <a:spcPts val="900"/>
                </a:spcAft>
                <a:buFont typeface="Arial" charset="0"/>
                <a:buChar char="•"/>
                <a:defRPr sz="1300">
                  <a:solidFill>
                    <a:schemeClr val="tx1"/>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225425" marR="0" lvl="0" indent="-225425" algn="l" defTabSz="914400" rtl="0" eaLnBrk="1" fontAlgn="base" latinLnBrk="0" hangingPunct="1">
                <a:lnSpc>
                  <a:spcPct val="110000"/>
                </a:lnSpc>
                <a:spcBef>
                  <a:spcPct val="0"/>
                </a:spcBef>
                <a:spcAft>
                  <a:spcPts val="900"/>
                </a:spcAft>
                <a:buClrTx/>
                <a:buSzTx/>
                <a:buFontTx/>
                <a:buNone/>
                <a:tabLst/>
                <a:defRPr/>
              </a:pPr>
              <a:endParaRPr kumimoji="0" sz="1200" b="0" i="0" u="none" strike="noStrike" kern="0" cap="none" spc="0" normalizeH="0" baseline="0" noProof="0" dirty="0">
                <a:ln>
                  <a:noFill/>
                </a:ln>
                <a:solidFill>
                  <a:srgbClr val="747678">
                    <a:lumMod val="50000"/>
                  </a:srgbClr>
                </a:solidFill>
                <a:effectLst/>
                <a:uLnTx/>
                <a:uFillTx/>
                <a:latin typeface="Arial"/>
                <a:ea typeface="ヒラギノ角ゴ Pro W3"/>
              </a:endParaRPr>
            </a:p>
          </p:txBody>
        </p:sp>
        <p:grpSp>
          <p:nvGrpSpPr>
            <p:cNvPr id="48" name="Group 47"/>
            <p:cNvGrpSpPr/>
            <p:nvPr/>
          </p:nvGrpSpPr>
          <p:grpSpPr>
            <a:xfrm>
              <a:off x="1217233" y="2304191"/>
              <a:ext cx="781121" cy="446346"/>
              <a:chOff x="773228" y="1898682"/>
              <a:chExt cx="781121" cy="446346"/>
            </a:xfrm>
          </p:grpSpPr>
          <p:sp>
            <p:nvSpPr>
              <p:cNvPr id="58" name="Text Placeholder 2"/>
              <p:cNvSpPr txBox="1">
                <a:spLocks/>
              </p:cNvSpPr>
              <p:nvPr/>
            </p:nvSpPr>
            <p:spPr bwMode="auto">
              <a:xfrm>
                <a:off x="868916" y="2204320"/>
                <a:ext cx="667524" cy="14070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t>MEMBERS</a:t>
                </a:r>
                <a:endParaRPr kumimoji="0" lang="en-US" sz="900" b="0" i="0" u="none" strike="noStrike" kern="0" cap="none" spc="100" normalizeH="0" baseline="0" noProof="0" dirty="0">
                  <a:ln>
                    <a:noFill/>
                  </a:ln>
                  <a:solidFill>
                    <a:srgbClr val="000000">
                      <a:lumMod val="50000"/>
                      <a:lumOff val="50000"/>
                    </a:srgbClr>
                  </a:solidFill>
                  <a:effectLst/>
                  <a:uLnTx/>
                  <a:uFillTx/>
                  <a:latin typeface="Arial"/>
                  <a:ea typeface="ヒラギノ角ゴ Pro W3"/>
                </a:endParaRPr>
              </a:p>
            </p:txBody>
          </p:sp>
          <p:sp>
            <p:nvSpPr>
              <p:cNvPr id="59" name="Text Placeholder 2"/>
              <p:cNvSpPr txBox="1">
                <a:spLocks/>
              </p:cNvSpPr>
              <p:nvPr/>
            </p:nvSpPr>
            <p:spPr bwMode="auto">
              <a:xfrm>
                <a:off x="773228" y="1898682"/>
                <a:ext cx="781121"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smtClean="0">
                    <a:ln>
                      <a:noFill/>
                    </a:ln>
                    <a:solidFill>
                      <a:srgbClr val="747678">
                        <a:lumMod val="50000"/>
                      </a:srgbClr>
                    </a:solidFill>
                    <a:effectLst/>
                    <a:uLnTx/>
                    <a:uFillTx/>
                    <a:latin typeface="Arial"/>
                    <a:ea typeface="ヒラギノ角ゴ Pro W3"/>
                  </a:rPr>
                  <a:t>1,485</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grpSp>
        <p:grpSp>
          <p:nvGrpSpPr>
            <p:cNvPr id="49" name="Group 48"/>
            <p:cNvGrpSpPr/>
            <p:nvPr/>
          </p:nvGrpSpPr>
          <p:grpSpPr>
            <a:xfrm>
              <a:off x="1141174" y="3018831"/>
              <a:ext cx="915868" cy="527443"/>
              <a:chOff x="716254" y="2492239"/>
              <a:chExt cx="915868" cy="527443"/>
            </a:xfrm>
          </p:grpSpPr>
          <p:sp>
            <p:nvSpPr>
              <p:cNvPr id="56" name="Text Placeholder 2"/>
              <p:cNvSpPr txBox="1">
                <a:spLocks/>
              </p:cNvSpPr>
              <p:nvPr/>
            </p:nvSpPr>
            <p:spPr bwMode="auto">
              <a:xfrm>
                <a:off x="802372" y="2794898"/>
                <a:ext cx="779985" cy="2247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t>BILLION IN</a:t>
                </a:r>
              </a:p>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t>ADVANCES</a:t>
                </a:r>
                <a:endParaRPr kumimoji="0" lang="en-US" sz="900" b="0" i="0" u="none" strike="noStrike" kern="0" cap="none" spc="100" normalizeH="0" baseline="0" noProof="0" dirty="0">
                  <a:ln>
                    <a:noFill/>
                  </a:ln>
                  <a:solidFill>
                    <a:srgbClr val="000000">
                      <a:lumMod val="50000"/>
                      <a:lumOff val="50000"/>
                    </a:srgbClr>
                  </a:solidFill>
                  <a:effectLst/>
                  <a:uLnTx/>
                  <a:uFillTx/>
                  <a:latin typeface="Arial"/>
                  <a:ea typeface="ヒラギノ角ゴ Pro W3"/>
                </a:endParaRPr>
              </a:p>
            </p:txBody>
          </p:sp>
          <p:sp>
            <p:nvSpPr>
              <p:cNvPr id="57" name="Text Placeholder 2"/>
              <p:cNvSpPr txBox="1">
                <a:spLocks/>
              </p:cNvSpPr>
              <p:nvPr/>
            </p:nvSpPr>
            <p:spPr bwMode="auto">
              <a:xfrm>
                <a:off x="716254" y="2492239"/>
                <a:ext cx="915868"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smtClean="0">
                    <a:ln>
                      <a:noFill/>
                    </a:ln>
                    <a:solidFill>
                      <a:srgbClr val="000000">
                        <a:lumMod val="75000"/>
                        <a:lumOff val="25000"/>
                      </a:srgbClr>
                    </a:solidFill>
                    <a:effectLst/>
                    <a:uLnTx/>
                    <a:uFillTx/>
                    <a:latin typeface="Arial"/>
                    <a:ea typeface="ヒラギノ角ゴ Pro W3"/>
                  </a:rPr>
                  <a:t>$</a:t>
                </a:r>
                <a:r>
                  <a:rPr kumimoji="0" lang="en-US" sz="2600" b="1" i="0" u="none" strike="noStrike" kern="0" cap="none" spc="-100" normalizeH="0" baseline="0" noProof="0" dirty="0" smtClean="0">
                    <a:ln>
                      <a:noFill/>
                    </a:ln>
                    <a:solidFill>
                      <a:srgbClr val="747678">
                        <a:lumMod val="50000"/>
                      </a:srgbClr>
                    </a:solidFill>
                    <a:effectLst/>
                    <a:uLnTx/>
                    <a:uFillTx/>
                    <a:latin typeface="Arial"/>
                    <a:ea typeface="ヒラギノ角ゴ Pro W3"/>
                  </a:rPr>
                  <a:t>74.2</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grpSp>
        <p:grpSp>
          <p:nvGrpSpPr>
            <p:cNvPr id="50" name="Group 49"/>
            <p:cNvGrpSpPr/>
            <p:nvPr/>
          </p:nvGrpSpPr>
          <p:grpSpPr>
            <a:xfrm>
              <a:off x="1200078" y="3833403"/>
              <a:ext cx="815941" cy="1042271"/>
              <a:chOff x="826360" y="3262144"/>
              <a:chExt cx="815941" cy="1042271"/>
            </a:xfrm>
          </p:grpSpPr>
          <p:sp>
            <p:nvSpPr>
              <p:cNvPr id="52" name="Text Placeholder 2"/>
              <p:cNvSpPr txBox="1">
                <a:spLocks/>
              </p:cNvSpPr>
              <p:nvPr/>
            </p:nvSpPr>
            <p:spPr bwMode="auto">
              <a:xfrm>
                <a:off x="850004" y="3569874"/>
                <a:ext cx="768653" cy="126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30" normalizeH="0" baseline="0" noProof="0" dirty="0" smtClean="0">
                    <a:ln>
                      <a:noFill/>
                    </a:ln>
                    <a:solidFill>
                      <a:srgbClr val="000000">
                        <a:lumMod val="50000"/>
                        <a:lumOff val="50000"/>
                      </a:srgbClr>
                    </a:solidFill>
                    <a:effectLst/>
                    <a:uLnTx/>
                    <a:uFillTx/>
                    <a:latin typeface="Arial"/>
                    <a:ea typeface="ヒラギノ角ゴ Pro W3"/>
                  </a:rPr>
                  <a:t>STATES </a:t>
                </a:r>
                <a:endParaRPr kumimoji="0" lang="en-US" sz="900" b="0" i="0" u="none" strike="noStrike" kern="0" cap="none" spc="0" normalizeH="0" baseline="0" noProof="0" dirty="0">
                  <a:ln>
                    <a:noFill/>
                  </a:ln>
                  <a:solidFill>
                    <a:srgbClr val="000000">
                      <a:lumMod val="50000"/>
                      <a:lumOff val="50000"/>
                    </a:srgbClr>
                  </a:solidFill>
                  <a:effectLst/>
                  <a:uLnTx/>
                  <a:uFillTx/>
                  <a:latin typeface="Arial"/>
                  <a:ea typeface="ヒラギノ角ゴ Pro W3"/>
                </a:endParaRPr>
              </a:p>
            </p:txBody>
          </p:sp>
          <p:sp>
            <p:nvSpPr>
              <p:cNvPr id="53" name="Text Placeholder 2"/>
              <p:cNvSpPr txBox="1">
                <a:spLocks/>
              </p:cNvSpPr>
              <p:nvPr/>
            </p:nvSpPr>
            <p:spPr bwMode="auto">
              <a:xfrm>
                <a:off x="843078" y="3262144"/>
                <a:ext cx="781121"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smtClean="0">
                    <a:ln>
                      <a:noFill/>
                    </a:ln>
                    <a:solidFill>
                      <a:srgbClr val="747678">
                        <a:lumMod val="50000"/>
                      </a:srgbClr>
                    </a:solidFill>
                    <a:effectLst/>
                    <a:uLnTx/>
                    <a:uFillTx/>
                    <a:latin typeface="Arial"/>
                    <a:ea typeface="ヒラギノ角ゴ Pro W3"/>
                  </a:rPr>
                  <a:t>13</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sp>
            <p:nvSpPr>
              <p:cNvPr id="54" name="Text Placeholder 2"/>
              <p:cNvSpPr txBox="1">
                <a:spLocks/>
              </p:cNvSpPr>
              <p:nvPr/>
            </p:nvSpPr>
            <p:spPr bwMode="auto">
              <a:xfrm>
                <a:off x="826360" y="4177975"/>
                <a:ext cx="815941" cy="126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30" normalizeH="0" baseline="0" noProof="0" dirty="0" smtClean="0">
                    <a:ln>
                      <a:noFill/>
                    </a:ln>
                    <a:solidFill>
                      <a:srgbClr val="000000">
                        <a:lumMod val="50000"/>
                        <a:lumOff val="50000"/>
                      </a:srgbClr>
                    </a:solidFill>
                    <a:effectLst/>
                    <a:uLnTx/>
                    <a:uFillTx/>
                    <a:latin typeface="Arial"/>
                    <a:ea typeface="ヒラギノ角ゴ Pro W3"/>
                  </a:rPr>
                  <a:t>TERRITORIES</a:t>
                </a:r>
                <a:endParaRPr kumimoji="0" lang="en-US" sz="900" b="0" i="0" u="none" strike="noStrike" kern="0" cap="none" spc="0" normalizeH="0" baseline="0" noProof="0" dirty="0">
                  <a:ln>
                    <a:noFill/>
                  </a:ln>
                  <a:solidFill>
                    <a:srgbClr val="000000">
                      <a:lumMod val="50000"/>
                      <a:lumOff val="50000"/>
                    </a:srgbClr>
                  </a:solidFill>
                  <a:effectLst/>
                  <a:uLnTx/>
                  <a:uFillTx/>
                  <a:latin typeface="Arial"/>
                  <a:ea typeface="ヒラギノ角ゴ Pro W3"/>
                </a:endParaRPr>
              </a:p>
            </p:txBody>
          </p:sp>
          <p:sp>
            <p:nvSpPr>
              <p:cNvPr id="55" name="Text Placeholder 2"/>
              <p:cNvSpPr txBox="1">
                <a:spLocks/>
              </p:cNvSpPr>
              <p:nvPr/>
            </p:nvSpPr>
            <p:spPr bwMode="auto">
              <a:xfrm>
                <a:off x="843078" y="3870245"/>
                <a:ext cx="781121"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smtClean="0">
                    <a:ln>
                      <a:noFill/>
                    </a:ln>
                    <a:solidFill>
                      <a:srgbClr val="747678">
                        <a:lumMod val="50000"/>
                      </a:srgbClr>
                    </a:solidFill>
                    <a:effectLst/>
                    <a:uLnTx/>
                    <a:uFillTx/>
                    <a:latin typeface="Arial"/>
                    <a:ea typeface="ヒラギノ角ゴ Pro W3"/>
                  </a:rPr>
                  <a:t>3</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grpSp>
        <p:sp>
          <p:nvSpPr>
            <p:cNvPr id="51" name="TextBox 50"/>
            <p:cNvSpPr txBox="1"/>
            <p:nvPr/>
          </p:nvSpPr>
          <p:spPr>
            <a:xfrm>
              <a:off x="909824" y="1799870"/>
              <a:ext cx="1381357"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ea typeface="ヒラギノ角ゴ Pro W3" charset="-128"/>
                </a:rPr>
                <a:t>Combined Bank</a:t>
              </a:r>
            </a:p>
          </p:txBody>
        </p:sp>
      </p:grpSp>
      <p:sp>
        <p:nvSpPr>
          <p:cNvPr id="60" name="Freeform 59"/>
          <p:cNvSpPr/>
          <p:nvPr/>
        </p:nvSpPr>
        <p:spPr bwMode="auto">
          <a:xfrm>
            <a:off x="5500688" y="2871788"/>
            <a:ext cx="371475" cy="152400"/>
          </a:xfrm>
          <a:custGeom>
            <a:avLst/>
            <a:gdLst>
              <a:gd name="connsiteX0" fmla="*/ 0 w 371475"/>
              <a:gd name="connsiteY0" fmla="*/ 9525 h 152400"/>
              <a:gd name="connsiteX1" fmla="*/ 38100 w 371475"/>
              <a:gd name="connsiteY1" fmla="*/ 152400 h 152400"/>
              <a:gd name="connsiteX2" fmla="*/ 371475 w 371475"/>
              <a:gd name="connsiteY2" fmla="*/ 133350 h 152400"/>
              <a:gd name="connsiteX3" fmla="*/ 371475 w 371475"/>
              <a:gd name="connsiteY3" fmla="*/ 100012 h 152400"/>
              <a:gd name="connsiteX4" fmla="*/ 347662 w 371475"/>
              <a:gd name="connsiteY4" fmla="*/ 33337 h 152400"/>
              <a:gd name="connsiteX5" fmla="*/ 342900 w 371475"/>
              <a:gd name="connsiteY5" fmla="*/ 0 h 152400"/>
              <a:gd name="connsiteX6" fmla="*/ 0 w 371475"/>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152400">
                <a:moveTo>
                  <a:pt x="0" y="9525"/>
                </a:moveTo>
                <a:lnTo>
                  <a:pt x="38100" y="152400"/>
                </a:lnTo>
                <a:lnTo>
                  <a:pt x="371475" y="133350"/>
                </a:lnTo>
                <a:lnTo>
                  <a:pt x="371475" y="100012"/>
                </a:lnTo>
                <a:lnTo>
                  <a:pt x="347662" y="33337"/>
                </a:lnTo>
                <a:lnTo>
                  <a:pt x="342900" y="0"/>
                </a:lnTo>
                <a:lnTo>
                  <a:pt x="0" y="9525"/>
                </a:lnTo>
                <a:close/>
              </a:path>
            </a:pathLst>
          </a:custGeom>
          <a:solidFill>
            <a:srgbClr val="FACD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pitchFamily="-111" charset="0"/>
              <a:ea typeface="ヒラギノ角ゴ Pro W3" pitchFamily="-111" charset="-128"/>
              <a:cs typeface="ヒラギノ角ゴ Pro W3" pitchFamily="-111" charset="-128"/>
            </a:endParaRPr>
          </a:p>
        </p:txBody>
      </p:sp>
      <p:grpSp>
        <p:nvGrpSpPr>
          <p:cNvPr id="61" name="Group 60"/>
          <p:cNvGrpSpPr/>
          <p:nvPr/>
        </p:nvGrpSpPr>
        <p:grpSpPr>
          <a:xfrm>
            <a:off x="5514977" y="2885852"/>
            <a:ext cx="600073" cy="118872"/>
            <a:chOff x="5514977" y="2885852"/>
            <a:chExt cx="600073" cy="118872"/>
          </a:xfrm>
        </p:grpSpPr>
        <p:sp>
          <p:nvSpPr>
            <p:cNvPr id="62" name="TextBox 61"/>
            <p:cNvSpPr txBox="1"/>
            <p:nvPr/>
          </p:nvSpPr>
          <p:spPr>
            <a:xfrm>
              <a:off x="5514977" y="2891427"/>
              <a:ext cx="499826" cy="107722"/>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glow rad="63500">
                      <a:srgbClr val="747678">
                        <a:satMod val="175000"/>
                        <a:alpha val="40000"/>
                      </a:srgbClr>
                    </a:glow>
                    <a:outerShdw blurRad="50800" dist="38100" dir="2700000" algn="tl" rotWithShape="0">
                      <a:prstClr val="black">
                        <a:alpha val="40000"/>
                      </a:prstClr>
                    </a:outerShdw>
                  </a:effectLst>
                  <a:uLnTx/>
                  <a:uFillTx/>
                  <a:latin typeface="Arial Narrow" panose="020B0606020202030204" pitchFamily="34" charset="0"/>
                  <a:ea typeface="ヒラギノ角ゴ Pro W3" charset="-128"/>
                </a:rPr>
                <a:t>DES MOINES</a:t>
              </a:r>
            </a:p>
          </p:txBody>
        </p:sp>
        <p:sp>
          <p:nvSpPr>
            <p:cNvPr id="63" name="Oval 62"/>
            <p:cNvSpPr/>
            <p:nvPr/>
          </p:nvSpPr>
          <p:spPr bwMode="auto">
            <a:xfrm>
              <a:off x="5996178" y="2885852"/>
              <a:ext cx="118872" cy="118872"/>
            </a:xfrm>
            <a:prstGeom prst="ellipse">
              <a:avLst/>
            </a:prstGeom>
            <a:noFill/>
            <a:ln w="15875" cap="flat" cmpd="sng" algn="ctr">
              <a:solidFill>
                <a:srgbClr val="FFFFFF"/>
              </a:solid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grpSp>
        <p:nvGrpSpPr>
          <p:cNvPr id="64" name="Group 63"/>
          <p:cNvGrpSpPr/>
          <p:nvPr/>
        </p:nvGrpSpPr>
        <p:grpSpPr>
          <a:xfrm>
            <a:off x="3391823" y="1972118"/>
            <a:ext cx="3325808" cy="2978944"/>
            <a:chOff x="3403601" y="1981200"/>
            <a:chExt cx="3325808" cy="2978944"/>
          </a:xfrm>
        </p:grpSpPr>
        <p:sp>
          <p:nvSpPr>
            <p:cNvPr id="65" name="Freeform 64"/>
            <p:cNvSpPr/>
            <p:nvPr/>
          </p:nvSpPr>
          <p:spPr bwMode="auto">
            <a:xfrm>
              <a:off x="3536949" y="2000249"/>
              <a:ext cx="612775" cy="320040"/>
            </a:xfrm>
            <a:custGeom>
              <a:avLst/>
              <a:gdLst>
                <a:gd name="connsiteX0" fmla="*/ 635000 w 635000"/>
                <a:gd name="connsiteY0" fmla="*/ 6350 h 339725"/>
                <a:gd name="connsiteX1" fmla="*/ 635000 w 635000"/>
                <a:gd name="connsiteY1" fmla="*/ 339725 h 339725"/>
                <a:gd name="connsiteX2" fmla="*/ 0 w 635000"/>
                <a:gd name="connsiteY2" fmla="*/ 339725 h 339725"/>
                <a:gd name="connsiteX3" fmla="*/ 0 w 635000"/>
                <a:gd name="connsiteY3" fmla="*/ 41275 h 339725"/>
                <a:gd name="connsiteX4" fmla="*/ 95250 w 635000"/>
                <a:gd name="connsiteY4" fmla="*/ 41275 h 339725"/>
                <a:gd name="connsiteX5" fmla="*/ 95250 w 635000"/>
                <a:gd name="connsiteY5" fmla="*/ 0 h 339725"/>
                <a:gd name="connsiteX6" fmla="*/ 635000 w 635000"/>
                <a:gd name="connsiteY6" fmla="*/ 635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339725">
                  <a:moveTo>
                    <a:pt x="635000" y="6350"/>
                  </a:moveTo>
                  <a:lnTo>
                    <a:pt x="635000" y="339725"/>
                  </a:lnTo>
                  <a:lnTo>
                    <a:pt x="0" y="339725"/>
                  </a:lnTo>
                  <a:lnTo>
                    <a:pt x="0" y="41275"/>
                  </a:lnTo>
                  <a:lnTo>
                    <a:pt x="95250" y="41275"/>
                  </a:lnTo>
                  <a:lnTo>
                    <a:pt x="95250" y="0"/>
                  </a:lnTo>
                  <a:lnTo>
                    <a:pt x="635000" y="6350"/>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66" name="Freeform 65"/>
            <p:cNvSpPr/>
            <p:nvPr/>
          </p:nvSpPr>
          <p:spPr bwMode="auto">
            <a:xfrm>
              <a:off x="3408126" y="2320925"/>
              <a:ext cx="747949" cy="415925"/>
            </a:xfrm>
            <a:custGeom>
              <a:avLst/>
              <a:gdLst>
                <a:gd name="connsiteX0" fmla="*/ 0 w 752475"/>
                <a:gd name="connsiteY0" fmla="*/ 415925 h 415925"/>
                <a:gd name="connsiteX1" fmla="*/ 752475 w 752475"/>
                <a:gd name="connsiteY1" fmla="*/ 415925 h 415925"/>
                <a:gd name="connsiteX2" fmla="*/ 752475 w 752475"/>
                <a:gd name="connsiteY2" fmla="*/ 0 h 415925"/>
                <a:gd name="connsiteX3" fmla="*/ 3175 w 752475"/>
                <a:gd name="connsiteY3" fmla="*/ 0 h 415925"/>
                <a:gd name="connsiteX4" fmla="*/ 0 w 752475"/>
                <a:gd name="connsiteY4" fmla="*/ 415925 h 41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415925">
                  <a:moveTo>
                    <a:pt x="0" y="415925"/>
                  </a:moveTo>
                  <a:lnTo>
                    <a:pt x="752475" y="415925"/>
                  </a:lnTo>
                  <a:lnTo>
                    <a:pt x="752475" y="0"/>
                  </a:lnTo>
                  <a:lnTo>
                    <a:pt x="3175" y="0"/>
                  </a:lnTo>
                  <a:cubicBezTo>
                    <a:pt x="2117" y="138642"/>
                    <a:pt x="1058" y="277283"/>
                    <a:pt x="0" y="415925"/>
                  </a:cubicBez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67" name="Freeform 66"/>
            <p:cNvSpPr/>
            <p:nvPr/>
          </p:nvSpPr>
          <p:spPr bwMode="auto">
            <a:xfrm>
              <a:off x="4149725" y="2000248"/>
              <a:ext cx="422275" cy="742951"/>
            </a:xfrm>
            <a:custGeom>
              <a:avLst/>
              <a:gdLst>
                <a:gd name="connsiteX0" fmla="*/ 0 w 422275"/>
                <a:gd name="connsiteY0" fmla="*/ 3175 h 755650"/>
                <a:gd name="connsiteX1" fmla="*/ 0 w 422275"/>
                <a:gd name="connsiteY1" fmla="*/ 755650 h 755650"/>
                <a:gd name="connsiteX2" fmla="*/ 422275 w 422275"/>
                <a:gd name="connsiteY2" fmla="*/ 755650 h 755650"/>
                <a:gd name="connsiteX3" fmla="*/ 422275 w 422275"/>
                <a:gd name="connsiteY3" fmla="*/ 542925 h 755650"/>
                <a:gd name="connsiteX4" fmla="*/ 330200 w 422275"/>
                <a:gd name="connsiteY4" fmla="*/ 542925 h 755650"/>
                <a:gd name="connsiteX5" fmla="*/ 330200 w 422275"/>
                <a:gd name="connsiteY5" fmla="*/ 419100 h 755650"/>
                <a:gd name="connsiteX6" fmla="*/ 254000 w 422275"/>
                <a:gd name="connsiteY6" fmla="*/ 419100 h 755650"/>
                <a:gd name="connsiteX7" fmla="*/ 254000 w 422275"/>
                <a:gd name="connsiteY7" fmla="*/ 209550 h 755650"/>
                <a:gd name="connsiteX8" fmla="*/ 136525 w 422275"/>
                <a:gd name="connsiteY8" fmla="*/ 209550 h 755650"/>
                <a:gd name="connsiteX9" fmla="*/ 136525 w 422275"/>
                <a:gd name="connsiteY9" fmla="*/ 0 h 755650"/>
                <a:gd name="connsiteX10" fmla="*/ 0 w 422275"/>
                <a:gd name="connsiteY10" fmla="*/ 3175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275" h="755650">
                  <a:moveTo>
                    <a:pt x="0" y="3175"/>
                  </a:moveTo>
                  <a:lnTo>
                    <a:pt x="0" y="755650"/>
                  </a:lnTo>
                  <a:lnTo>
                    <a:pt x="422275" y="755650"/>
                  </a:lnTo>
                  <a:lnTo>
                    <a:pt x="422275" y="542925"/>
                  </a:lnTo>
                  <a:lnTo>
                    <a:pt x="330200" y="542925"/>
                  </a:lnTo>
                  <a:lnTo>
                    <a:pt x="330200" y="419100"/>
                  </a:lnTo>
                  <a:lnTo>
                    <a:pt x="254000" y="419100"/>
                  </a:lnTo>
                  <a:lnTo>
                    <a:pt x="254000" y="209550"/>
                  </a:lnTo>
                  <a:lnTo>
                    <a:pt x="136525" y="209550"/>
                  </a:lnTo>
                  <a:lnTo>
                    <a:pt x="136525" y="0"/>
                  </a:lnTo>
                  <a:lnTo>
                    <a:pt x="0" y="3175"/>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68" name="Freeform 67"/>
            <p:cNvSpPr/>
            <p:nvPr/>
          </p:nvSpPr>
          <p:spPr bwMode="auto">
            <a:xfrm>
              <a:off x="4276725" y="2000248"/>
              <a:ext cx="904875" cy="533401"/>
            </a:xfrm>
            <a:custGeom>
              <a:avLst/>
              <a:gdLst>
                <a:gd name="connsiteX0" fmla="*/ 908050 w 908050"/>
                <a:gd name="connsiteY0" fmla="*/ 0 h 546100"/>
                <a:gd name="connsiteX1" fmla="*/ 908050 w 908050"/>
                <a:gd name="connsiteY1" fmla="*/ 498475 h 546100"/>
                <a:gd name="connsiteX2" fmla="*/ 298450 w 908050"/>
                <a:gd name="connsiteY2" fmla="*/ 498475 h 546100"/>
                <a:gd name="connsiteX3" fmla="*/ 298450 w 908050"/>
                <a:gd name="connsiteY3" fmla="*/ 546100 h 546100"/>
                <a:gd name="connsiteX4" fmla="*/ 206375 w 908050"/>
                <a:gd name="connsiteY4" fmla="*/ 546100 h 546100"/>
                <a:gd name="connsiteX5" fmla="*/ 206375 w 908050"/>
                <a:gd name="connsiteY5" fmla="*/ 419100 h 546100"/>
                <a:gd name="connsiteX6" fmla="*/ 130175 w 908050"/>
                <a:gd name="connsiteY6" fmla="*/ 419100 h 546100"/>
                <a:gd name="connsiteX7" fmla="*/ 130175 w 908050"/>
                <a:gd name="connsiteY7" fmla="*/ 212725 h 546100"/>
                <a:gd name="connsiteX8" fmla="*/ 0 w 908050"/>
                <a:gd name="connsiteY8" fmla="*/ 212725 h 546100"/>
                <a:gd name="connsiteX9" fmla="*/ 0 w 908050"/>
                <a:gd name="connsiteY9" fmla="*/ 0 h 546100"/>
                <a:gd name="connsiteX10" fmla="*/ 908050 w 908050"/>
                <a:gd name="connsiteY10"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050" h="546100">
                  <a:moveTo>
                    <a:pt x="908050" y="0"/>
                  </a:moveTo>
                  <a:lnTo>
                    <a:pt x="908050" y="498475"/>
                  </a:lnTo>
                  <a:lnTo>
                    <a:pt x="298450" y="498475"/>
                  </a:lnTo>
                  <a:lnTo>
                    <a:pt x="298450" y="546100"/>
                  </a:lnTo>
                  <a:lnTo>
                    <a:pt x="206375" y="546100"/>
                  </a:lnTo>
                  <a:lnTo>
                    <a:pt x="206375" y="419100"/>
                  </a:lnTo>
                  <a:lnTo>
                    <a:pt x="130175" y="419100"/>
                  </a:lnTo>
                  <a:lnTo>
                    <a:pt x="130175" y="212725"/>
                  </a:lnTo>
                  <a:lnTo>
                    <a:pt x="0" y="212725"/>
                  </a:lnTo>
                  <a:lnTo>
                    <a:pt x="0" y="0"/>
                  </a:lnTo>
                  <a:lnTo>
                    <a:pt x="908050" y="0"/>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69" name="Freeform 68"/>
            <p:cNvSpPr/>
            <p:nvPr/>
          </p:nvSpPr>
          <p:spPr bwMode="auto">
            <a:xfrm>
              <a:off x="4572000" y="2486025"/>
              <a:ext cx="609600" cy="501650"/>
            </a:xfrm>
            <a:custGeom>
              <a:avLst/>
              <a:gdLst>
                <a:gd name="connsiteX0" fmla="*/ 3175 w 628650"/>
                <a:gd name="connsiteY0" fmla="*/ 0 h 501650"/>
                <a:gd name="connsiteX1" fmla="*/ 628650 w 628650"/>
                <a:gd name="connsiteY1" fmla="*/ 0 h 501650"/>
                <a:gd name="connsiteX2" fmla="*/ 628650 w 628650"/>
                <a:gd name="connsiteY2" fmla="*/ 501650 h 501650"/>
                <a:gd name="connsiteX3" fmla="*/ 0 w 628650"/>
                <a:gd name="connsiteY3" fmla="*/ 501650 h 501650"/>
                <a:gd name="connsiteX4" fmla="*/ 3175 w 628650"/>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501650">
                  <a:moveTo>
                    <a:pt x="3175" y="0"/>
                  </a:moveTo>
                  <a:lnTo>
                    <a:pt x="628650" y="0"/>
                  </a:lnTo>
                  <a:lnTo>
                    <a:pt x="628650" y="501650"/>
                  </a:lnTo>
                  <a:lnTo>
                    <a:pt x="0" y="501650"/>
                  </a:lnTo>
                  <a:cubicBezTo>
                    <a:pt x="1058" y="334433"/>
                    <a:pt x="2117" y="167217"/>
                    <a:pt x="3175" y="0"/>
                  </a:cubicBez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0" name="Freeform 69"/>
            <p:cNvSpPr/>
            <p:nvPr/>
          </p:nvSpPr>
          <p:spPr bwMode="auto">
            <a:xfrm>
              <a:off x="5181599" y="1987550"/>
              <a:ext cx="669925" cy="425450"/>
            </a:xfrm>
            <a:custGeom>
              <a:avLst/>
              <a:gdLst>
                <a:gd name="connsiteX0" fmla="*/ 9525 w 669925"/>
                <a:gd name="connsiteY0" fmla="*/ 0 h 425450"/>
                <a:gd name="connsiteX1" fmla="*/ 669925 w 669925"/>
                <a:gd name="connsiteY1" fmla="*/ 0 h 425450"/>
                <a:gd name="connsiteX2" fmla="*/ 669925 w 669925"/>
                <a:gd name="connsiteY2" fmla="*/ 425450 h 425450"/>
                <a:gd name="connsiteX3" fmla="*/ 0 w 669925"/>
                <a:gd name="connsiteY3" fmla="*/ 425450 h 425450"/>
                <a:gd name="connsiteX4" fmla="*/ 9525 w 669925"/>
                <a:gd name="connsiteY4" fmla="*/ 0 h 4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5" h="425450">
                  <a:moveTo>
                    <a:pt x="9525" y="0"/>
                  </a:moveTo>
                  <a:lnTo>
                    <a:pt x="669925" y="0"/>
                  </a:lnTo>
                  <a:lnTo>
                    <a:pt x="669925" y="425450"/>
                  </a:lnTo>
                  <a:lnTo>
                    <a:pt x="0" y="425450"/>
                  </a:lnTo>
                  <a:lnTo>
                    <a:pt x="9525" y="0"/>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1" name="Freeform 70"/>
            <p:cNvSpPr/>
            <p:nvPr/>
          </p:nvSpPr>
          <p:spPr bwMode="auto">
            <a:xfrm>
              <a:off x="5181599" y="2409825"/>
              <a:ext cx="669925" cy="381000"/>
            </a:xfrm>
            <a:custGeom>
              <a:avLst/>
              <a:gdLst>
                <a:gd name="connsiteX0" fmla="*/ 0 w 669925"/>
                <a:gd name="connsiteY0" fmla="*/ 0 h 381000"/>
                <a:gd name="connsiteX1" fmla="*/ 669925 w 669925"/>
                <a:gd name="connsiteY1" fmla="*/ 0 h 381000"/>
                <a:gd name="connsiteX2" fmla="*/ 669925 w 669925"/>
                <a:gd name="connsiteY2" fmla="*/ 381000 h 381000"/>
                <a:gd name="connsiteX3" fmla="*/ 9525 w 669925"/>
                <a:gd name="connsiteY3" fmla="*/ 381000 h 381000"/>
                <a:gd name="connsiteX4" fmla="*/ 0 w 669925"/>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5" h="381000">
                  <a:moveTo>
                    <a:pt x="0" y="0"/>
                  </a:moveTo>
                  <a:lnTo>
                    <a:pt x="669925" y="0"/>
                  </a:lnTo>
                  <a:lnTo>
                    <a:pt x="669925" y="381000"/>
                  </a:lnTo>
                  <a:lnTo>
                    <a:pt x="9525" y="381000"/>
                  </a:lnTo>
                  <a:lnTo>
                    <a:pt x="0" y="0"/>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2" name="Freeform 71"/>
            <p:cNvSpPr/>
            <p:nvPr/>
          </p:nvSpPr>
          <p:spPr bwMode="auto">
            <a:xfrm>
              <a:off x="5854700" y="1981200"/>
              <a:ext cx="552450" cy="806450"/>
            </a:xfrm>
            <a:custGeom>
              <a:avLst/>
              <a:gdLst>
                <a:gd name="connsiteX0" fmla="*/ 0 w 552450"/>
                <a:gd name="connsiteY0" fmla="*/ 9525 h 806450"/>
                <a:gd name="connsiteX1" fmla="*/ 0 w 552450"/>
                <a:gd name="connsiteY1" fmla="*/ 806450 h 806450"/>
                <a:gd name="connsiteX2" fmla="*/ 460375 w 552450"/>
                <a:gd name="connsiteY2" fmla="*/ 806450 h 806450"/>
                <a:gd name="connsiteX3" fmla="*/ 320675 w 552450"/>
                <a:gd name="connsiteY3" fmla="*/ 669925 h 806450"/>
                <a:gd name="connsiteX4" fmla="*/ 333375 w 552450"/>
                <a:gd name="connsiteY4" fmla="*/ 390525 h 806450"/>
                <a:gd name="connsiteX5" fmla="*/ 546100 w 552450"/>
                <a:gd name="connsiteY5" fmla="*/ 209550 h 806450"/>
                <a:gd name="connsiteX6" fmla="*/ 552450 w 552450"/>
                <a:gd name="connsiteY6" fmla="*/ 171450 h 806450"/>
                <a:gd name="connsiteX7" fmla="*/ 168275 w 552450"/>
                <a:gd name="connsiteY7" fmla="*/ 95250 h 806450"/>
                <a:gd name="connsiteX8" fmla="*/ 168275 w 552450"/>
                <a:gd name="connsiteY8" fmla="*/ 0 h 806450"/>
                <a:gd name="connsiteX9" fmla="*/ 0 w 552450"/>
                <a:gd name="connsiteY9" fmla="*/ 9525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50" h="806450">
                  <a:moveTo>
                    <a:pt x="0" y="9525"/>
                  </a:moveTo>
                  <a:lnTo>
                    <a:pt x="0" y="806450"/>
                  </a:lnTo>
                  <a:lnTo>
                    <a:pt x="460375" y="806450"/>
                  </a:lnTo>
                  <a:lnTo>
                    <a:pt x="320675" y="669925"/>
                  </a:lnTo>
                  <a:lnTo>
                    <a:pt x="333375" y="390525"/>
                  </a:lnTo>
                  <a:lnTo>
                    <a:pt x="546100" y="209550"/>
                  </a:lnTo>
                  <a:lnTo>
                    <a:pt x="552450" y="171450"/>
                  </a:lnTo>
                  <a:lnTo>
                    <a:pt x="168275" y="95250"/>
                  </a:lnTo>
                  <a:lnTo>
                    <a:pt x="168275" y="0"/>
                  </a:lnTo>
                  <a:lnTo>
                    <a:pt x="0" y="9525"/>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3" name="Freeform 72"/>
            <p:cNvSpPr/>
            <p:nvPr/>
          </p:nvSpPr>
          <p:spPr bwMode="auto">
            <a:xfrm>
              <a:off x="5854700" y="2778125"/>
              <a:ext cx="552450" cy="336550"/>
            </a:xfrm>
            <a:custGeom>
              <a:avLst/>
              <a:gdLst>
                <a:gd name="connsiteX0" fmla="*/ 0 w 552450"/>
                <a:gd name="connsiteY0" fmla="*/ 0 h 336550"/>
                <a:gd name="connsiteX1" fmla="*/ 457200 w 552450"/>
                <a:gd name="connsiteY1" fmla="*/ 0 h 336550"/>
                <a:gd name="connsiteX2" fmla="*/ 457200 w 552450"/>
                <a:gd name="connsiteY2" fmla="*/ 92075 h 336550"/>
                <a:gd name="connsiteX3" fmla="*/ 504825 w 552450"/>
                <a:gd name="connsiteY3" fmla="*/ 92075 h 336550"/>
                <a:gd name="connsiteX4" fmla="*/ 552450 w 552450"/>
                <a:gd name="connsiteY4" fmla="*/ 180975 h 336550"/>
                <a:gd name="connsiteX5" fmla="*/ 469900 w 552450"/>
                <a:gd name="connsiteY5" fmla="*/ 263525 h 336550"/>
                <a:gd name="connsiteX6" fmla="*/ 473075 w 552450"/>
                <a:gd name="connsiteY6" fmla="*/ 336550 h 336550"/>
                <a:gd name="connsiteX7" fmla="*/ 425450 w 552450"/>
                <a:gd name="connsiteY7" fmla="*/ 295275 h 336550"/>
                <a:gd name="connsiteX8" fmla="*/ 85725 w 552450"/>
                <a:gd name="connsiteY8" fmla="*/ 295275 h 336550"/>
                <a:gd name="connsiteX9" fmla="*/ 6350 w 552450"/>
                <a:gd name="connsiteY9" fmla="*/ 139700 h 336550"/>
                <a:gd name="connsiteX10" fmla="*/ 0 w 552450"/>
                <a:gd name="connsiteY1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450" h="336550">
                  <a:moveTo>
                    <a:pt x="0" y="0"/>
                  </a:moveTo>
                  <a:lnTo>
                    <a:pt x="457200" y="0"/>
                  </a:lnTo>
                  <a:lnTo>
                    <a:pt x="457200" y="92075"/>
                  </a:lnTo>
                  <a:lnTo>
                    <a:pt x="504825" y="92075"/>
                  </a:lnTo>
                  <a:lnTo>
                    <a:pt x="552450" y="180975"/>
                  </a:lnTo>
                  <a:lnTo>
                    <a:pt x="469900" y="263525"/>
                  </a:lnTo>
                  <a:lnTo>
                    <a:pt x="473075" y="336550"/>
                  </a:lnTo>
                  <a:lnTo>
                    <a:pt x="425450" y="295275"/>
                  </a:lnTo>
                  <a:lnTo>
                    <a:pt x="85725" y="295275"/>
                  </a:lnTo>
                  <a:lnTo>
                    <a:pt x="6350" y="139700"/>
                  </a:lnTo>
                  <a:lnTo>
                    <a:pt x="0" y="0"/>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4" name="Freeform 73"/>
            <p:cNvSpPr/>
            <p:nvPr/>
          </p:nvSpPr>
          <p:spPr bwMode="auto">
            <a:xfrm>
              <a:off x="5959475" y="3076575"/>
              <a:ext cx="561975" cy="587375"/>
            </a:xfrm>
            <a:custGeom>
              <a:avLst/>
              <a:gdLst>
                <a:gd name="connsiteX0" fmla="*/ 0 w 561975"/>
                <a:gd name="connsiteY0" fmla="*/ 0 h 587375"/>
                <a:gd name="connsiteX1" fmla="*/ 320675 w 561975"/>
                <a:gd name="connsiteY1" fmla="*/ 0 h 587375"/>
                <a:gd name="connsiteX2" fmla="*/ 365125 w 561975"/>
                <a:gd name="connsiteY2" fmla="*/ 28575 h 587375"/>
                <a:gd name="connsiteX3" fmla="*/ 365125 w 561975"/>
                <a:gd name="connsiteY3" fmla="*/ 196850 h 587375"/>
                <a:gd name="connsiteX4" fmla="*/ 476250 w 561975"/>
                <a:gd name="connsiteY4" fmla="*/ 250825 h 587375"/>
                <a:gd name="connsiteX5" fmla="*/ 476250 w 561975"/>
                <a:gd name="connsiteY5" fmla="*/ 381000 h 587375"/>
                <a:gd name="connsiteX6" fmla="*/ 561975 w 561975"/>
                <a:gd name="connsiteY6" fmla="*/ 454025 h 587375"/>
                <a:gd name="connsiteX7" fmla="*/ 561975 w 561975"/>
                <a:gd name="connsiteY7" fmla="*/ 514350 h 587375"/>
                <a:gd name="connsiteX8" fmla="*/ 508000 w 561975"/>
                <a:gd name="connsiteY8" fmla="*/ 587375 h 587375"/>
                <a:gd name="connsiteX9" fmla="*/ 479425 w 561975"/>
                <a:gd name="connsiteY9" fmla="*/ 587375 h 587375"/>
                <a:gd name="connsiteX10" fmla="*/ 479425 w 561975"/>
                <a:gd name="connsiteY10" fmla="*/ 501650 h 587375"/>
                <a:gd name="connsiteX11" fmla="*/ 66675 w 561975"/>
                <a:gd name="connsiteY11" fmla="*/ 501650 h 587375"/>
                <a:gd name="connsiteX12" fmla="*/ 69850 w 561975"/>
                <a:gd name="connsiteY12" fmla="*/ 422275 h 587375"/>
                <a:gd name="connsiteX13" fmla="*/ 25400 w 561975"/>
                <a:gd name="connsiteY13" fmla="*/ 82550 h 587375"/>
                <a:gd name="connsiteX14" fmla="*/ 0 w 561975"/>
                <a:gd name="connsiteY14" fmla="*/ 0 h 5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975" h="587375">
                  <a:moveTo>
                    <a:pt x="0" y="0"/>
                  </a:moveTo>
                  <a:lnTo>
                    <a:pt x="320675" y="0"/>
                  </a:lnTo>
                  <a:lnTo>
                    <a:pt x="365125" y="28575"/>
                  </a:lnTo>
                  <a:lnTo>
                    <a:pt x="365125" y="196850"/>
                  </a:lnTo>
                  <a:lnTo>
                    <a:pt x="476250" y="250825"/>
                  </a:lnTo>
                  <a:lnTo>
                    <a:pt x="476250" y="381000"/>
                  </a:lnTo>
                  <a:lnTo>
                    <a:pt x="561975" y="454025"/>
                  </a:lnTo>
                  <a:lnTo>
                    <a:pt x="561975" y="514350"/>
                  </a:lnTo>
                  <a:lnTo>
                    <a:pt x="508000" y="587375"/>
                  </a:lnTo>
                  <a:lnTo>
                    <a:pt x="479425" y="587375"/>
                  </a:lnTo>
                  <a:lnTo>
                    <a:pt x="479425" y="501650"/>
                  </a:lnTo>
                  <a:lnTo>
                    <a:pt x="66675" y="501650"/>
                  </a:lnTo>
                  <a:lnTo>
                    <a:pt x="69850" y="422275"/>
                  </a:lnTo>
                  <a:lnTo>
                    <a:pt x="25400" y="82550"/>
                  </a:lnTo>
                  <a:lnTo>
                    <a:pt x="0" y="0"/>
                  </a:lnTo>
                  <a:close/>
                </a:path>
              </a:pathLst>
            </a:custGeom>
            <a:solidFill>
              <a:srgbClr val="8EBAE5"/>
            </a:solidFill>
            <a:ln w="9525" cap="flat" cmpd="sng" algn="ctr">
              <a:solidFill>
                <a:srgbClr val="000000">
                  <a:lumMod val="50000"/>
                  <a:lumOff val="50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5" name="Freeform 74"/>
            <p:cNvSpPr/>
            <p:nvPr/>
          </p:nvSpPr>
          <p:spPr bwMode="auto">
            <a:xfrm>
              <a:off x="4310063" y="2747963"/>
              <a:ext cx="409575" cy="723900"/>
            </a:xfrm>
            <a:custGeom>
              <a:avLst/>
              <a:gdLst>
                <a:gd name="connsiteX0" fmla="*/ 0 w 409575"/>
                <a:gd name="connsiteY0" fmla="*/ 2381 h 723900"/>
                <a:gd name="connsiteX1" fmla="*/ 0 w 409575"/>
                <a:gd name="connsiteY1" fmla="*/ 723900 h 723900"/>
                <a:gd name="connsiteX2" fmla="*/ 409575 w 409575"/>
                <a:gd name="connsiteY2" fmla="*/ 723900 h 723900"/>
                <a:gd name="connsiteX3" fmla="*/ 409575 w 409575"/>
                <a:gd name="connsiteY3" fmla="*/ 245268 h 723900"/>
                <a:gd name="connsiteX4" fmla="*/ 261937 w 409575"/>
                <a:gd name="connsiteY4" fmla="*/ 245268 h 723900"/>
                <a:gd name="connsiteX5" fmla="*/ 261937 w 409575"/>
                <a:gd name="connsiteY5" fmla="*/ 0 h 723900"/>
                <a:gd name="connsiteX6" fmla="*/ 0 w 409575"/>
                <a:gd name="connsiteY6" fmla="*/ 2381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23900">
                  <a:moveTo>
                    <a:pt x="0" y="2381"/>
                  </a:moveTo>
                  <a:lnTo>
                    <a:pt x="0" y="723900"/>
                  </a:lnTo>
                  <a:lnTo>
                    <a:pt x="409575" y="723900"/>
                  </a:lnTo>
                  <a:lnTo>
                    <a:pt x="409575" y="245268"/>
                  </a:lnTo>
                  <a:lnTo>
                    <a:pt x="261937" y="245268"/>
                  </a:lnTo>
                  <a:lnTo>
                    <a:pt x="261937" y="0"/>
                  </a:lnTo>
                  <a:lnTo>
                    <a:pt x="0" y="2381"/>
                  </a:lnTo>
                  <a:close/>
                </a:path>
              </a:pathLst>
            </a:custGeom>
            <a:solidFill>
              <a:srgbClr val="8EBAE5"/>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6" name="Freeform 75"/>
            <p:cNvSpPr/>
            <p:nvPr/>
          </p:nvSpPr>
          <p:spPr bwMode="auto">
            <a:xfrm>
              <a:off x="4171153" y="4198144"/>
              <a:ext cx="219075" cy="183356"/>
            </a:xfrm>
            <a:custGeom>
              <a:avLst/>
              <a:gdLst>
                <a:gd name="connsiteX0" fmla="*/ 0 w 219075"/>
                <a:gd name="connsiteY0" fmla="*/ 69056 h 183356"/>
                <a:gd name="connsiteX1" fmla="*/ 7144 w 219075"/>
                <a:gd name="connsiteY1" fmla="*/ 159544 h 183356"/>
                <a:gd name="connsiteX2" fmla="*/ 133350 w 219075"/>
                <a:gd name="connsiteY2" fmla="*/ 183356 h 183356"/>
                <a:gd name="connsiteX3" fmla="*/ 157162 w 219075"/>
                <a:gd name="connsiteY3" fmla="*/ 180975 h 183356"/>
                <a:gd name="connsiteX4" fmla="*/ 219075 w 219075"/>
                <a:gd name="connsiteY4" fmla="*/ 107156 h 183356"/>
                <a:gd name="connsiteX5" fmla="*/ 204787 w 219075"/>
                <a:gd name="connsiteY5" fmla="*/ 42862 h 183356"/>
                <a:gd name="connsiteX6" fmla="*/ 126206 w 219075"/>
                <a:gd name="connsiteY6" fmla="*/ 0 h 183356"/>
                <a:gd name="connsiteX7" fmla="*/ 40481 w 219075"/>
                <a:gd name="connsiteY7" fmla="*/ 21431 h 183356"/>
                <a:gd name="connsiteX8" fmla="*/ 0 w 219075"/>
                <a:gd name="connsiteY8" fmla="*/ 690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183356">
                  <a:moveTo>
                    <a:pt x="0" y="69056"/>
                  </a:moveTo>
                  <a:lnTo>
                    <a:pt x="7144" y="159544"/>
                  </a:lnTo>
                  <a:lnTo>
                    <a:pt x="133350" y="183356"/>
                  </a:lnTo>
                  <a:lnTo>
                    <a:pt x="157162" y="180975"/>
                  </a:lnTo>
                  <a:lnTo>
                    <a:pt x="219075" y="107156"/>
                  </a:lnTo>
                  <a:lnTo>
                    <a:pt x="204787" y="42862"/>
                  </a:lnTo>
                  <a:lnTo>
                    <a:pt x="126206" y="0"/>
                  </a:lnTo>
                  <a:lnTo>
                    <a:pt x="40481" y="21431"/>
                  </a:lnTo>
                  <a:lnTo>
                    <a:pt x="0" y="69056"/>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7" name="Freeform 76"/>
            <p:cNvSpPr/>
            <p:nvPr/>
          </p:nvSpPr>
          <p:spPr bwMode="auto">
            <a:xfrm>
              <a:off x="4226719" y="4229100"/>
              <a:ext cx="114300" cy="123825"/>
            </a:xfrm>
            <a:custGeom>
              <a:avLst/>
              <a:gdLst>
                <a:gd name="connsiteX0" fmla="*/ 0 w 114300"/>
                <a:gd name="connsiteY0" fmla="*/ 35719 h 123825"/>
                <a:gd name="connsiteX1" fmla="*/ 80962 w 114300"/>
                <a:gd name="connsiteY1" fmla="*/ 0 h 123825"/>
                <a:gd name="connsiteX2" fmla="*/ 114300 w 114300"/>
                <a:gd name="connsiteY2" fmla="*/ 21431 h 123825"/>
                <a:gd name="connsiteX3" fmla="*/ 100012 w 114300"/>
                <a:gd name="connsiteY3" fmla="*/ 59531 h 123825"/>
                <a:gd name="connsiteX4" fmla="*/ 71437 w 114300"/>
                <a:gd name="connsiteY4" fmla="*/ 71438 h 123825"/>
                <a:gd name="connsiteX5" fmla="*/ 57150 w 114300"/>
                <a:gd name="connsiteY5" fmla="*/ 88106 h 123825"/>
                <a:gd name="connsiteX6" fmla="*/ 54769 w 114300"/>
                <a:gd name="connsiteY6" fmla="*/ 104775 h 123825"/>
                <a:gd name="connsiteX7" fmla="*/ 42862 w 114300"/>
                <a:gd name="connsiteY7" fmla="*/ 119063 h 123825"/>
                <a:gd name="connsiteX8" fmla="*/ 21431 w 114300"/>
                <a:gd name="connsiteY8" fmla="*/ 123825 h 123825"/>
                <a:gd name="connsiteX9" fmla="*/ 7144 w 114300"/>
                <a:gd name="connsiteY9" fmla="*/ 109538 h 123825"/>
                <a:gd name="connsiteX10" fmla="*/ 0 w 114300"/>
                <a:gd name="connsiteY10" fmla="*/ 85725 h 123825"/>
                <a:gd name="connsiteX11" fmla="*/ 0 w 114300"/>
                <a:gd name="connsiteY11" fmla="*/ 357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23825">
                  <a:moveTo>
                    <a:pt x="0" y="35719"/>
                  </a:moveTo>
                  <a:lnTo>
                    <a:pt x="80962" y="0"/>
                  </a:lnTo>
                  <a:lnTo>
                    <a:pt x="114300" y="21431"/>
                  </a:lnTo>
                  <a:lnTo>
                    <a:pt x="100012" y="59531"/>
                  </a:lnTo>
                  <a:lnTo>
                    <a:pt x="71437" y="71438"/>
                  </a:lnTo>
                  <a:lnTo>
                    <a:pt x="57150" y="88106"/>
                  </a:lnTo>
                  <a:lnTo>
                    <a:pt x="54769" y="104775"/>
                  </a:lnTo>
                  <a:lnTo>
                    <a:pt x="42862" y="119063"/>
                  </a:lnTo>
                  <a:lnTo>
                    <a:pt x="21431" y="123825"/>
                  </a:lnTo>
                  <a:lnTo>
                    <a:pt x="7144" y="109538"/>
                  </a:lnTo>
                  <a:lnTo>
                    <a:pt x="0" y="85725"/>
                  </a:lnTo>
                  <a:lnTo>
                    <a:pt x="0" y="35719"/>
                  </a:lnTo>
                  <a:close/>
                </a:path>
              </a:pathLst>
            </a:custGeom>
            <a:solidFill>
              <a:srgbClr val="8EBAE5"/>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78" name="Freeform 77"/>
            <p:cNvSpPr/>
            <p:nvPr/>
          </p:nvSpPr>
          <p:spPr bwMode="auto">
            <a:xfrm>
              <a:off x="4118766" y="4481513"/>
              <a:ext cx="635794" cy="478631"/>
            </a:xfrm>
            <a:custGeom>
              <a:avLst/>
              <a:gdLst>
                <a:gd name="connsiteX0" fmla="*/ 142875 w 635794"/>
                <a:gd name="connsiteY0" fmla="*/ 97631 h 478631"/>
                <a:gd name="connsiteX1" fmla="*/ 130969 w 635794"/>
                <a:gd name="connsiteY1" fmla="*/ 323850 h 478631"/>
                <a:gd name="connsiteX2" fmla="*/ 0 w 635794"/>
                <a:gd name="connsiteY2" fmla="*/ 352425 h 478631"/>
                <a:gd name="connsiteX3" fmla="*/ 42863 w 635794"/>
                <a:gd name="connsiteY3" fmla="*/ 414337 h 478631"/>
                <a:gd name="connsiteX4" fmla="*/ 138113 w 635794"/>
                <a:gd name="connsiteY4" fmla="*/ 433387 h 478631"/>
                <a:gd name="connsiteX5" fmla="*/ 369094 w 635794"/>
                <a:gd name="connsiteY5" fmla="*/ 364331 h 478631"/>
                <a:gd name="connsiteX6" fmla="*/ 438150 w 635794"/>
                <a:gd name="connsiteY6" fmla="*/ 371475 h 478631"/>
                <a:gd name="connsiteX7" fmla="*/ 500063 w 635794"/>
                <a:gd name="connsiteY7" fmla="*/ 447675 h 478631"/>
                <a:gd name="connsiteX8" fmla="*/ 600075 w 635794"/>
                <a:gd name="connsiteY8" fmla="*/ 478631 h 478631"/>
                <a:gd name="connsiteX9" fmla="*/ 635794 w 635794"/>
                <a:gd name="connsiteY9" fmla="*/ 442912 h 478631"/>
                <a:gd name="connsiteX10" fmla="*/ 616744 w 635794"/>
                <a:gd name="connsiteY10" fmla="*/ 369093 h 478631"/>
                <a:gd name="connsiteX11" fmla="*/ 538163 w 635794"/>
                <a:gd name="connsiteY11" fmla="*/ 271462 h 478631"/>
                <a:gd name="connsiteX12" fmla="*/ 492919 w 635794"/>
                <a:gd name="connsiteY12" fmla="*/ 221456 h 478631"/>
                <a:gd name="connsiteX13" fmla="*/ 481013 w 635794"/>
                <a:gd name="connsiteY13" fmla="*/ 107156 h 478631"/>
                <a:gd name="connsiteX14" fmla="*/ 438150 w 635794"/>
                <a:gd name="connsiteY14" fmla="*/ 38100 h 478631"/>
                <a:gd name="connsiteX15" fmla="*/ 333375 w 635794"/>
                <a:gd name="connsiteY15" fmla="*/ 11906 h 478631"/>
                <a:gd name="connsiteX16" fmla="*/ 264319 w 635794"/>
                <a:gd name="connsiteY16" fmla="*/ 0 h 478631"/>
                <a:gd name="connsiteX17" fmla="*/ 185738 w 635794"/>
                <a:gd name="connsiteY17" fmla="*/ 54768 h 478631"/>
                <a:gd name="connsiteX18" fmla="*/ 142875 w 635794"/>
                <a:gd name="connsiteY18" fmla="*/ 97631 h 4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794" h="478631">
                  <a:moveTo>
                    <a:pt x="142875" y="97631"/>
                  </a:moveTo>
                  <a:lnTo>
                    <a:pt x="130969" y="323850"/>
                  </a:lnTo>
                  <a:lnTo>
                    <a:pt x="0" y="352425"/>
                  </a:lnTo>
                  <a:lnTo>
                    <a:pt x="42863" y="414337"/>
                  </a:lnTo>
                  <a:lnTo>
                    <a:pt x="138113" y="433387"/>
                  </a:lnTo>
                  <a:lnTo>
                    <a:pt x="369094" y="364331"/>
                  </a:lnTo>
                  <a:lnTo>
                    <a:pt x="438150" y="371475"/>
                  </a:lnTo>
                  <a:lnTo>
                    <a:pt x="500063" y="447675"/>
                  </a:lnTo>
                  <a:lnTo>
                    <a:pt x="600075" y="478631"/>
                  </a:lnTo>
                  <a:lnTo>
                    <a:pt x="635794" y="442912"/>
                  </a:lnTo>
                  <a:lnTo>
                    <a:pt x="616744" y="369093"/>
                  </a:lnTo>
                  <a:lnTo>
                    <a:pt x="538163" y="271462"/>
                  </a:lnTo>
                  <a:lnTo>
                    <a:pt x="492919" y="221456"/>
                  </a:lnTo>
                  <a:lnTo>
                    <a:pt x="481013" y="107156"/>
                  </a:lnTo>
                  <a:lnTo>
                    <a:pt x="438150" y="38100"/>
                  </a:lnTo>
                  <a:lnTo>
                    <a:pt x="333375" y="11906"/>
                  </a:lnTo>
                  <a:lnTo>
                    <a:pt x="264319" y="0"/>
                  </a:lnTo>
                  <a:lnTo>
                    <a:pt x="185738" y="54768"/>
                  </a:lnTo>
                  <a:lnTo>
                    <a:pt x="142875" y="97631"/>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nvGrpSpPr>
            <p:cNvPr id="79" name="Group 78"/>
            <p:cNvGrpSpPr/>
            <p:nvPr/>
          </p:nvGrpSpPr>
          <p:grpSpPr>
            <a:xfrm>
              <a:off x="4171153" y="4517231"/>
              <a:ext cx="548485" cy="411957"/>
              <a:chOff x="4171153" y="4517231"/>
              <a:chExt cx="548485" cy="411957"/>
            </a:xfrm>
          </p:grpSpPr>
          <p:sp>
            <p:nvSpPr>
              <p:cNvPr id="89" name="Freeform 88"/>
              <p:cNvSpPr/>
              <p:nvPr/>
            </p:nvSpPr>
            <p:spPr bwMode="auto">
              <a:xfrm>
                <a:off x="4243388" y="4517231"/>
                <a:ext cx="476250" cy="411957"/>
              </a:xfrm>
              <a:custGeom>
                <a:avLst/>
                <a:gdLst>
                  <a:gd name="connsiteX0" fmla="*/ 102393 w 476250"/>
                  <a:gd name="connsiteY0" fmla="*/ 33338 h 411957"/>
                  <a:gd name="connsiteX1" fmla="*/ 207168 w 476250"/>
                  <a:gd name="connsiteY1" fmla="*/ 0 h 411957"/>
                  <a:gd name="connsiteX2" fmla="*/ 342900 w 476250"/>
                  <a:gd name="connsiteY2" fmla="*/ 61913 h 411957"/>
                  <a:gd name="connsiteX3" fmla="*/ 342900 w 476250"/>
                  <a:gd name="connsiteY3" fmla="*/ 276225 h 411957"/>
                  <a:gd name="connsiteX4" fmla="*/ 352425 w 476250"/>
                  <a:gd name="connsiteY4" fmla="*/ 276225 h 411957"/>
                  <a:gd name="connsiteX5" fmla="*/ 373856 w 476250"/>
                  <a:gd name="connsiteY5" fmla="*/ 295275 h 411957"/>
                  <a:gd name="connsiteX6" fmla="*/ 402431 w 476250"/>
                  <a:gd name="connsiteY6" fmla="*/ 280988 h 411957"/>
                  <a:gd name="connsiteX7" fmla="*/ 454818 w 476250"/>
                  <a:gd name="connsiteY7" fmla="*/ 352425 h 411957"/>
                  <a:gd name="connsiteX8" fmla="*/ 476250 w 476250"/>
                  <a:gd name="connsiteY8" fmla="*/ 359569 h 411957"/>
                  <a:gd name="connsiteX9" fmla="*/ 476250 w 476250"/>
                  <a:gd name="connsiteY9" fmla="*/ 411957 h 411957"/>
                  <a:gd name="connsiteX10" fmla="*/ 452437 w 476250"/>
                  <a:gd name="connsiteY10" fmla="*/ 395288 h 411957"/>
                  <a:gd name="connsiteX11" fmla="*/ 438150 w 476250"/>
                  <a:gd name="connsiteY11" fmla="*/ 411957 h 411957"/>
                  <a:gd name="connsiteX12" fmla="*/ 335756 w 476250"/>
                  <a:gd name="connsiteY12" fmla="*/ 297657 h 411957"/>
                  <a:gd name="connsiteX13" fmla="*/ 302418 w 476250"/>
                  <a:gd name="connsiteY13" fmla="*/ 292894 h 411957"/>
                  <a:gd name="connsiteX14" fmla="*/ 250031 w 476250"/>
                  <a:gd name="connsiteY14" fmla="*/ 259557 h 411957"/>
                  <a:gd name="connsiteX15" fmla="*/ 254793 w 476250"/>
                  <a:gd name="connsiteY15" fmla="*/ 288132 h 411957"/>
                  <a:gd name="connsiteX16" fmla="*/ 245268 w 476250"/>
                  <a:gd name="connsiteY16" fmla="*/ 280988 h 411957"/>
                  <a:gd name="connsiteX17" fmla="*/ 192881 w 476250"/>
                  <a:gd name="connsiteY17" fmla="*/ 295275 h 411957"/>
                  <a:gd name="connsiteX18" fmla="*/ 219075 w 476250"/>
                  <a:gd name="connsiteY18" fmla="*/ 245269 h 411957"/>
                  <a:gd name="connsiteX19" fmla="*/ 173831 w 476250"/>
                  <a:gd name="connsiteY19" fmla="*/ 295275 h 411957"/>
                  <a:gd name="connsiteX20" fmla="*/ 178593 w 476250"/>
                  <a:gd name="connsiteY20" fmla="*/ 314325 h 411957"/>
                  <a:gd name="connsiteX21" fmla="*/ 161925 w 476250"/>
                  <a:gd name="connsiteY21" fmla="*/ 330994 h 411957"/>
                  <a:gd name="connsiteX22" fmla="*/ 135731 w 476250"/>
                  <a:gd name="connsiteY22" fmla="*/ 333375 h 411957"/>
                  <a:gd name="connsiteX23" fmla="*/ 102393 w 476250"/>
                  <a:gd name="connsiteY23" fmla="*/ 330994 h 411957"/>
                  <a:gd name="connsiteX24" fmla="*/ 100012 w 476250"/>
                  <a:gd name="connsiteY24" fmla="*/ 357188 h 411957"/>
                  <a:gd name="connsiteX25" fmla="*/ 0 w 476250"/>
                  <a:gd name="connsiteY25" fmla="*/ 357188 h 411957"/>
                  <a:gd name="connsiteX26" fmla="*/ 0 w 476250"/>
                  <a:gd name="connsiteY26" fmla="*/ 330994 h 411957"/>
                  <a:gd name="connsiteX27" fmla="*/ 97631 w 476250"/>
                  <a:gd name="connsiteY27" fmla="*/ 330994 h 411957"/>
                  <a:gd name="connsiteX28" fmla="*/ 119062 w 476250"/>
                  <a:gd name="connsiteY28" fmla="*/ 304800 h 411957"/>
                  <a:gd name="connsiteX29" fmla="*/ 78581 w 476250"/>
                  <a:gd name="connsiteY29" fmla="*/ 280988 h 411957"/>
                  <a:gd name="connsiteX30" fmla="*/ 78581 w 476250"/>
                  <a:gd name="connsiteY30" fmla="*/ 238125 h 411957"/>
                  <a:gd name="connsiteX31" fmla="*/ 42862 w 476250"/>
                  <a:gd name="connsiteY31" fmla="*/ 238125 h 411957"/>
                  <a:gd name="connsiteX32" fmla="*/ 42862 w 476250"/>
                  <a:gd name="connsiteY32" fmla="*/ 171450 h 411957"/>
                  <a:gd name="connsiteX33" fmla="*/ 83343 w 476250"/>
                  <a:gd name="connsiteY33" fmla="*/ 164307 h 411957"/>
                  <a:gd name="connsiteX34" fmla="*/ 102393 w 476250"/>
                  <a:gd name="connsiteY34" fmla="*/ 176213 h 411957"/>
                  <a:gd name="connsiteX35" fmla="*/ 138112 w 476250"/>
                  <a:gd name="connsiteY35" fmla="*/ 140494 h 411957"/>
                  <a:gd name="connsiteX36" fmla="*/ 85725 w 476250"/>
                  <a:gd name="connsiteY36" fmla="*/ 140494 h 411957"/>
                  <a:gd name="connsiteX37" fmla="*/ 61912 w 476250"/>
                  <a:gd name="connsiteY37" fmla="*/ 116681 h 411957"/>
                  <a:gd name="connsiteX38" fmla="*/ 90486 w 476250"/>
                  <a:gd name="connsiteY38" fmla="*/ 88107 h 411957"/>
                  <a:gd name="connsiteX39" fmla="*/ 135731 w 476250"/>
                  <a:gd name="connsiteY39" fmla="*/ 121444 h 411957"/>
                  <a:gd name="connsiteX40" fmla="*/ 142875 w 476250"/>
                  <a:gd name="connsiteY40" fmla="*/ 104775 h 411957"/>
                  <a:gd name="connsiteX41" fmla="*/ 102393 w 476250"/>
                  <a:gd name="connsiteY41" fmla="*/ 33338 h 41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 h="411957">
                    <a:moveTo>
                      <a:pt x="102393" y="33338"/>
                    </a:moveTo>
                    <a:lnTo>
                      <a:pt x="207168" y="0"/>
                    </a:lnTo>
                    <a:lnTo>
                      <a:pt x="342900" y="61913"/>
                    </a:lnTo>
                    <a:lnTo>
                      <a:pt x="342900" y="276225"/>
                    </a:lnTo>
                    <a:lnTo>
                      <a:pt x="352425" y="276225"/>
                    </a:lnTo>
                    <a:lnTo>
                      <a:pt x="373856" y="295275"/>
                    </a:lnTo>
                    <a:lnTo>
                      <a:pt x="402431" y="280988"/>
                    </a:lnTo>
                    <a:lnTo>
                      <a:pt x="454818" y="352425"/>
                    </a:lnTo>
                    <a:lnTo>
                      <a:pt x="476250" y="359569"/>
                    </a:lnTo>
                    <a:lnTo>
                      <a:pt x="476250" y="411957"/>
                    </a:lnTo>
                    <a:lnTo>
                      <a:pt x="452437" y="395288"/>
                    </a:lnTo>
                    <a:lnTo>
                      <a:pt x="438150" y="411957"/>
                    </a:lnTo>
                    <a:lnTo>
                      <a:pt x="335756" y="297657"/>
                    </a:lnTo>
                    <a:lnTo>
                      <a:pt x="302418" y="292894"/>
                    </a:lnTo>
                    <a:lnTo>
                      <a:pt x="250031" y="259557"/>
                    </a:lnTo>
                    <a:lnTo>
                      <a:pt x="254793" y="288132"/>
                    </a:lnTo>
                    <a:lnTo>
                      <a:pt x="245268" y="280988"/>
                    </a:lnTo>
                    <a:lnTo>
                      <a:pt x="192881" y="295275"/>
                    </a:lnTo>
                    <a:lnTo>
                      <a:pt x="219075" y="245269"/>
                    </a:lnTo>
                    <a:lnTo>
                      <a:pt x="173831" y="295275"/>
                    </a:lnTo>
                    <a:lnTo>
                      <a:pt x="178593" y="314325"/>
                    </a:lnTo>
                    <a:lnTo>
                      <a:pt x="161925" y="330994"/>
                    </a:lnTo>
                    <a:lnTo>
                      <a:pt x="135731" y="333375"/>
                    </a:lnTo>
                    <a:lnTo>
                      <a:pt x="102393" y="330994"/>
                    </a:lnTo>
                    <a:lnTo>
                      <a:pt x="100012" y="357188"/>
                    </a:lnTo>
                    <a:lnTo>
                      <a:pt x="0" y="357188"/>
                    </a:lnTo>
                    <a:lnTo>
                      <a:pt x="0" y="330994"/>
                    </a:lnTo>
                    <a:lnTo>
                      <a:pt x="97631" y="330994"/>
                    </a:lnTo>
                    <a:lnTo>
                      <a:pt x="119062" y="304800"/>
                    </a:lnTo>
                    <a:lnTo>
                      <a:pt x="78581" y="280988"/>
                    </a:lnTo>
                    <a:lnTo>
                      <a:pt x="78581" y="238125"/>
                    </a:lnTo>
                    <a:lnTo>
                      <a:pt x="42862" y="238125"/>
                    </a:lnTo>
                    <a:lnTo>
                      <a:pt x="42862" y="171450"/>
                    </a:lnTo>
                    <a:lnTo>
                      <a:pt x="83343" y="164307"/>
                    </a:lnTo>
                    <a:lnTo>
                      <a:pt x="102393" y="176213"/>
                    </a:lnTo>
                    <a:lnTo>
                      <a:pt x="138112" y="140494"/>
                    </a:lnTo>
                    <a:lnTo>
                      <a:pt x="85725" y="140494"/>
                    </a:lnTo>
                    <a:lnTo>
                      <a:pt x="61912" y="116681"/>
                    </a:lnTo>
                    <a:lnTo>
                      <a:pt x="90486" y="88107"/>
                    </a:lnTo>
                    <a:lnTo>
                      <a:pt x="135731" y="121444"/>
                    </a:lnTo>
                    <a:lnTo>
                      <a:pt x="142875" y="104775"/>
                    </a:lnTo>
                    <a:lnTo>
                      <a:pt x="102393" y="33338"/>
                    </a:lnTo>
                    <a:close/>
                  </a:path>
                </a:pathLst>
              </a:custGeom>
              <a:solidFill>
                <a:srgbClr val="8EBAE5"/>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90" name="Rectangle 89"/>
              <p:cNvSpPr/>
              <p:nvPr/>
            </p:nvSpPr>
            <p:spPr bwMode="auto">
              <a:xfrm>
                <a:off x="4171153" y="4849862"/>
                <a:ext cx="45720" cy="27432"/>
              </a:xfrm>
              <a:prstGeom prst="rect">
                <a:avLst/>
              </a:prstGeom>
              <a:solidFill>
                <a:srgbClr val="8EBAE5"/>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sp>
          <p:nvSpPr>
            <p:cNvPr id="80" name="Freeform 79"/>
            <p:cNvSpPr/>
            <p:nvPr/>
          </p:nvSpPr>
          <p:spPr bwMode="auto">
            <a:xfrm>
              <a:off x="4933154" y="4705350"/>
              <a:ext cx="352425" cy="254794"/>
            </a:xfrm>
            <a:custGeom>
              <a:avLst/>
              <a:gdLst>
                <a:gd name="connsiteX0" fmla="*/ 0 w 352425"/>
                <a:gd name="connsiteY0" fmla="*/ 28575 h 254794"/>
                <a:gd name="connsiteX1" fmla="*/ 14288 w 352425"/>
                <a:gd name="connsiteY1" fmla="*/ 92869 h 254794"/>
                <a:gd name="connsiteX2" fmla="*/ 88106 w 352425"/>
                <a:gd name="connsiteY2" fmla="*/ 97631 h 254794"/>
                <a:gd name="connsiteX3" fmla="*/ 142875 w 352425"/>
                <a:gd name="connsiteY3" fmla="*/ 133350 h 254794"/>
                <a:gd name="connsiteX4" fmla="*/ 178594 w 352425"/>
                <a:gd name="connsiteY4" fmla="*/ 166687 h 254794"/>
                <a:gd name="connsiteX5" fmla="*/ 195263 w 352425"/>
                <a:gd name="connsiteY5" fmla="*/ 216694 h 254794"/>
                <a:gd name="connsiteX6" fmla="*/ 211931 w 352425"/>
                <a:gd name="connsiteY6" fmla="*/ 252412 h 254794"/>
                <a:gd name="connsiteX7" fmla="*/ 309563 w 352425"/>
                <a:gd name="connsiteY7" fmla="*/ 254794 h 254794"/>
                <a:gd name="connsiteX8" fmla="*/ 352425 w 352425"/>
                <a:gd name="connsiteY8" fmla="*/ 240506 h 254794"/>
                <a:gd name="connsiteX9" fmla="*/ 338138 w 352425"/>
                <a:gd name="connsiteY9" fmla="*/ 169069 h 254794"/>
                <a:gd name="connsiteX10" fmla="*/ 290513 w 352425"/>
                <a:gd name="connsiteY10" fmla="*/ 109537 h 254794"/>
                <a:gd name="connsiteX11" fmla="*/ 214313 w 352425"/>
                <a:gd name="connsiteY11" fmla="*/ 57150 h 254794"/>
                <a:gd name="connsiteX12" fmla="*/ 154781 w 352425"/>
                <a:gd name="connsiteY12" fmla="*/ 16669 h 254794"/>
                <a:gd name="connsiteX13" fmla="*/ 66675 w 352425"/>
                <a:gd name="connsiteY13" fmla="*/ 0 h 254794"/>
                <a:gd name="connsiteX14" fmla="*/ 0 w 352425"/>
                <a:gd name="connsiteY14" fmla="*/ 28575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425" h="254794">
                  <a:moveTo>
                    <a:pt x="0" y="28575"/>
                  </a:moveTo>
                  <a:lnTo>
                    <a:pt x="14288" y="92869"/>
                  </a:lnTo>
                  <a:lnTo>
                    <a:pt x="88106" y="97631"/>
                  </a:lnTo>
                  <a:lnTo>
                    <a:pt x="142875" y="133350"/>
                  </a:lnTo>
                  <a:lnTo>
                    <a:pt x="178594" y="166687"/>
                  </a:lnTo>
                  <a:lnTo>
                    <a:pt x="195263" y="216694"/>
                  </a:lnTo>
                  <a:lnTo>
                    <a:pt x="211931" y="252412"/>
                  </a:lnTo>
                  <a:lnTo>
                    <a:pt x="309563" y="254794"/>
                  </a:lnTo>
                  <a:lnTo>
                    <a:pt x="352425" y="240506"/>
                  </a:lnTo>
                  <a:lnTo>
                    <a:pt x="338138" y="169069"/>
                  </a:lnTo>
                  <a:lnTo>
                    <a:pt x="290513" y="109537"/>
                  </a:lnTo>
                  <a:lnTo>
                    <a:pt x="214313" y="57150"/>
                  </a:lnTo>
                  <a:lnTo>
                    <a:pt x="154781" y="16669"/>
                  </a:lnTo>
                  <a:lnTo>
                    <a:pt x="66675" y="0"/>
                  </a:lnTo>
                  <a:lnTo>
                    <a:pt x="0" y="28575"/>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nvGrpSpPr>
            <p:cNvPr id="81" name="Group 80"/>
            <p:cNvGrpSpPr/>
            <p:nvPr/>
          </p:nvGrpSpPr>
          <p:grpSpPr>
            <a:xfrm>
              <a:off x="4940297" y="4738246"/>
              <a:ext cx="274641" cy="190942"/>
              <a:chOff x="4940297" y="4738246"/>
              <a:chExt cx="274641" cy="190942"/>
            </a:xfrm>
          </p:grpSpPr>
          <p:sp>
            <p:nvSpPr>
              <p:cNvPr id="85" name="Rectangle 84"/>
              <p:cNvSpPr/>
              <p:nvPr/>
            </p:nvSpPr>
            <p:spPr bwMode="auto">
              <a:xfrm>
                <a:off x="4940297" y="4738246"/>
                <a:ext cx="27432" cy="27432"/>
              </a:xfrm>
              <a:prstGeom prst="rect">
                <a:avLst/>
              </a:prstGeom>
              <a:solidFill>
                <a:srgbClr val="8EBAE5"/>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86" name="Rectangle 85"/>
              <p:cNvSpPr/>
              <p:nvPr/>
            </p:nvSpPr>
            <p:spPr bwMode="auto">
              <a:xfrm rot="1500000">
                <a:off x="5018461" y="4760524"/>
                <a:ext cx="45720" cy="27432"/>
              </a:xfrm>
              <a:prstGeom prst="rect">
                <a:avLst/>
              </a:prstGeom>
              <a:solidFill>
                <a:srgbClr val="8EBAE5"/>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87" name="Freeform 86"/>
              <p:cNvSpPr/>
              <p:nvPr/>
            </p:nvSpPr>
            <p:spPr bwMode="auto">
              <a:xfrm>
                <a:off x="5083969" y="4791075"/>
                <a:ext cx="66675" cy="54769"/>
              </a:xfrm>
              <a:custGeom>
                <a:avLst/>
                <a:gdLst>
                  <a:gd name="connsiteX0" fmla="*/ 0 w 66675"/>
                  <a:gd name="connsiteY0" fmla="*/ 0 h 54769"/>
                  <a:gd name="connsiteX1" fmla="*/ 2381 w 66675"/>
                  <a:gd name="connsiteY1" fmla="*/ 54769 h 54769"/>
                  <a:gd name="connsiteX2" fmla="*/ 64294 w 66675"/>
                  <a:gd name="connsiteY2" fmla="*/ 45244 h 54769"/>
                  <a:gd name="connsiteX3" fmla="*/ 66675 w 66675"/>
                  <a:gd name="connsiteY3" fmla="*/ 19050 h 54769"/>
                  <a:gd name="connsiteX4" fmla="*/ 0 w 66675"/>
                  <a:gd name="connsiteY4" fmla="*/ 0 h 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4769">
                    <a:moveTo>
                      <a:pt x="0" y="0"/>
                    </a:moveTo>
                    <a:cubicBezTo>
                      <a:pt x="794" y="18256"/>
                      <a:pt x="1587" y="36513"/>
                      <a:pt x="2381" y="54769"/>
                    </a:cubicBezTo>
                    <a:lnTo>
                      <a:pt x="64294" y="45244"/>
                    </a:lnTo>
                    <a:lnTo>
                      <a:pt x="66675" y="19050"/>
                    </a:lnTo>
                    <a:lnTo>
                      <a:pt x="0" y="0"/>
                    </a:lnTo>
                    <a:close/>
                  </a:path>
                </a:pathLst>
              </a:custGeom>
              <a:solidFill>
                <a:srgbClr val="8EBAE5"/>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88" name="Freeform 87"/>
              <p:cNvSpPr/>
              <p:nvPr/>
            </p:nvSpPr>
            <p:spPr bwMode="auto">
              <a:xfrm>
                <a:off x="5141119" y="4850606"/>
                <a:ext cx="73819" cy="78582"/>
              </a:xfrm>
              <a:custGeom>
                <a:avLst/>
                <a:gdLst>
                  <a:gd name="connsiteX0" fmla="*/ 0 w 73819"/>
                  <a:gd name="connsiteY0" fmla="*/ 64294 h 64294"/>
                  <a:gd name="connsiteX1" fmla="*/ 2381 w 73819"/>
                  <a:gd name="connsiteY1" fmla="*/ 0 h 64294"/>
                  <a:gd name="connsiteX2" fmla="*/ 19050 w 73819"/>
                  <a:gd name="connsiteY2" fmla="*/ 0 h 64294"/>
                  <a:gd name="connsiteX3" fmla="*/ 66675 w 73819"/>
                  <a:gd name="connsiteY3" fmla="*/ 30957 h 64294"/>
                  <a:gd name="connsiteX4" fmla="*/ 73819 w 73819"/>
                  <a:gd name="connsiteY4" fmla="*/ 57150 h 64294"/>
                  <a:gd name="connsiteX5" fmla="*/ 52387 w 73819"/>
                  <a:gd name="connsiteY5" fmla="*/ 61913 h 64294"/>
                  <a:gd name="connsiteX6" fmla="*/ 0 w 73819"/>
                  <a:gd name="connsiteY6" fmla="*/ 64294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9" h="64294">
                    <a:moveTo>
                      <a:pt x="0" y="64294"/>
                    </a:moveTo>
                    <a:cubicBezTo>
                      <a:pt x="794" y="42863"/>
                      <a:pt x="1587" y="21431"/>
                      <a:pt x="2381" y="0"/>
                    </a:cubicBezTo>
                    <a:lnTo>
                      <a:pt x="19050" y="0"/>
                    </a:lnTo>
                    <a:lnTo>
                      <a:pt x="66675" y="30957"/>
                    </a:lnTo>
                    <a:lnTo>
                      <a:pt x="73819" y="57150"/>
                    </a:lnTo>
                    <a:lnTo>
                      <a:pt x="52387" y="61913"/>
                    </a:lnTo>
                    <a:lnTo>
                      <a:pt x="0" y="64294"/>
                    </a:lnTo>
                    <a:close/>
                  </a:path>
                </a:pathLst>
              </a:custGeom>
              <a:solidFill>
                <a:srgbClr val="8EBAE5"/>
              </a:solidFill>
              <a:ln w="9525"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sp>
          <p:nvSpPr>
            <p:cNvPr id="82" name="Freeform 81"/>
            <p:cNvSpPr/>
            <p:nvPr/>
          </p:nvSpPr>
          <p:spPr bwMode="auto">
            <a:xfrm>
              <a:off x="5191125" y="1981200"/>
              <a:ext cx="1327150" cy="1676400"/>
            </a:xfrm>
            <a:custGeom>
              <a:avLst/>
              <a:gdLst>
                <a:gd name="connsiteX0" fmla="*/ 0 w 1327150"/>
                <a:gd name="connsiteY0" fmla="*/ 0 h 1676400"/>
                <a:gd name="connsiteX1" fmla="*/ 835025 w 1327150"/>
                <a:gd name="connsiteY1" fmla="*/ 0 h 1676400"/>
                <a:gd name="connsiteX2" fmla="*/ 835025 w 1327150"/>
                <a:gd name="connsiteY2" fmla="*/ 92075 h 1676400"/>
                <a:gd name="connsiteX3" fmla="*/ 1203325 w 1327150"/>
                <a:gd name="connsiteY3" fmla="*/ 171450 h 1676400"/>
                <a:gd name="connsiteX4" fmla="*/ 1203325 w 1327150"/>
                <a:gd name="connsiteY4" fmla="*/ 219075 h 1676400"/>
                <a:gd name="connsiteX5" fmla="*/ 987425 w 1327150"/>
                <a:gd name="connsiteY5" fmla="*/ 390525 h 1676400"/>
                <a:gd name="connsiteX6" fmla="*/ 987425 w 1327150"/>
                <a:gd name="connsiteY6" fmla="*/ 676275 h 1676400"/>
                <a:gd name="connsiteX7" fmla="*/ 1123950 w 1327150"/>
                <a:gd name="connsiteY7" fmla="*/ 800100 h 1676400"/>
                <a:gd name="connsiteX8" fmla="*/ 1123950 w 1327150"/>
                <a:gd name="connsiteY8" fmla="*/ 885825 h 1676400"/>
                <a:gd name="connsiteX9" fmla="*/ 1158875 w 1327150"/>
                <a:gd name="connsiteY9" fmla="*/ 885825 h 1676400"/>
                <a:gd name="connsiteX10" fmla="*/ 1209675 w 1327150"/>
                <a:gd name="connsiteY10" fmla="*/ 981075 h 1676400"/>
                <a:gd name="connsiteX11" fmla="*/ 1133475 w 1327150"/>
                <a:gd name="connsiteY11" fmla="*/ 1063625 h 1676400"/>
                <a:gd name="connsiteX12" fmla="*/ 1133475 w 1327150"/>
                <a:gd name="connsiteY12" fmla="*/ 1289050 h 1676400"/>
                <a:gd name="connsiteX13" fmla="*/ 1244600 w 1327150"/>
                <a:gd name="connsiteY13" fmla="*/ 1358900 h 1676400"/>
                <a:gd name="connsiteX14" fmla="*/ 1244600 w 1327150"/>
                <a:gd name="connsiteY14" fmla="*/ 1476375 h 1676400"/>
                <a:gd name="connsiteX15" fmla="*/ 1327150 w 1327150"/>
                <a:gd name="connsiteY15" fmla="*/ 1546225 h 1676400"/>
                <a:gd name="connsiteX16" fmla="*/ 1327150 w 1327150"/>
                <a:gd name="connsiteY16" fmla="*/ 1600200 h 1676400"/>
                <a:gd name="connsiteX17" fmla="*/ 1279525 w 1327150"/>
                <a:gd name="connsiteY17" fmla="*/ 1676400 h 1676400"/>
                <a:gd name="connsiteX18" fmla="*/ 1250950 w 1327150"/>
                <a:gd name="connsiteY18" fmla="*/ 1676400 h 1676400"/>
                <a:gd name="connsiteX19" fmla="*/ 1250950 w 1327150"/>
                <a:gd name="connsiteY19" fmla="*/ 1600200 h 1676400"/>
                <a:gd name="connsiteX20" fmla="*/ 841375 w 1327150"/>
                <a:gd name="connsiteY20" fmla="*/ 1600200 h 1676400"/>
                <a:gd name="connsiteX21" fmla="*/ 822325 w 1327150"/>
                <a:gd name="connsiteY21" fmla="*/ 1406525 h 1676400"/>
                <a:gd name="connsiteX22" fmla="*/ 790575 w 1327150"/>
                <a:gd name="connsiteY22" fmla="*/ 1174750 h 1676400"/>
                <a:gd name="connsiteX23" fmla="*/ 666750 w 1327150"/>
                <a:gd name="connsiteY23" fmla="*/ 923925 h 1676400"/>
                <a:gd name="connsiteX24" fmla="*/ 666750 w 1327150"/>
                <a:gd name="connsiteY24" fmla="*/ 800100 h 1676400"/>
                <a:gd name="connsiteX25" fmla="*/ 0 w 1327150"/>
                <a:gd name="connsiteY25" fmla="*/ 800100 h 1676400"/>
                <a:gd name="connsiteX26" fmla="*/ 0 w 1327150"/>
                <a:gd name="connsiteY26" fmla="*/ 0 h 1676400"/>
                <a:gd name="connsiteX0" fmla="*/ 2381 w 1329531"/>
                <a:gd name="connsiteY0" fmla="*/ 0 h 1676400"/>
                <a:gd name="connsiteX1" fmla="*/ 837406 w 1329531"/>
                <a:gd name="connsiteY1" fmla="*/ 0 h 1676400"/>
                <a:gd name="connsiteX2" fmla="*/ 837406 w 1329531"/>
                <a:gd name="connsiteY2" fmla="*/ 92075 h 1676400"/>
                <a:gd name="connsiteX3" fmla="*/ 1205706 w 1329531"/>
                <a:gd name="connsiteY3" fmla="*/ 171450 h 1676400"/>
                <a:gd name="connsiteX4" fmla="*/ 1205706 w 1329531"/>
                <a:gd name="connsiteY4" fmla="*/ 219075 h 1676400"/>
                <a:gd name="connsiteX5" fmla="*/ 989806 w 1329531"/>
                <a:gd name="connsiteY5" fmla="*/ 390525 h 1676400"/>
                <a:gd name="connsiteX6" fmla="*/ 989806 w 1329531"/>
                <a:gd name="connsiteY6" fmla="*/ 676275 h 1676400"/>
                <a:gd name="connsiteX7" fmla="*/ 1126331 w 1329531"/>
                <a:gd name="connsiteY7" fmla="*/ 800100 h 1676400"/>
                <a:gd name="connsiteX8" fmla="*/ 1126331 w 1329531"/>
                <a:gd name="connsiteY8" fmla="*/ 885825 h 1676400"/>
                <a:gd name="connsiteX9" fmla="*/ 1161256 w 1329531"/>
                <a:gd name="connsiteY9" fmla="*/ 885825 h 1676400"/>
                <a:gd name="connsiteX10" fmla="*/ 1212056 w 1329531"/>
                <a:gd name="connsiteY10" fmla="*/ 981075 h 1676400"/>
                <a:gd name="connsiteX11" fmla="*/ 1135856 w 1329531"/>
                <a:gd name="connsiteY11" fmla="*/ 1063625 h 1676400"/>
                <a:gd name="connsiteX12" fmla="*/ 1135856 w 1329531"/>
                <a:gd name="connsiteY12" fmla="*/ 1289050 h 1676400"/>
                <a:gd name="connsiteX13" fmla="*/ 1246981 w 1329531"/>
                <a:gd name="connsiteY13" fmla="*/ 1358900 h 1676400"/>
                <a:gd name="connsiteX14" fmla="*/ 1246981 w 1329531"/>
                <a:gd name="connsiteY14" fmla="*/ 1476375 h 1676400"/>
                <a:gd name="connsiteX15" fmla="*/ 1329531 w 1329531"/>
                <a:gd name="connsiteY15" fmla="*/ 1546225 h 1676400"/>
                <a:gd name="connsiteX16" fmla="*/ 1329531 w 1329531"/>
                <a:gd name="connsiteY16" fmla="*/ 1600200 h 1676400"/>
                <a:gd name="connsiteX17" fmla="*/ 1281906 w 1329531"/>
                <a:gd name="connsiteY17" fmla="*/ 1676400 h 1676400"/>
                <a:gd name="connsiteX18" fmla="*/ 1253331 w 1329531"/>
                <a:gd name="connsiteY18" fmla="*/ 1676400 h 1676400"/>
                <a:gd name="connsiteX19" fmla="*/ 1253331 w 1329531"/>
                <a:gd name="connsiteY19" fmla="*/ 1600200 h 1676400"/>
                <a:gd name="connsiteX20" fmla="*/ 843756 w 1329531"/>
                <a:gd name="connsiteY20" fmla="*/ 1600200 h 1676400"/>
                <a:gd name="connsiteX21" fmla="*/ 824706 w 1329531"/>
                <a:gd name="connsiteY21" fmla="*/ 1406525 h 1676400"/>
                <a:gd name="connsiteX22" fmla="*/ 792956 w 1329531"/>
                <a:gd name="connsiteY22" fmla="*/ 1174750 h 1676400"/>
                <a:gd name="connsiteX23" fmla="*/ 669131 w 1329531"/>
                <a:gd name="connsiteY23" fmla="*/ 923925 h 1676400"/>
                <a:gd name="connsiteX24" fmla="*/ 669131 w 1329531"/>
                <a:gd name="connsiteY24" fmla="*/ 800100 h 1676400"/>
                <a:gd name="connsiteX25" fmla="*/ 2381 w 1329531"/>
                <a:gd name="connsiteY25" fmla="*/ 800100 h 1676400"/>
                <a:gd name="connsiteX26" fmla="*/ 0 w 1329531"/>
                <a:gd name="connsiteY26" fmla="*/ 428625 h 1676400"/>
                <a:gd name="connsiteX27" fmla="*/ 2381 w 1329531"/>
                <a:gd name="connsiteY27" fmla="*/ 0 h 1676400"/>
                <a:gd name="connsiteX0" fmla="*/ 0 w 1329531"/>
                <a:gd name="connsiteY0" fmla="*/ 428625 h 1676400"/>
                <a:gd name="connsiteX1" fmla="*/ 2381 w 1329531"/>
                <a:gd name="connsiteY1" fmla="*/ 0 h 1676400"/>
                <a:gd name="connsiteX2" fmla="*/ 837406 w 1329531"/>
                <a:gd name="connsiteY2" fmla="*/ 0 h 1676400"/>
                <a:gd name="connsiteX3" fmla="*/ 837406 w 1329531"/>
                <a:gd name="connsiteY3" fmla="*/ 92075 h 1676400"/>
                <a:gd name="connsiteX4" fmla="*/ 1205706 w 1329531"/>
                <a:gd name="connsiteY4" fmla="*/ 171450 h 1676400"/>
                <a:gd name="connsiteX5" fmla="*/ 1205706 w 1329531"/>
                <a:gd name="connsiteY5" fmla="*/ 219075 h 1676400"/>
                <a:gd name="connsiteX6" fmla="*/ 989806 w 1329531"/>
                <a:gd name="connsiteY6" fmla="*/ 390525 h 1676400"/>
                <a:gd name="connsiteX7" fmla="*/ 989806 w 1329531"/>
                <a:gd name="connsiteY7" fmla="*/ 676275 h 1676400"/>
                <a:gd name="connsiteX8" fmla="*/ 1126331 w 1329531"/>
                <a:gd name="connsiteY8" fmla="*/ 800100 h 1676400"/>
                <a:gd name="connsiteX9" fmla="*/ 1126331 w 1329531"/>
                <a:gd name="connsiteY9" fmla="*/ 885825 h 1676400"/>
                <a:gd name="connsiteX10" fmla="*/ 1161256 w 1329531"/>
                <a:gd name="connsiteY10" fmla="*/ 885825 h 1676400"/>
                <a:gd name="connsiteX11" fmla="*/ 1212056 w 1329531"/>
                <a:gd name="connsiteY11" fmla="*/ 981075 h 1676400"/>
                <a:gd name="connsiteX12" fmla="*/ 1135856 w 1329531"/>
                <a:gd name="connsiteY12" fmla="*/ 1063625 h 1676400"/>
                <a:gd name="connsiteX13" fmla="*/ 1135856 w 1329531"/>
                <a:gd name="connsiteY13" fmla="*/ 1289050 h 1676400"/>
                <a:gd name="connsiteX14" fmla="*/ 1246981 w 1329531"/>
                <a:gd name="connsiteY14" fmla="*/ 1358900 h 1676400"/>
                <a:gd name="connsiteX15" fmla="*/ 1246981 w 1329531"/>
                <a:gd name="connsiteY15" fmla="*/ 1476375 h 1676400"/>
                <a:gd name="connsiteX16" fmla="*/ 1329531 w 1329531"/>
                <a:gd name="connsiteY16" fmla="*/ 1546225 h 1676400"/>
                <a:gd name="connsiteX17" fmla="*/ 1329531 w 1329531"/>
                <a:gd name="connsiteY17" fmla="*/ 1600200 h 1676400"/>
                <a:gd name="connsiteX18" fmla="*/ 1281906 w 1329531"/>
                <a:gd name="connsiteY18" fmla="*/ 1676400 h 1676400"/>
                <a:gd name="connsiteX19" fmla="*/ 1253331 w 1329531"/>
                <a:gd name="connsiteY19" fmla="*/ 1676400 h 1676400"/>
                <a:gd name="connsiteX20" fmla="*/ 1253331 w 1329531"/>
                <a:gd name="connsiteY20" fmla="*/ 1600200 h 1676400"/>
                <a:gd name="connsiteX21" fmla="*/ 843756 w 1329531"/>
                <a:gd name="connsiteY21" fmla="*/ 1600200 h 1676400"/>
                <a:gd name="connsiteX22" fmla="*/ 824706 w 1329531"/>
                <a:gd name="connsiteY22" fmla="*/ 1406525 h 1676400"/>
                <a:gd name="connsiteX23" fmla="*/ 792956 w 1329531"/>
                <a:gd name="connsiteY23" fmla="*/ 1174750 h 1676400"/>
                <a:gd name="connsiteX24" fmla="*/ 669131 w 1329531"/>
                <a:gd name="connsiteY24" fmla="*/ 923925 h 1676400"/>
                <a:gd name="connsiteX25" fmla="*/ 669131 w 1329531"/>
                <a:gd name="connsiteY25" fmla="*/ 800100 h 1676400"/>
                <a:gd name="connsiteX26" fmla="*/ 2381 w 1329531"/>
                <a:gd name="connsiteY26" fmla="*/ 800100 h 1676400"/>
                <a:gd name="connsiteX27" fmla="*/ 91440 w 1329531"/>
                <a:gd name="connsiteY27" fmla="*/ 520065 h 1676400"/>
                <a:gd name="connsiteX0" fmla="*/ 0 w 1329531"/>
                <a:gd name="connsiteY0" fmla="*/ 428625 h 1676400"/>
                <a:gd name="connsiteX1" fmla="*/ 2381 w 1329531"/>
                <a:gd name="connsiteY1" fmla="*/ 0 h 1676400"/>
                <a:gd name="connsiteX2" fmla="*/ 837406 w 1329531"/>
                <a:gd name="connsiteY2" fmla="*/ 0 h 1676400"/>
                <a:gd name="connsiteX3" fmla="*/ 837406 w 1329531"/>
                <a:gd name="connsiteY3" fmla="*/ 92075 h 1676400"/>
                <a:gd name="connsiteX4" fmla="*/ 1205706 w 1329531"/>
                <a:gd name="connsiteY4" fmla="*/ 171450 h 1676400"/>
                <a:gd name="connsiteX5" fmla="*/ 1205706 w 1329531"/>
                <a:gd name="connsiteY5" fmla="*/ 219075 h 1676400"/>
                <a:gd name="connsiteX6" fmla="*/ 989806 w 1329531"/>
                <a:gd name="connsiteY6" fmla="*/ 390525 h 1676400"/>
                <a:gd name="connsiteX7" fmla="*/ 989806 w 1329531"/>
                <a:gd name="connsiteY7" fmla="*/ 676275 h 1676400"/>
                <a:gd name="connsiteX8" fmla="*/ 1126331 w 1329531"/>
                <a:gd name="connsiteY8" fmla="*/ 800100 h 1676400"/>
                <a:gd name="connsiteX9" fmla="*/ 1126331 w 1329531"/>
                <a:gd name="connsiteY9" fmla="*/ 885825 h 1676400"/>
                <a:gd name="connsiteX10" fmla="*/ 1161256 w 1329531"/>
                <a:gd name="connsiteY10" fmla="*/ 885825 h 1676400"/>
                <a:gd name="connsiteX11" fmla="*/ 1212056 w 1329531"/>
                <a:gd name="connsiteY11" fmla="*/ 981075 h 1676400"/>
                <a:gd name="connsiteX12" fmla="*/ 1135856 w 1329531"/>
                <a:gd name="connsiteY12" fmla="*/ 1063625 h 1676400"/>
                <a:gd name="connsiteX13" fmla="*/ 1135856 w 1329531"/>
                <a:gd name="connsiteY13" fmla="*/ 1289050 h 1676400"/>
                <a:gd name="connsiteX14" fmla="*/ 1246981 w 1329531"/>
                <a:gd name="connsiteY14" fmla="*/ 1358900 h 1676400"/>
                <a:gd name="connsiteX15" fmla="*/ 1246981 w 1329531"/>
                <a:gd name="connsiteY15" fmla="*/ 1476375 h 1676400"/>
                <a:gd name="connsiteX16" fmla="*/ 1329531 w 1329531"/>
                <a:gd name="connsiteY16" fmla="*/ 1546225 h 1676400"/>
                <a:gd name="connsiteX17" fmla="*/ 1329531 w 1329531"/>
                <a:gd name="connsiteY17" fmla="*/ 1600200 h 1676400"/>
                <a:gd name="connsiteX18" fmla="*/ 1281906 w 1329531"/>
                <a:gd name="connsiteY18" fmla="*/ 1676400 h 1676400"/>
                <a:gd name="connsiteX19" fmla="*/ 1253331 w 1329531"/>
                <a:gd name="connsiteY19" fmla="*/ 1676400 h 1676400"/>
                <a:gd name="connsiteX20" fmla="*/ 1253331 w 1329531"/>
                <a:gd name="connsiteY20" fmla="*/ 1600200 h 1676400"/>
                <a:gd name="connsiteX21" fmla="*/ 843756 w 1329531"/>
                <a:gd name="connsiteY21" fmla="*/ 1600200 h 1676400"/>
                <a:gd name="connsiteX22" fmla="*/ 824706 w 1329531"/>
                <a:gd name="connsiteY22" fmla="*/ 1406525 h 1676400"/>
                <a:gd name="connsiteX23" fmla="*/ 792956 w 1329531"/>
                <a:gd name="connsiteY23" fmla="*/ 1174750 h 1676400"/>
                <a:gd name="connsiteX24" fmla="*/ 669131 w 1329531"/>
                <a:gd name="connsiteY24" fmla="*/ 923925 h 1676400"/>
                <a:gd name="connsiteX25" fmla="*/ 669131 w 1329531"/>
                <a:gd name="connsiteY25" fmla="*/ 800100 h 1676400"/>
                <a:gd name="connsiteX26" fmla="*/ 2381 w 1329531"/>
                <a:gd name="connsiteY26" fmla="*/ 800100 h 1676400"/>
                <a:gd name="connsiteX0" fmla="*/ 0 w 1327150"/>
                <a:gd name="connsiteY0" fmla="*/ 0 h 1676400"/>
                <a:gd name="connsiteX1" fmla="*/ 835025 w 1327150"/>
                <a:gd name="connsiteY1" fmla="*/ 0 h 1676400"/>
                <a:gd name="connsiteX2" fmla="*/ 835025 w 1327150"/>
                <a:gd name="connsiteY2" fmla="*/ 92075 h 1676400"/>
                <a:gd name="connsiteX3" fmla="*/ 1203325 w 1327150"/>
                <a:gd name="connsiteY3" fmla="*/ 171450 h 1676400"/>
                <a:gd name="connsiteX4" fmla="*/ 1203325 w 1327150"/>
                <a:gd name="connsiteY4" fmla="*/ 219075 h 1676400"/>
                <a:gd name="connsiteX5" fmla="*/ 987425 w 1327150"/>
                <a:gd name="connsiteY5" fmla="*/ 390525 h 1676400"/>
                <a:gd name="connsiteX6" fmla="*/ 987425 w 1327150"/>
                <a:gd name="connsiteY6" fmla="*/ 676275 h 1676400"/>
                <a:gd name="connsiteX7" fmla="*/ 1123950 w 1327150"/>
                <a:gd name="connsiteY7" fmla="*/ 800100 h 1676400"/>
                <a:gd name="connsiteX8" fmla="*/ 1123950 w 1327150"/>
                <a:gd name="connsiteY8" fmla="*/ 885825 h 1676400"/>
                <a:gd name="connsiteX9" fmla="*/ 1158875 w 1327150"/>
                <a:gd name="connsiteY9" fmla="*/ 885825 h 1676400"/>
                <a:gd name="connsiteX10" fmla="*/ 1209675 w 1327150"/>
                <a:gd name="connsiteY10" fmla="*/ 981075 h 1676400"/>
                <a:gd name="connsiteX11" fmla="*/ 1133475 w 1327150"/>
                <a:gd name="connsiteY11" fmla="*/ 1063625 h 1676400"/>
                <a:gd name="connsiteX12" fmla="*/ 1133475 w 1327150"/>
                <a:gd name="connsiteY12" fmla="*/ 1289050 h 1676400"/>
                <a:gd name="connsiteX13" fmla="*/ 1244600 w 1327150"/>
                <a:gd name="connsiteY13" fmla="*/ 1358900 h 1676400"/>
                <a:gd name="connsiteX14" fmla="*/ 1244600 w 1327150"/>
                <a:gd name="connsiteY14" fmla="*/ 1476375 h 1676400"/>
                <a:gd name="connsiteX15" fmla="*/ 1327150 w 1327150"/>
                <a:gd name="connsiteY15" fmla="*/ 1546225 h 1676400"/>
                <a:gd name="connsiteX16" fmla="*/ 1327150 w 1327150"/>
                <a:gd name="connsiteY16" fmla="*/ 1600200 h 1676400"/>
                <a:gd name="connsiteX17" fmla="*/ 1279525 w 1327150"/>
                <a:gd name="connsiteY17" fmla="*/ 1676400 h 1676400"/>
                <a:gd name="connsiteX18" fmla="*/ 1250950 w 1327150"/>
                <a:gd name="connsiteY18" fmla="*/ 1676400 h 1676400"/>
                <a:gd name="connsiteX19" fmla="*/ 1250950 w 1327150"/>
                <a:gd name="connsiteY19" fmla="*/ 1600200 h 1676400"/>
                <a:gd name="connsiteX20" fmla="*/ 841375 w 1327150"/>
                <a:gd name="connsiteY20" fmla="*/ 1600200 h 1676400"/>
                <a:gd name="connsiteX21" fmla="*/ 822325 w 1327150"/>
                <a:gd name="connsiteY21" fmla="*/ 1406525 h 1676400"/>
                <a:gd name="connsiteX22" fmla="*/ 790575 w 1327150"/>
                <a:gd name="connsiteY22" fmla="*/ 1174750 h 1676400"/>
                <a:gd name="connsiteX23" fmla="*/ 666750 w 1327150"/>
                <a:gd name="connsiteY23" fmla="*/ 923925 h 1676400"/>
                <a:gd name="connsiteX24" fmla="*/ 666750 w 1327150"/>
                <a:gd name="connsiteY24" fmla="*/ 800100 h 1676400"/>
                <a:gd name="connsiteX25" fmla="*/ 0 w 1327150"/>
                <a:gd name="connsiteY25" fmla="*/ 8001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7150" h="1676400">
                  <a:moveTo>
                    <a:pt x="0" y="0"/>
                  </a:moveTo>
                  <a:lnTo>
                    <a:pt x="835025" y="0"/>
                  </a:lnTo>
                  <a:lnTo>
                    <a:pt x="835025" y="92075"/>
                  </a:lnTo>
                  <a:lnTo>
                    <a:pt x="1203325" y="171450"/>
                  </a:lnTo>
                  <a:lnTo>
                    <a:pt x="1203325" y="219075"/>
                  </a:lnTo>
                  <a:lnTo>
                    <a:pt x="987425" y="390525"/>
                  </a:lnTo>
                  <a:lnTo>
                    <a:pt x="987425" y="676275"/>
                  </a:lnTo>
                  <a:lnTo>
                    <a:pt x="1123950" y="800100"/>
                  </a:lnTo>
                  <a:lnTo>
                    <a:pt x="1123950" y="885825"/>
                  </a:lnTo>
                  <a:lnTo>
                    <a:pt x="1158875" y="885825"/>
                  </a:lnTo>
                  <a:lnTo>
                    <a:pt x="1209675" y="981075"/>
                  </a:lnTo>
                  <a:lnTo>
                    <a:pt x="1133475" y="1063625"/>
                  </a:lnTo>
                  <a:lnTo>
                    <a:pt x="1133475" y="1289050"/>
                  </a:lnTo>
                  <a:lnTo>
                    <a:pt x="1244600" y="1358900"/>
                  </a:lnTo>
                  <a:lnTo>
                    <a:pt x="1244600" y="1476375"/>
                  </a:lnTo>
                  <a:lnTo>
                    <a:pt x="1327150" y="1546225"/>
                  </a:lnTo>
                  <a:lnTo>
                    <a:pt x="1327150" y="1600200"/>
                  </a:lnTo>
                  <a:lnTo>
                    <a:pt x="1279525" y="1676400"/>
                  </a:lnTo>
                  <a:lnTo>
                    <a:pt x="1250950" y="1676400"/>
                  </a:lnTo>
                  <a:lnTo>
                    <a:pt x="1250950" y="1600200"/>
                  </a:lnTo>
                  <a:lnTo>
                    <a:pt x="841375" y="1600200"/>
                  </a:lnTo>
                  <a:lnTo>
                    <a:pt x="822325" y="1406525"/>
                  </a:lnTo>
                  <a:lnTo>
                    <a:pt x="790575" y="1174750"/>
                  </a:lnTo>
                  <a:lnTo>
                    <a:pt x="666750" y="923925"/>
                  </a:lnTo>
                  <a:lnTo>
                    <a:pt x="666750" y="800100"/>
                  </a:lnTo>
                  <a:lnTo>
                    <a:pt x="0" y="800100"/>
                  </a:ln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83" name="Freeform 82"/>
            <p:cNvSpPr/>
            <p:nvPr/>
          </p:nvSpPr>
          <p:spPr bwMode="auto">
            <a:xfrm>
              <a:off x="3403601" y="1982788"/>
              <a:ext cx="1786730" cy="1509712"/>
            </a:xfrm>
            <a:custGeom>
              <a:avLst/>
              <a:gdLst>
                <a:gd name="connsiteX0" fmla="*/ 123825 w 1784350"/>
                <a:gd name="connsiteY0" fmla="*/ 34925 h 1504950"/>
                <a:gd name="connsiteX1" fmla="*/ 123825 w 1784350"/>
                <a:gd name="connsiteY1" fmla="*/ 333375 h 1504950"/>
                <a:gd name="connsiteX2" fmla="*/ 0 w 1784350"/>
                <a:gd name="connsiteY2" fmla="*/ 333375 h 1504950"/>
                <a:gd name="connsiteX3" fmla="*/ 0 w 1784350"/>
                <a:gd name="connsiteY3" fmla="*/ 758825 h 1504950"/>
                <a:gd name="connsiteX4" fmla="*/ 885825 w 1784350"/>
                <a:gd name="connsiteY4" fmla="*/ 758825 h 1504950"/>
                <a:gd name="connsiteX5" fmla="*/ 885825 w 1784350"/>
                <a:gd name="connsiteY5" fmla="*/ 1504950 h 1504950"/>
                <a:gd name="connsiteX6" fmla="*/ 1330325 w 1784350"/>
                <a:gd name="connsiteY6" fmla="*/ 1504950 h 1504950"/>
                <a:gd name="connsiteX7" fmla="*/ 1330325 w 1784350"/>
                <a:gd name="connsiteY7" fmla="*/ 1006475 h 1504950"/>
                <a:gd name="connsiteX8" fmla="*/ 1784350 w 1784350"/>
                <a:gd name="connsiteY8" fmla="*/ 1006475 h 1504950"/>
                <a:gd name="connsiteX9" fmla="*/ 1784350 w 1784350"/>
                <a:gd name="connsiteY9" fmla="*/ 0 h 1504950"/>
                <a:gd name="connsiteX10" fmla="*/ 212725 w 1784350"/>
                <a:gd name="connsiteY10" fmla="*/ 0 h 1504950"/>
                <a:gd name="connsiteX11" fmla="*/ 212725 w 1784350"/>
                <a:gd name="connsiteY11" fmla="*/ 41275 h 1504950"/>
                <a:gd name="connsiteX12" fmla="*/ 123825 w 1784350"/>
                <a:gd name="connsiteY12" fmla="*/ 34925 h 1504950"/>
                <a:gd name="connsiteX0" fmla="*/ 123825 w 1785144"/>
                <a:gd name="connsiteY0" fmla="*/ 34925 h 1504950"/>
                <a:gd name="connsiteX1" fmla="*/ 123825 w 1785144"/>
                <a:gd name="connsiteY1" fmla="*/ 333375 h 1504950"/>
                <a:gd name="connsiteX2" fmla="*/ 0 w 1785144"/>
                <a:gd name="connsiteY2" fmla="*/ 333375 h 1504950"/>
                <a:gd name="connsiteX3" fmla="*/ 0 w 1785144"/>
                <a:gd name="connsiteY3" fmla="*/ 758825 h 1504950"/>
                <a:gd name="connsiteX4" fmla="*/ 885825 w 1785144"/>
                <a:gd name="connsiteY4" fmla="*/ 758825 h 1504950"/>
                <a:gd name="connsiteX5" fmla="*/ 885825 w 1785144"/>
                <a:gd name="connsiteY5" fmla="*/ 1504950 h 1504950"/>
                <a:gd name="connsiteX6" fmla="*/ 1330325 w 1785144"/>
                <a:gd name="connsiteY6" fmla="*/ 1504950 h 1504950"/>
                <a:gd name="connsiteX7" fmla="*/ 1330325 w 1785144"/>
                <a:gd name="connsiteY7" fmla="*/ 1006475 h 1504950"/>
                <a:gd name="connsiteX8" fmla="*/ 1784350 w 1785144"/>
                <a:gd name="connsiteY8" fmla="*/ 1006475 h 1504950"/>
                <a:gd name="connsiteX9" fmla="*/ 1785144 w 1785144"/>
                <a:gd name="connsiteY9" fmla="*/ 800894 h 1504950"/>
                <a:gd name="connsiteX10" fmla="*/ 1784350 w 1785144"/>
                <a:gd name="connsiteY10" fmla="*/ 0 h 1504950"/>
                <a:gd name="connsiteX11" fmla="*/ 212725 w 1785144"/>
                <a:gd name="connsiteY11" fmla="*/ 0 h 1504950"/>
                <a:gd name="connsiteX12" fmla="*/ 212725 w 1785144"/>
                <a:gd name="connsiteY12" fmla="*/ 41275 h 1504950"/>
                <a:gd name="connsiteX13" fmla="*/ 123825 w 1785144"/>
                <a:gd name="connsiteY13" fmla="*/ 34925 h 1504950"/>
                <a:gd name="connsiteX0" fmla="*/ 123825 w 1900209"/>
                <a:gd name="connsiteY0" fmla="*/ 73953 h 1543978"/>
                <a:gd name="connsiteX1" fmla="*/ 123825 w 1900209"/>
                <a:gd name="connsiteY1" fmla="*/ 372403 h 1543978"/>
                <a:gd name="connsiteX2" fmla="*/ 0 w 1900209"/>
                <a:gd name="connsiteY2" fmla="*/ 372403 h 1543978"/>
                <a:gd name="connsiteX3" fmla="*/ 0 w 1900209"/>
                <a:gd name="connsiteY3" fmla="*/ 797853 h 1543978"/>
                <a:gd name="connsiteX4" fmla="*/ 885825 w 1900209"/>
                <a:gd name="connsiteY4" fmla="*/ 797853 h 1543978"/>
                <a:gd name="connsiteX5" fmla="*/ 885825 w 1900209"/>
                <a:gd name="connsiteY5" fmla="*/ 1543978 h 1543978"/>
                <a:gd name="connsiteX6" fmla="*/ 1330325 w 1900209"/>
                <a:gd name="connsiteY6" fmla="*/ 1543978 h 1543978"/>
                <a:gd name="connsiteX7" fmla="*/ 1330325 w 1900209"/>
                <a:gd name="connsiteY7" fmla="*/ 1045503 h 1543978"/>
                <a:gd name="connsiteX8" fmla="*/ 1784350 w 1900209"/>
                <a:gd name="connsiteY8" fmla="*/ 1045503 h 1543978"/>
                <a:gd name="connsiteX9" fmla="*/ 1785144 w 1900209"/>
                <a:gd name="connsiteY9" fmla="*/ 839922 h 1543978"/>
                <a:gd name="connsiteX10" fmla="*/ 1782763 w 1900209"/>
                <a:gd name="connsiteY10" fmla="*/ 66016 h 1543978"/>
                <a:gd name="connsiteX11" fmla="*/ 1784350 w 1900209"/>
                <a:gd name="connsiteY11" fmla="*/ 39028 h 1543978"/>
                <a:gd name="connsiteX12" fmla="*/ 212725 w 1900209"/>
                <a:gd name="connsiteY12" fmla="*/ 39028 h 1543978"/>
                <a:gd name="connsiteX13" fmla="*/ 212725 w 1900209"/>
                <a:gd name="connsiteY13" fmla="*/ 80303 h 1543978"/>
                <a:gd name="connsiteX14" fmla="*/ 123825 w 1900209"/>
                <a:gd name="connsiteY14" fmla="*/ 73953 h 1543978"/>
                <a:gd name="connsiteX0" fmla="*/ 123825 w 1899165"/>
                <a:gd name="connsiteY0" fmla="*/ 34925 h 1504950"/>
                <a:gd name="connsiteX1" fmla="*/ 123825 w 1899165"/>
                <a:gd name="connsiteY1" fmla="*/ 333375 h 1504950"/>
                <a:gd name="connsiteX2" fmla="*/ 0 w 1899165"/>
                <a:gd name="connsiteY2" fmla="*/ 333375 h 1504950"/>
                <a:gd name="connsiteX3" fmla="*/ 0 w 1899165"/>
                <a:gd name="connsiteY3" fmla="*/ 758825 h 1504950"/>
                <a:gd name="connsiteX4" fmla="*/ 885825 w 1899165"/>
                <a:gd name="connsiteY4" fmla="*/ 758825 h 1504950"/>
                <a:gd name="connsiteX5" fmla="*/ 885825 w 1899165"/>
                <a:gd name="connsiteY5" fmla="*/ 1504950 h 1504950"/>
                <a:gd name="connsiteX6" fmla="*/ 1330325 w 1899165"/>
                <a:gd name="connsiteY6" fmla="*/ 1504950 h 1504950"/>
                <a:gd name="connsiteX7" fmla="*/ 1330325 w 1899165"/>
                <a:gd name="connsiteY7" fmla="*/ 1006475 h 1504950"/>
                <a:gd name="connsiteX8" fmla="*/ 1784350 w 1899165"/>
                <a:gd name="connsiteY8" fmla="*/ 1006475 h 1504950"/>
                <a:gd name="connsiteX9" fmla="*/ 1785144 w 1899165"/>
                <a:gd name="connsiteY9" fmla="*/ 800894 h 1504950"/>
                <a:gd name="connsiteX10" fmla="*/ 1782763 w 1899165"/>
                <a:gd name="connsiteY10" fmla="*/ 26988 h 1504950"/>
                <a:gd name="connsiteX11" fmla="*/ 1784350 w 1899165"/>
                <a:gd name="connsiteY11" fmla="*/ 0 h 1504950"/>
                <a:gd name="connsiteX12" fmla="*/ 212725 w 1899165"/>
                <a:gd name="connsiteY12" fmla="*/ 0 h 1504950"/>
                <a:gd name="connsiteX13" fmla="*/ 212725 w 1899165"/>
                <a:gd name="connsiteY13" fmla="*/ 41275 h 1504950"/>
                <a:gd name="connsiteX14" fmla="*/ 123825 w 1899165"/>
                <a:gd name="connsiteY14" fmla="*/ 34925 h 1504950"/>
                <a:gd name="connsiteX0" fmla="*/ 123825 w 1899165"/>
                <a:gd name="connsiteY0" fmla="*/ 34925 h 1504950"/>
                <a:gd name="connsiteX1" fmla="*/ 123825 w 1899165"/>
                <a:gd name="connsiteY1" fmla="*/ 333375 h 1504950"/>
                <a:gd name="connsiteX2" fmla="*/ 0 w 1899165"/>
                <a:gd name="connsiteY2" fmla="*/ 333375 h 1504950"/>
                <a:gd name="connsiteX3" fmla="*/ 0 w 1899165"/>
                <a:gd name="connsiteY3" fmla="*/ 758825 h 1504950"/>
                <a:gd name="connsiteX4" fmla="*/ 885825 w 1899165"/>
                <a:gd name="connsiteY4" fmla="*/ 758825 h 1504950"/>
                <a:gd name="connsiteX5" fmla="*/ 885825 w 1899165"/>
                <a:gd name="connsiteY5" fmla="*/ 1504950 h 1504950"/>
                <a:gd name="connsiteX6" fmla="*/ 1330325 w 1899165"/>
                <a:gd name="connsiteY6" fmla="*/ 1504950 h 1504950"/>
                <a:gd name="connsiteX7" fmla="*/ 1330325 w 1899165"/>
                <a:gd name="connsiteY7" fmla="*/ 1006475 h 1504950"/>
                <a:gd name="connsiteX8" fmla="*/ 1784350 w 1899165"/>
                <a:gd name="connsiteY8" fmla="*/ 1006475 h 1504950"/>
                <a:gd name="connsiteX9" fmla="*/ 1785144 w 1899165"/>
                <a:gd name="connsiteY9" fmla="*/ 800894 h 1504950"/>
                <a:gd name="connsiteX10" fmla="*/ 1782763 w 1899165"/>
                <a:gd name="connsiteY10" fmla="*/ 22225 h 1504950"/>
                <a:gd name="connsiteX11" fmla="*/ 1784350 w 1899165"/>
                <a:gd name="connsiteY11" fmla="*/ 0 h 1504950"/>
                <a:gd name="connsiteX12" fmla="*/ 212725 w 1899165"/>
                <a:gd name="connsiteY12" fmla="*/ 0 h 1504950"/>
                <a:gd name="connsiteX13" fmla="*/ 212725 w 1899165"/>
                <a:gd name="connsiteY13" fmla="*/ 41275 h 1504950"/>
                <a:gd name="connsiteX14" fmla="*/ 123825 w 1899165"/>
                <a:gd name="connsiteY14" fmla="*/ 34925 h 1504950"/>
                <a:gd name="connsiteX0" fmla="*/ 123825 w 1901031"/>
                <a:gd name="connsiteY0" fmla="*/ 34925 h 1504950"/>
                <a:gd name="connsiteX1" fmla="*/ 123825 w 1901031"/>
                <a:gd name="connsiteY1" fmla="*/ 333375 h 1504950"/>
                <a:gd name="connsiteX2" fmla="*/ 0 w 1901031"/>
                <a:gd name="connsiteY2" fmla="*/ 333375 h 1504950"/>
                <a:gd name="connsiteX3" fmla="*/ 0 w 1901031"/>
                <a:gd name="connsiteY3" fmla="*/ 758825 h 1504950"/>
                <a:gd name="connsiteX4" fmla="*/ 885825 w 1901031"/>
                <a:gd name="connsiteY4" fmla="*/ 758825 h 1504950"/>
                <a:gd name="connsiteX5" fmla="*/ 885825 w 1901031"/>
                <a:gd name="connsiteY5" fmla="*/ 1504950 h 1504950"/>
                <a:gd name="connsiteX6" fmla="*/ 1330325 w 1901031"/>
                <a:gd name="connsiteY6" fmla="*/ 1504950 h 1504950"/>
                <a:gd name="connsiteX7" fmla="*/ 1330325 w 1901031"/>
                <a:gd name="connsiteY7" fmla="*/ 1006475 h 1504950"/>
                <a:gd name="connsiteX8" fmla="*/ 1784350 w 1901031"/>
                <a:gd name="connsiteY8" fmla="*/ 1006475 h 1504950"/>
                <a:gd name="connsiteX9" fmla="*/ 1785144 w 1901031"/>
                <a:gd name="connsiteY9" fmla="*/ 800894 h 1504950"/>
                <a:gd name="connsiteX10" fmla="*/ 1784350 w 1901031"/>
                <a:gd name="connsiteY10" fmla="*/ 0 h 1504950"/>
                <a:gd name="connsiteX11" fmla="*/ 212725 w 1901031"/>
                <a:gd name="connsiteY11" fmla="*/ 0 h 1504950"/>
                <a:gd name="connsiteX12" fmla="*/ 212725 w 1901031"/>
                <a:gd name="connsiteY12" fmla="*/ 41275 h 1504950"/>
                <a:gd name="connsiteX13" fmla="*/ 123825 w 1901031"/>
                <a:gd name="connsiteY13" fmla="*/ 34925 h 1504950"/>
                <a:gd name="connsiteX0" fmla="*/ 123825 w 1787803"/>
                <a:gd name="connsiteY0" fmla="*/ 34925 h 1504950"/>
                <a:gd name="connsiteX1" fmla="*/ 123825 w 1787803"/>
                <a:gd name="connsiteY1" fmla="*/ 333375 h 1504950"/>
                <a:gd name="connsiteX2" fmla="*/ 0 w 1787803"/>
                <a:gd name="connsiteY2" fmla="*/ 333375 h 1504950"/>
                <a:gd name="connsiteX3" fmla="*/ 0 w 1787803"/>
                <a:gd name="connsiteY3" fmla="*/ 758825 h 1504950"/>
                <a:gd name="connsiteX4" fmla="*/ 885825 w 1787803"/>
                <a:gd name="connsiteY4" fmla="*/ 758825 h 1504950"/>
                <a:gd name="connsiteX5" fmla="*/ 885825 w 1787803"/>
                <a:gd name="connsiteY5" fmla="*/ 1504950 h 1504950"/>
                <a:gd name="connsiteX6" fmla="*/ 1330325 w 1787803"/>
                <a:gd name="connsiteY6" fmla="*/ 1504950 h 1504950"/>
                <a:gd name="connsiteX7" fmla="*/ 1330325 w 1787803"/>
                <a:gd name="connsiteY7" fmla="*/ 1006475 h 1504950"/>
                <a:gd name="connsiteX8" fmla="*/ 1784350 w 1787803"/>
                <a:gd name="connsiteY8" fmla="*/ 1006475 h 1504950"/>
                <a:gd name="connsiteX9" fmla="*/ 1785144 w 1787803"/>
                <a:gd name="connsiteY9" fmla="*/ 800894 h 1504950"/>
                <a:gd name="connsiteX10" fmla="*/ 1784350 w 1787803"/>
                <a:gd name="connsiteY10" fmla="*/ 0 h 1504950"/>
                <a:gd name="connsiteX11" fmla="*/ 212725 w 1787803"/>
                <a:gd name="connsiteY11" fmla="*/ 0 h 1504950"/>
                <a:gd name="connsiteX12" fmla="*/ 212725 w 1787803"/>
                <a:gd name="connsiteY12" fmla="*/ 41275 h 1504950"/>
                <a:gd name="connsiteX13" fmla="*/ 123825 w 1787803"/>
                <a:gd name="connsiteY13" fmla="*/ 34925 h 1504950"/>
                <a:gd name="connsiteX0" fmla="*/ 123825 w 1901002"/>
                <a:gd name="connsiteY0" fmla="*/ 34925 h 1504950"/>
                <a:gd name="connsiteX1" fmla="*/ 123825 w 1901002"/>
                <a:gd name="connsiteY1" fmla="*/ 333375 h 1504950"/>
                <a:gd name="connsiteX2" fmla="*/ 0 w 1901002"/>
                <a:gd name="connsiteY2" fmla="*/ 333375 h 1504950"/>
                <a:gd name="connsiteX3" fmla="*/ 0 w 1901002"/>
                <a:gd name="connsiteY3" fmla="*/ 758825 h 1504950"/>
                <a:gd name="connsiteX4" fmla="*/ 885825 w 1901002"/>
                <a:gd name="connsiteY4" fmla="*/ 758825 h 1504950"/>
                <a:gd name="connsiteX5" fmla="*/ 885825 w 1901002"/>
                <a:gd name="connsiteY5" fmla="*/ 1504950 h 1504950"/>
                <a:gd name="connsiteX6" fmla="*/ 1330325 w 1901002"/>
                <a:gd name="connsiteY6" fmla="*/ 1504950 h 1504950"/>
                <a:gd name="connsiteX7" fmla="*/ 1330325 w 1901002"/>
                <a:gd name="connsiteY7" fmla="*/ 1006475 h 1504950"/>
                <a:gd name="connsiteX8" fmla="*/ 1784350 w 1901002"/>
                <a:gd name="connsiteY8" fmla="*/ 1006475 h 1504950"/>
                <a:gd name="connsiteX9" fmla="*/ 1785144 w 1901002"/>
                <a:gd name="connsiteY9" fmla="*/ 800894 h 1504950"/>
                <a:gd name="connsiteX10" fmla="*/ 1785144 w 1901002"/>
                <a:gd name="connsiteY10" fmla="*/ 403225 h 1504950"/>
                <a:gd name="connsiteX11" fmla="*/ 1784350 w 1901002"/>
                <a:gd name="connsiteY11" fmla="*/ 0 h 1504950"/>
                <a:gd name="connsiteX12" fmla="*/ 212725 w 1901002"/>
                <a:gd name="connsiteY12" fmla="*/ 0 h 1504950"/>
                <a:gd name="connsiteX13" fmla="*/ 212725 w 1901002"/>
                <a:gd name="connsiteY13" fmla="*/ 41275 h 1504950"/>
                <a:gd name="connsiteX14" fmla="*/ 123825 w 1901002"/>
                <a:gd name="connsiteY14" fmla="*/ 34925 h 1504950"/>
                <a:gd name="connsiteX0" fmla="*/ 1785144 w 1901002"/>
                <a:gd name="connsiteY0" fmla="*/ 403225 h 1504950"/>
                <a:gd name="connsiteX1" fmla="*/ 1784350 w 1901002"/>
                <a:gd name="connsiteY1" fmla="*/ 0 h 1504950"/>
                <a:gd name="connsiteX2" fmla="*/ 212725 w 1901002"/>
                <a:gd name="connsiteY2" fmla="*/ 0 h 1504950"/>
                <a:gd name="connsiteX3" fmla="*/ 212725 w 1901002"/>
                <a:gd name="connsiteY3" fmla="*/ 41275 h 1504950"/>
                <a:gd name="connsiteX4" fmla="*/ 123825 w 1901002"/>
                <a:gd name="connsiteY4" fmla="*/ 34925 h 1504950"/>
                <a:gd name="connsiteX5" fmla="*/ 123825 w 1901002"/>
                <a:gd name="connsiteY5" fmla="*/ 333375 h 1504950"/>
                <a:gd name="connsiteX6" fmla="*/ 0 w 1901002"/>
                <a:gd name="connsiteY6" fmla="*/ 333375 h 1504950"/>
                <a:gd name="connsiteX7" fmla="*/ 0 w 1901002"/>
                <a:gd name="connsiteY7" fmla="*/ 758825 h 1504950"/>
                <a:gd name="connsiteX8" fmla="*/ 885825 w 1901002"/>
                <a:gd name="connsiteY8" fmla="*/ 758825 h 1504950"/>
                <a:gd name="connsiteX9" fmla="*/ 885825 w 1901002"/>
                <a:gd name="connsiteY9" fmla="*/ 1504950 h 1504950"/>
                <a:gd name="connsiteX10" fmla="*/ 1330325 w 1901002"/>
                <a:gd name="connsiteY10" fmla="*/ 1504950 h 1504950"/>
                <a:gd name="connsiteX11" fmla="*/ 1330325 w 1901002"/>
                <a:gd name="connsiteY11" fmla="*/ 1006475 h 1504950"/>
                <a:gd name="connsiteX12" fmla="*/ 1784350 w 1901002"/>
                <a:gd name="connsiteY12" fmla="*/ 1006475 h 1504950"/>
                <a:gd name="connsiteX13" fmla="*/ 1785144 w 1901002"/>
                <a:gd name="connsiteY13" fmla="*/ 800894 h 1504950"/>
                <a:gd name="connsiteX14" fmla="*/ 1876584 w 1901002"/>
                <a:gd name="connsiteY14" fmla="*/ 494665 h 1504950"/>
                <a:gd name="connsiteX0" fmla="*/ 1784350 w 1876584"/>
                <a:gd name="connsiteY0" fmla="*/ 0 h 1504950"/>
                <a:gd name="connsiteX1" fmla="*/ 212725 w 1876584"/>
                <a:gd name="connsiteY1" fmla="*/ 0 h 1504950"/>
                <a:gd name="connsiteX2" fmla="*/ 212725 w 1876584"/>
                <a:gd name="connsiteY2" fmla="*/ 41275 h 1504950"/>
                <a:gd name="connsiteX3" fmla="*/ 123825 w 1876584"/>
                <a:gd name="connsiteY3" fmla="*/ 34925 h 1504950"/>
                <a:gd name="connsiteX4" fmla="*/ 123825 w 1876584"/>
                <a:gd name="connsiteY4" fmla="*/ 333375 h 1504950"/>
                <a:gd name="connsiteX5" fmla="*/ 0 w 1876584"/>
                <a:gd name="connsiteY5" fmla="*/ 333375 h 1504950"/>
                <a:gd name="connsiteX6" fmla="*/ 0 w 1876584"/>
                <a:gd name="connsiteY6" fmla="*/ 758825 h 1504950"/>
                <a:gd name="connsiteX7" fmla="*/ 885825 w 1876584"/>
                <a:gd name="connsiteY7" fmla="*/ 758825 h 1504950"/>
                <a:gd name="connsiteX8" fmla="*/ 885825 w 1876584"/>
                <a:gd name="connsiteY8" fmla="*/ 1504950 h 1504950"/>
                <a:gd name="connsiteX9" fmla="*/ 1330325 w 1876584"/>
                <a:gd name="connsiteY9" fmla="*/ 1504950 h 1504950"/>
                <a:gd name="connsiteX10" fmla="*/ 1330325 w 1876584"/>
                <a:gd name="connsiteY10" fmla="*/ 1006475 h 1504950"/>
                <a:gd name="connsiteX11" fmla="*/ 1784350 w 1876584"/>
                <a:gd name="connsiteY11" fmla="*/ 1006475 h 1504950"/>
                <a:gd name="connsiteX12" fmla="*/ 1785144 w 1876584"/>
                <a:gd name="connsiteY12" fmla="*/ 800894 h 1504950"/>
                <a:gd name="connsiteX13" fmla="*/ 1876584 w 1876584"/>
                <a:gd name="connsiteY13" fmla="*/ 494665 h 1504950"/>
                <a:gd name="connsiteX0" fmla="*/ 1784350 w 1785144"/>
                <a:gd name="connsiteY0" fmla="*/ 0 h 1504950"/>
                <a:gd name="connsiteX1" fmla="*/ 212725 w 1785144"/>
                <a:gd name="connsiteY1" fmla="*/ 0 h 1504950"/>
                <a:gd name="connsiteX2" fmla="*/ 212725 w 1785144"/>
                <a:gd name="connsiteY2" fmla="*/ 41275 h 1504950"/>
                <a:gd name="connsiteX3" fmla="*/ 123825 w 1785144"/>
                <a:gd name="connsiteY3" fmla="*/ 34925 h 1504950"/>
                <a:gd name="connsiteX4" fmla="*/ 123825 w 1785144"/>
                <a:gd name="connsiteY4" fmla="*/ 333375 h 1504950"/>
                <a:gd name="connsiteX5" fmla="*/ 0 w 1785144"/>
                <a:gd name="connsiteY5" fmla="*/ 333375 h 1504950"/>
                <a:gd name="connsiteX6" fmla="*/ 0 w 1785144"/>
                <a:gd name="connsiteY6" fmla="*/ 758825 h 1504950"/>
                <a:gd name="connsiteX7" fmla="*/ 885825 w 1785144"/>
                <a:gd name="connsiteY7" fmla="*/ 758825 h 1504950"/>
                <a:gd name="connsiteX8" fmla="*/ 885825 w 1785144"/>
                <a:gd name="connsiteY8" fmla="*/ 1504950 h 1504950"/>
                <a:gd name="connsiteX9" fmla="*/ 1330325 w 1785144"/>
                <a:gd name="connsiteY9" fmla="*/ 1504950 h 1504950"/>
                <a:gd name="connsiteX10" fmla="*/ 1330325 w 1785144"/>
                <a:gd name="connsiteY10" fmla="*/ 1006475 h 1504950"/>
                <a:gd name="connsiteX11" fmla="*/ 1784350 w 1785144"/>
                <a:gd name="connsiteY11" fmla="*/ 1006475 h 1504950"/>
                <a:gd name="connsiteX12" fmla="*/ 1785144 w 1785144"/>
                <a:gd name="connsiteY12" fmla="*/ 800894 h 1504950"/>
                <a:gd name="connsiteX0" fmla="*/ 1791493 w 1791493"/>
                <a:gd name="connsiteY0" fmla="*/ 0 h 1521619"/>
                <a:gd name="connsiteX1" fmla="*/ 212725 w 1791493"/>
                <a:gd name="connsiteY1" fmla="*/ 16669 h 1521619"/>
                <a:gd name="connsiteX2" fmla="*/ 212725 w 1791493"/>
                <a:gd name="connsiteY2" fmla="*/ 57944 h 1521619"/>
                <a:gd name="connsiteX3" fmla="*/ 123825 w 1791493"/>
                <a:gd name="connsiteY3" fmla="*/ 51594 h 1521619"/>
                <a:gd name="connsiteX4" fmla="*/ 123825 w 1791493"/>
                <a:gd name="connsiteY4" fmla="*/ 350044 h 1521619"/>
                <a:gd name="connsiteX5" fmla="*/ 0 w 1791493"/>
                <a:gd name="connsiteY5" fmla="*/ 350044 h 1521619"/>
                <a:gd name="connsiteX6" fmla="*/ 0 w 1791493"/>
                <a:gd name="connsiteY6" fmla="*/ 775494 h 1521619"/>
                <a:gd name="connsiteX7" fmla="*/ 885825 w 1791493"/>
                <a:gd name="connsiteY7" fmla="*/ 775494 h 1521619"/>
                <a:gd name="connsiteX8" fmla="*/ 885825 w 1791493"/>
                <a:gd name="connsiteY8" fmla="*/ 1521619 h 1521619"/>
                <a:gd name="connsiteX9" fmla="*/ 1330325 w 1791493"/>
                <a:gd name="connsiteY9" fmla="*/ 1521619 h 1521619"/>
                <a:gd name="connsiteX10" fmla="*/ 1330325 w 1791493"/>
                <a:gd name="connsiteY10" fmla="*/ 1023144 h 1521619"/>
                <a:gd name="connsiteX11" fmla="*/ 1784350 w 1791493"/>
                <a:gd name="connsiteY11" fmla="*/ 1023144 h 1521619"/>
                <a:gd name="connsiteX12" fmla="*/ 1785144 w 1791493"/>
                <a:gd name="connsiteY12" fmla="*/ 817563 h 1521619"/>
                <a:gd name="connsiteX0" fmla="*/ 1786730 w 1786730"/>
                <a:gd name="connsiteY0" fmla="*/ 0 h 1509712"/>
                <a:gd name="connsiteX1" fmla="*/ 212725 w 1786730"/>
                <a:gd name="connsiteY1" fmla="*/ 4762 h 1509712"/>
                <a:gd name="connsiteX2" fmla="*/ 212725 w 1786730"/>
                <a:gd name="connsiteY2" fmla="*/ 46037 h 1509712"/>
                <a:gd name="connsiteX3" fmla="*/ 123825 w 1786730"/>
                <a:gd name="connsiteY3" fmla="*/ 39687 h 1509712"/>
                <a:gd name="connsiteX4" fmla="*/ 123825 w 1786730"/>
                <a:gd name="connsiteY4" fmla="*/ 338137 h 1509712"/>
                <a:gd name="connsiteX5" fmla="*/ 0 w 1786730"/>
                <a:gd name="connsiteY5" fmla="*/ 338137 h 1509712"/>
                <a:gd name="connsiteX6" fmla="*/ 0 w 1786730"/>
                <a:gd name="connsiteY6" fmla="*/ 763587 h 1509712"/>
                <a:gd name="connsiteX7" fmla="*/ 885825 w 1786730"/>
                <a:gd name="connsiteY7" fmla="*/ 763587 h 1509712"/>
                <a:gd name="connsiteX8" fmla="*/ 885825 w 1786730"/>
                <a:gd name="connsiteY8" fmla="*/ 1509712 h 1509712"/>
                <a:gd name="connsiteX9" fmla="*/ 1330325 w 1786730"/>
                <a:gd name="connsiteY9" fmla="*/ 1509712 h 1509712"/>
                <a:gd name="connsiteX10" fmla="*/ 1330325 w 1786730"/>
                <a:gd name="connsiteY10" fmla="*/ 1011237 h 1509712"/>
                <a:gd name="connsiteX11" fmla="*/ 1784350 w 1786730"/>
                <a:gd name="connsiteY11" fmla="*/ 1011237 h 1509712"/>
                <a:gd name="connsiteX12" fmla="*/ 1785144 w 1786730"/>
                <a:gd name="connsiteY12" fmla="*/ 805656 h 1509712"/>
                <a:gd name="connsiteX0" fmla="*/ 1786730 w 1786730"/>
                <a:gd name="connsiteY0" fmla="*/ 0 h 1509712"/>
                <a:gd name="connsiteX1" fmla="*/ 212725 w 1786730"/>
                <a:gd name="connsiteY1" fmla="*/ 4762 h 1509712"/>
                <a:gd name="connsiteX2" fmla="*/ 212725 w 1786730"/>
                <a:gd name="connsiteY2" fmla="*/ 46037 h 1509712"/>
                <a:gd name="connsiteX3" fmla="*/ 123825 w 1786730"/>
                <a:gd name="connsiteY3" fmla="*/ 39687 h 1509712"/>
                <a:gd name="connsiteX4" fmla="*/ 123825 w 1786730"/>
                <a:gd name="connsiteY4" fmla="*/ 338137 h 1509712"/>
                <a:gd name="connsiteX5" fmla="*/ 0 w 1786730"/>
                <a:gd name="connsiteY5" fmla="*/ 338137 h 1509712"/>
                <a:gd name="connsiteX6" fmla="*/ 0 w 1786730"/>
                <a:gd name="connsiteY6" fmla="*/ 763587 h 1509712"/>
                <a:gd name="connsiteX7" fmla="*/ 885825 w 1786730"/>
                <a:gd name="connsiteY7" fmla="*/ 763587 h 1509712"/>
                <a:gd name="connsiteX8" fmla="*/ 885825 w 1786730"/>
                <a:gd name="connsiteY8" fmla="*/ 1509712 h 1509712"/>
                <a:gd name="connsiteX9" fmla="*/ 1330325 w 1786730"/>
                <a:gd name="connsiteY9" fmla="*/ 1509712 h 1509712"/>
                <a:gd name="connsiteX10" fmla="*/ 1330325 w 1786730"/>
                <a:gd name="connsiteY10" fmla="*/ 1011237 h 1509712"/>
                <a:gd name="connsiteX11" fmla="*/ 1784350 w 1786730"/>
                <a:gd name="connsiteY11" fmla="*/ 1011237 h 1509712"/>
                <a:gd name="connsiteX12" fmla="*/ 1785144 w 1786730"/>
                <a:gd name="connsiteY12" fmla="*/ 781844 h 150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730" h="1509712">
                  <a:moveTo>
                    <a:pt x="1786730" y="0"/>
                  </a:moveTo>
                  <a:lnTo>
                    <a:pt x="212725" y="4762"/>
                  </a:lnTo>
                  <a:lnTo>
                    <a:pt x="212725" y="46037"/>
                  </a:lnTo>
                  <a:lnTo>
                    <a:pt x="123825" y="39687"/>
                  </a:lnTo>
                  <a:lnTo>
                    <a:pt x="123825" y="338137"/>
                  </a:lnTo>
                  <a:lnTo>
                    <a:pt x="0" y="338137"/>
                  </a:lnTo>
                  <a:lnTo>
                    <a:pt x="0" y="763587"/>
                  </a:lnTo>
                  <a:lnTo>
                    <a:pt x="885825" y="763587"/>
                  </a:lnTo>
                  <a:lnTo>
                    <a:pt x="885825" y="1509712"/>
                  </a:lnTo>
                  <a:lnTo>
                    <a:pt x="1330325" y="1509712"/>
                  </a:lnTo>
                  <a:lnTo>
                    <a:pt x="1330325" y="1011237"/>
                  </a:lnTo>
                  <a:lnTo>
                    <a:pt x="1784350" y="1011237"/>
                  </a:lnTo>
                  <a:cubicBezTo>
                    <a:pt x="1784615" y="942710"/>
                    <a:pt x="1784879" y="850371"/>
                    <a:pt x="1785144" y="781844"/>
                  </a:cubicBez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84" name="TextBox 83"/>
            <p:cNvSpPr txBox="1"/>
            <p:nvPr/>
          </p:nvSpPr>
          <p:spPr>
            <a:xfrm>
              <a:off x="6194422" y="3213338"/>
              <a:ext cx="534987" cy="107722"/>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glow rad="63500">
                      <a:srgbClr val="747678">
                        <a:satMod val="175000"/>
                        <a:alpha val="40000"/>
                      </a:srgbClr>
                    </a:glow>
                    <a:outerShdw blurRad="50800" dist="38100" dir="2700000" algn="tl" rotWithShape="0">
                      <a:prstClr val="black">
                        <a:alpha val="40000"/>
                      </a:prstClr>
                    </a:outerShdw>
                  </a:effectLst>
                  <a:uLnTx/>
                  <a:uFillTx/>
                  <a:latin typeface="Arial Narrow" panose="020B0606020202030204" pitchFamily="34" charset="0"/>
                  <a:ea typeface="ヒラギノ角ゴ Pro W3" charset="-128"/>
                </a:rPr>
                <a:t>INDIANAPOLIS</a:t>
              </a:r>
            </a:p>
          </p:txBody>
        </p:sp>
      </p:grpSp>
      <p:grpSp>
        <p:nvGrpSpPr>
          <p:cNvPr id="91" name="Group 90"/>
          <p:cNvGrpSpPr/>
          <p:nvPr/>
        </p:nvGrpSpPr>
        <p:grpSpPr>
          <a:xfrm>
            <a:off x="3583083" y="2046877"/>
            <a:ext cx="441231" cy="107722"/>
            <a:chOff x="3583083" y="2046877"/>
            <a:chExt cx="441231" cy="107722"/>
          </a:xfrm>
        </p:grpSpPr>
        <p:sp>
          <p:nvSpPr>
            <p:cNvPr id="92" name="TextBox 91"/>
            <p:cNvSpPr txBox="1"/>
            <p:nvPr/>
          </p:nvSpPr>
          <p:spPr>
            <a:xfrm>
              <a:off x="3676414" y="2046877"/>
              <a:ext cx="347900" cy="107722"/>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glow rad="63500">
                      <a:srgbClr val="747678">
                        <a:satMod val="175000"/>
                        <a:alpha val="40000"/>
                      </a:srgbClr>
                    </a:glow>
                    <a:outerShdw blurRad="50800" dist="38100" dir="2700000" algn="tl" rotWithShape="0">
                      <a:prstClr val="black">
                        <a:alpha val="40000"/>
                      </a:prstClr>
                    </a:outerShdw>
                  </a:effectLst>
                  <a:uLnTx/>
                  <a:uFillTx/>
                  <a:latin typeface="Arial Narrow" panose="020B0606020202030204" pitchFamily="34" charset="0"/>
                  <a:ea typeface="ヒラギノ角ゴ Pro W3" charset="-128"/>
                </a:rPr>
                <a:t>SEATTLE</a:t>
              </a:r>
            </a:p>
          </p:txBody>
        </p:sp>
        <p:sp>
          <p:nvSpPr>
            <p:cNvPr id="93" name="Oval 92"/>
            <p:cNvSpPr/>
            <p:nvPr/>
          </p:nvSpPr>
          <p:spPr bwMode="auto">
            <a:xfrm>
              <a:off x="3583083" y="2066702"/>
              <a:ext cx="73152" cy="73152"/>
            </a:xfrm>
            <a:prstGeom prst="ellipse">
              <a:avLst/>
            </a:prstGeom>
            <a:solidFill>
              <a:srgbClr val="FFFFFF"/>
            </a:solidFill>
            <a:ln w="15875" cap="flat" cmpd="sng" algn="ctr">
              <a:no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grpSp>
        <p:nvGrpSpPr>
          <p:cNvPr id="94" name="Group 93"/>
          <p:cNvGrpSpPr/>
          <p:nvPr/>
        </p:nvGrpSpPr>
        <p:grpSpPr>
          <a:xfrm>
            <a:off x="5515765" y="2882644"/>
            <a:ext cx="600073" cy="118872"/>
            <a:chOff x="5514977" y="2885852"/>
            <a:chExt cx="600073" cy="118872"/>
          </a:xfrm>
        </p:grpSpPr>
        <p:sp>
          <p:nvSpPr>
            <p:cNvPr id="95" name="TextBox 94"/>
            <p:cNvSpPr txBox="1"/>
            <p:nvPr/>
          </p:nvSpPr>
          <p:spPr>
            <a:xfrm>
              <a:off x="5514977" y="2891427"/>
              <a:ext cx="499826" cy="107722"/>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glow rad="63500">
                      <a:srgbClr val="747678">
                        <a:satMod val="175000"/>
                        <a:alpha val="40000"/>
                      </a:srgbClr>
                    </a:glow>
                    <a:outerShdw blurRad="50800" dist="38100" dir="2700000" algn="tl" rotWithShape="0">
                      <a:prstClr val="black">
                        <a:alpha val="40000"/>
                      </a:prstClr>
                    </a:outerShdw>
                  </a:effectLst>
                  <a:uLnTx/>
                  <a:uFillTx/>
                  <a:latin typeface="Arial Narrow" panose="020B0606020202030204" pitchFamily="34" charset="0"/>
                  <a:ea typeface="ヒラギノ角ゴ Pro W3" charset="-128"/>
                </a:rPr>
                <a:t>DES MOINES</a:t>
              </a:r>
            </a:p>
          </p:txBody>
        </p:sp>
        <p:sp>
          <p:nvSpPr>
            <p:cNvPr id="96" name="5-Point Star 95"/>
            <p:cNvSpPr/>
            <p:nvPr/>
          </p:nvSpPr>
          <p:spPr bwMode="auto">
            <a:xfrm>
              <a:off x="5996178" y="2885852"/>
              <a:ext cx="118872" cy="118872"/>
            </a:xfrm>
            <a:prstGeom prst="star5">
              <a:avLst/>
            </a:prstGeom>
            <a:solidFill>
              <a:srgbClr val="FFFFFF"/>
            </a:solidFill>
            <a:ln w="15875" cap="flat" cmpd="sng" algn="ctr">
              <a:noFill/>
              <a:prstDash val="solid"/>
              <a:round/>
              <a:headEnd type="none" w="med" len="med"/>
              <a:tailEnd type="none" w="med" len="med"/>
            </a:ln>
            <a:effectLst>
              <a:glow rad="12700">
                <a:srgbClr val="747678">
                  <a:alpha val="45000"/>
                </a:srgbClr>
              </a:glow>
              <a:outerShdw blurRad="25400" dist="127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grpSp>
        <p:nvGrpSpPr>
          <p:cNvPr id="97" name="Group 96"/>
          <p:cNvGrpSpPr/>
          <p:nvPr/>
        </p:nvGrpSpPr>
        <p:grpSpPr>
          <a:xfrm>
            <a:off x="804039" y="2026911"/>
            <a:ext cx="1577949" cy="3782761"/>
            <a:chOff x="803730" y="2026911"/>
            <a:chExt cx="1577949" cy="3782761"/>
          </a:xfrm>
        </p:grpSpPr>
        <p:sp>
          <p:nvSpPr>
            <p:cNvPr id="98" name="Rectangle 97"/>
            <p:cNvSpPr/>
            <p:nvPr/>
          </p:nvSpPr>
          <p:spPr bwMode="auto">
            <a:xfrm>
              <a:off x="803730" y="2026911"/>
              <a:ext cx="1577949" cy="378276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nvGrpSpPr>
            <p:cNvPr id="99" name="Group 98"/>
            <p:cNvGrpSpPr/>
            <p:nvPr/>
          </p:nvGrpSpPr>
          <p:grpSpPr>
            <a:xfrm>
              <a:off x="927229" y="3141525"/>
              <a:ext cx="1312224" cy="622755"/>
              <a:chOff x="956984" y="2138040"/>
              <a:chExt cx="1312224" cy="622755"/>
            </a:xfrm>
          </p:grpSpPr>
          <p:sp>
            <p:nvSpPr>
              <p:cNvPr id="109" name="Text Placeholder 2"/>
              <p:cNvSpPr txBox="1">
                <a:spLocks/>
              </p:cNvSpPr>
              <p:nvPr/>
            </p:nvSpPr>
            <p:spPr bwMode="auto">
              <a:xfrm>
                <a:off x="956984" y="2415969"/>
                <a:ext cx="1312224" cy="34482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t>OF </a:t>
                </a:r>
                <a:r>
                  <a:rPr kumimoji="0" lang="en-US" sz="900" b="0" i="0" u="none" strike="noStrike" kern="0" cap="none" spc="100" normalizeH="0" baseline="0" noProof="0" dirty="0">
                    <a:ln>
                      <a:noFill/>
                    </a:ln>
                    <a:solidFill>
                      <a:srgbClr val="000000">
                        <a:lumMod val="50000"/>
                        <a:lumOff val="50000"/>
                      </a:srgbClr>
                    </a:solidFill>
                    <a:effectLst/>
                    <a:uLnTx/>
                    <a:uFillTx/>
                    <a:latin typeface="Arial"/>
                    <a:ea typeface="ヒラギノ角ゴ Pro W3"/>
                  </a:rPr>
                  <a:t>TOTAL </a:t>
                </a:r>
                <a: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t>U.S. POPULATION</a:t>
                </a:r>
                <a:endParaRPr kumimoji="0" lang="en-US" sz="900" b="0" i="0" u="none" strike="noStrike" kern="0" cap="none" spc="100" normalizeH="0" baseline="0" noProof="0" dirty="0">
                  <a:ln>
                    <a:noFill/>
                  </a:ln>
                  <a:solidFill>
                    <a:srgbClr val="000000">
                      <a:lumMod val="50000"/>
                      <a:lumOff val="50000"/>
                    </a:srgbClr>
                  </a:solidFill>
                  <a:effectLst/>
                  <a:uLnTx/>
                  <a:uFillTx/>
                  <a:latin typeface="Arial"/>
                  <a:ea typeface="ヒラギノ角ゴ Pro W3"/>
                </a:endParaRPr>
              </a:p>
            </p:txBody>
          </p:sp>
          <p:sp>
            <p:nvSpPr>
              <p:cNvPr id="110" name="Text Placeholder 2"/>
              <p:cNvSpPr txBox="1">
                <a:spLocks/>
              </p:cNvSpPr>
              <p:nvPr/>
            </p:nvSpPr>
            <p:spPr bwMode="auto">
              <a:xfrm>
                <a:off x="1222535" y="2138040"/>
                <a:ext cx="781121"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smtClean="0">
                    <a:ln>
                      <a:noFill/>
                    </a:ln>
                    <a:solidFill>
                      <a:srgbClr val="747678">
                        <a:lumMod val="50000"/>
                      </a:srgbClr>
                    </a:solidFill>
                    <a:effectLst/>
                    <a:uLnTx/>
                    <a:uFillTx/>
                    <a:latin typeface="Arial"/>
                    <a:ea typeface="ヒラギノ角ゴ Pro W3"/>
                  </a:rPr>
                  <a:t>11%</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grpSp>
        <p:grpSp>
          <p:nvGrpSpPr>
            <p:cNvPr id="100" name="Group 99"/>
            <p:cNvGrpSpPr/>
            <p:nvPr/>
          </p:nvGrpSpPr>
          <p:grpSpPr>
            <a:xfrm>
              <a:off x="1093056" y="2266928"/>
              <a:ext cx="980570" cy="675152"/>
              <a:chOff x="1085202" y="4810578"/>
              <a:chExt cx="980570" cy="675152"/>
            </a:xfrm>
          </p:grpSpPr>
          <p:sp>
            <p:nvSpPr>
              <p:cNvPr id="107" name="Text Placeholder 2"/>
              <p:cNvSpPr txBox="1">
                <a:spLocks/>
              </p:cNvSpPr>
              <p:nvPr/>
            </p:nvSpPr>
            <p:spPr bwMode="auto">
              <a:xfrm>
                <a:off x="1085202" y="5085528"/>
                <a:ext cx="980570" cy="40020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t>OF TOTAL</a:t>
                </a:r>
                <a:b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br>
                <a:r>
                  <a:rPr kumimoji="0" lang="en-US" sz="900" b="0" i="0" u="none" strike="noStrike" kern="0" cap="none" spc="100" normalizeH="0" baseline="0" noProof="0" dirty="0" smtClean="0">
                    <a:ln>
                      <a:noFill/>
                    </a:ln>
                    <a:solidFill>
                      <a:srgbClr val="000000">
                        <a:lumMod val="50000"/>
                        <a:lumOff val="50000"/>
                      </a:srgbClr>
                    </a:solidFill>
                    <a:effectLst/>
                    <a:uLnTx/>
                    <a:uFillTx/>
                    <a:latin typeface="Arial"/>
                    <a:ea typeface="ヒラギノ角ゴ Pro W3"/>
                  </a:rPr>
                  <a:t>AREA OF U.S.</a:t>
                </a:r>
                <a:endParaRPr kumimoji="0" lang="en-US" sz="900" b="0" i="0" u="none" strike="noStrike" kern="0" cap="none" spc="100" normalizeH="0" baseline="0" noProof="0" dirty="0">
                  <a:ln>
                    <a:noFill/>
                  </a:ln>
                  <a:solidFill>
                    <a:srgbClr val="000000">
                      <a:lumMod val="50000"/>
                      <a:lumOff val="50000"/>
                    </a:srgbClr>
                  </a:solidFill>
                  <a:effectLst/>
                  <a:uLnTx/>
                  <a:uFillTx/>
                  <a:latin typeface="Arial"/>
                  <a:ea typeface="ヒラギノ角ゴ Pro W3"/>
                </a:endParaRPr>
              </a:p>
            </p:txBody>
          </p:sp>
          <p:sp>
            <p:nvSpPr>
              <p:cNvPr id="108" name="Text Placeholder 2"/>
              <p:cNvSpPr txBox="1">
                <a:spLocks/>
              </p:cNvSpPr>
              <p:nvPr/>
            </p:nvSpPr>
            <p:spPr bwMode="auto">
              <a:xfrm>
                <a:off x="1261311" y="4810578"/>
                <a:ext cx="628353"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a:ln>
                      <a:noFill/>
                    </a:ln>
                    <a:solidFill>
                      <a:srgbClr val="000000">
                        <a:lumMod val="75000"/>
                        <a:lumOff val="25000"/>
                      </a:srgbClr>
                    </a:solidFill>
                    <a:effectLst/>
                    <a:uLnTx/>
                    <a:uFillTx/>
                    <a:latin typeface="Arial"/>
                    <a:ea typeface="ヒラギノ角ゴ Pro W3"/>
                  </a:rPr>
                  <a:t>4</a:t>
                </a:r>
                <a:r>
                  <a:rPr kumimoji="0" lang="en-US" sz="2600" b="1" i="0" u="none" strike="noStrike" kern="0" cap="none" spc="-100" normalizeH="0" baseline="0" noProof="0" dirty="0" smtClean="0">
                    <a:ln>
                      <a:noFill/>
                    </a:ln>
                    <a:solidFill>
                      <a:srgbClr val="000000">
                        <a:lumMod val="75000"/>
                        <a:lumOff val="25000"/>
                      </a:srgbClr>
                    </a:solidFill>
                    <a:effectLst/>
                    <a:uLnTx/>
                    <a:uFillTx/>
                    <a:latin typeface="Arial"/>
                    <a:ea typeface="ヒラギノ角ゴ Pro W3"/>
                  </a:rPr>
                  <a:t>0%</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grpSp>
        <p:grpSp>
          <p:nvGrpSpPr>
            <p:cNvPr id="101" name="Group 100"/>
            <p:cNvGrpSpPr/>
            <p:nvPr/>
          </p:nvGrpSpPr>
          <p:grpSpPr>
            <a:xfrm>
              <a:off x="927228" y="3964889"/>
              <a:ext cx="1312224" cy="758320"/>
              <a:chOff x="900084" y="2926599"/>
              <a:chExt cx="1312224" cy="758320"/>
            </a:xfrm>
          </p:grpSpPr>
          <p:sp>
            <p:nvSpPr>
              <p:cNvPr id="105" name="Text Placeholder 2"/>
              <p:cNvSpPr txBox="1">
                <a:spLocks/>
              </p:cNvSpPr>
              <p:nvPr/>
            </p:nvSpPr>
            <p:spPr bwMode="auto">
              <a:xfrm>
                <a:off x="900084" y="3197384"/>
                <a:ext cx="1312224" cy="48753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30" normalizeH="0" baseline="0" noProof="0" dirty="0" smtClean="0">
                    <a:ln>
                      <a:noFill/>
                    </a:ln>
                    <a:solidFill>
                      <a:srgbClr val="000000">
                        <a:lumMod val="50000"/>
                        <a:lumOff val="50000"/>
                      </a:srgbClr>
                    </a:solidFill>
                    <a:effectLst/>
                    <a:uLnTx/>
                    <a:uFillTx/>
                    <a:latin typeface="Arial"/>
                    <a:ea typeface="ヒラギノ角ゴ Pro W3"/>
                  </a:rPr>
                  <a:t>OF OUR REGION’S POPULATION IS NATIVE</a:t>
                </a:r>
                <a:endParaRPr kumimoji="0" lang="en-US" sz="900" b="0" i="0" u="none" strike="noStrike" kern="0" cap="none" spc="0" normalizeH="0" baseline="0" noProof="0" dirty="0">
                  <a:ln>
                    <a:noFill/>
                  </a:ln>
                  <a:solidFill>
                    <a:srgbClr val="000000">
                      <a:lumMod val="50000"/>
                      <a:lumOff val="50000"/>
                    </a:srgbClr>
                  </a:solidFill>
                  <a:effectLst/>
                  <a:uLnTx/>
                  <a:uFillTx/>
                  <a:latin typeface="Arial"/>
                  <a:ea typeface="ヒラギノ角ゴ Pro W3"/>
                </a:endParaRPr>
              </a:p>
            </p:txBody>
          </p:sp>
          <p:sp>
            <p:nvSpPr>
              <p:cNvPr id="106" name="Text Placeholder 2"/>
              <p:cNvSpPr txBox="1">
                <a:spLocks/>
              </p:cNvSpPr>
              <p:nvPr/>
            </p:nvSpPr>
            <p:spPr bwMode="auto">
              <a:xfrm>
                <a:off x="1174999" y="2926599"/>
                <a:ext cx="781121"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smtClean="0">
                    <a:ln>
                      <a:noFill/>
                    </a:ln>
                    <a:solidFill>
                      <a:srgbClr val="747678">
                        <a:lumMod val="50000"/>
                      </a:srgbClr>
                    </a:solidFill>
                    <a:effectLst/>
                    <a:uLnTx/>
                    <a:uFillTx/>
                    <a:latin typeface="Arial"/>
                    <a:ea typeface="ヒラギノ角ゴ Pro W3"/>
                  </a:rPr>
                  <a:t>2%</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grpSp>
        <p:grpSp>
          <p:nvGrpSpPr>
            <p:cNvPr id="102" name="Group 101"/>
            <p:cNvGrpSpPr/>
            <p:nvPr/>
          </p:nvGrpSpPr>
          <p:grpSpPr>
            <a:xfrm>
              <a:off x="927228" y="4916292"/>
              <a:ext cx="1312224" cy="821568"/>
              <a:chOff x="900084" y="3810830"/>
              <a:chExt cx="1312224" cy="821568"/>
            </a:xfrm>
          </p:grpSpPr>
          <p:sp>
            <p:nvSpPr>
              <p:cNvPr id="103" name="Text Placeholder 2"/>
              <p:cNvSpPr txBox="1">
                <a:spLocks/>
              </p:cNvSpPr>
              <p:nvPr/>
            </p:nvSpPr>
            <p:spPr bwMode="auto">
              <a:xfrm>
                <a:off x="900084" y="4100087"/>
                <a:ext cx="1312224" cy="5323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ts val="900"/>
                  </a:lnSpc>
                  <a:spcBef>
                    <a:spcPct val="0"/>
                  </a:spcBef>
                  <a:spcAft>
                    <a:spcPts val="0"/>
                  </a:spcAft>
                  <a:buClrTx/>
                  <a:buSzTx/>
                  <a:buFontTx/>
                  <a:buNone/>
                  <a:tabLst/>
                  <a:defRPr/>
                </a:pPr>
                <a:r>
                  <a:rPr kumimoji="0" lang="en-US" sz="900" b="0" i="0" u="none" strike="noStrike" kern="0" cap="none" spc="30" normalizeH="0" baseline="0" noProof="0" dirty="0" smtClean="0">
                    <a:ln>
                      <a:noFill/>
                    </a:ln>
                    <a:solidFill>
                      <a:srgbClr val="000000">
                        <a:lumMod val="50000"/>
                        <a:lumOff val="50000"/>
                      </a:srgbClr>
                    </a:solidFill>
                    <a:effectLst/>
                    <a:uLnTx/>
                    <a:uFillTx/>
                    <a:latin typeface="Arial"/>
                    <a:ea typeface="ヒラギノ角ゴ Pro W3"/>
                  </a:rPr>
                  <a:t>OF THE TOTAL NATIVE POPULATION LIVES IN OUR REGION</a:t>
                </a:r>
                <a:endParaRPr kumimoji="0" lang="en-US" sz="900" b="0" i="0" u="none" strike="noStrike" kern="0" cap="none" spc="0" normalizeH="0" baseline="0" noProof="0" dirty="0">
                  <a:ln>
                    <a:noFill/>
                  </a:ln>
                  <a:solidFill>
                    <a:srgbClr val="000000">
                      <a:lumMod val="50000"/>
                      <a:lumOff val="50000"/>
                    </a:srgbClr>
                  </a:solidFill>
                  <a:effectLst/>
                  <a:uLnTx/>
                  <a:uFillTx/>
                  <a:latin typeface="Arial"/>
                  <a:ea typeface="ヒラギノ角ゴ Pro W3"/>
                </a:endParaRPr>
              </a:p>
            </p:txBody>
          </p:sp>
          <p:sp>
            <p:nvSpPr>
              <p:cNvPr id="104" name="Text Placeholder 2"/>
              <p:cNvSpPr txBox="1">
                <a:spLocks/>
              </p:cNvSpPr>
              <p:nvPr/>
            </p:nvSpPr>
            <p:spPr bwMode="auto">
              <a:xfrm>
                <a:off x="1174999" y="3810830"/>
                <a:ext cx="781121" cy="256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588" indent="-1588" algn="l" rtl="0" eaLnBrk="1" fontAlgn="base" hangingPunct="1">
                  <a:lnSpc>
                    <a:spcPct val="110000"/>
                  </a:lnSpc>
                  <a:spcBef>
                    <a:spcPct val="0"/>
                  </a:spcBef>
                  <a:spcAft>
                    <a:spcPts val="900"/>
                  </a:spcAft>
                  <a:defRPr sz="1300" b="1">
                    <a:solidFill>
                      <a:schemeClr val="tx2">
                        <a:lumMod val="50000"/>
                      </a:schemeClr>
                    </a:solidFill>
                    <a:latin typeface="+mn-lt"/>
                    <a:ea typeface="+mn-ea"/>
                    <a:cs typeface="+mn-cs"/>
                  </a:defRPr>
                </a:lvl1pPr>
                <a:lvl2pPr marL="4763" indent="-4763" algn="l" rtl="0" eaLnBrk="1" fontAlgn="base" hangingPunct="1">
                  <a:lnSpc>
                    <a:spcPct val="110000"/>
                  </a:lnSpc>
                  <a:spcBef>
                    <a:spcPct val="0"/>
                  </a:spcBef>
                  <a:spcAft>
                    <a:spcPts val="900"/>
                  </a:spcAft>
                  <a:defRPr lang="en-US" sz="1300" b="0">
                    <a:solidFill>
                      <a:schemeClr val="tx2">
                        <a:lumMod val="50000"/>
                      </a:schemeClr>
                    </a:solidFill>
                    <a:latin typeface="+mn-lt"/>
                    <a:ea typeface="+mn-ea"/>
                    <a:cs typeface="+mn-cs"/>
                  </a:defRPr>
                </a:lvl2pPr>
                <a:lvl3pPr marL="457200" indent="-228600" algn="l" rtl="0" eaLnBrk="1" fontAlgn="base" hangingPunct="1">
                  <a:lnSpc>
                    <a:spcPct val="110000"/>
                  </a:lnSpc>
                  <a:spcBef>
                    <a:spcPct val="0"/>
                  </a:spcBef>
                  <a:spcAft>
                    <a:spcPts val="900"/>
                  </a:spcAft>
                  <a:buFont typeface="Arial"/>
                  <a:buChar char="•"/>
                  <a:defRPr sz="1300">
                    <a:solidFill>
                      <a:schemeClr val="tx2">
                        <a:lumMod val="50000"/>
                      </a:schemeClr>
                    </a:solidFill>
                    <a:latin typeface="+mn-lt"/>
                    <a:ea typeface="ＭＳ Ｐゴシック" charset="-128"/>
                    <a:cs typeface="ＭＳ Ｐゴシック" charset="-128"/>
                  </a:defRPr>
                </a:lvl3pPr>
                <a:lvl4pPr marL="685800" indent="-228600" algn="l" rtl="0" eaLnBrk="1" fontAlgn="base" hangingPunct="1">
                  <a:lnSpc>
                    <a:spcPct val="110000"/>
                  </a:lnSpc>
                  <a:spcBef>
                    <a:spcPct val="0"/>
                  </a:spcBef>
                  <a:spcAft>
                    <a:spcPts val="900"/>
                  </a:spcAft>
                  <a:buFont typeface="Lucida Grande"/>
                  <a:buChar char="—"/>
                  <a:defRPr sz="1300">
                    <a:solidFill>
                      <a:schemeClr val="tx2">
                        <a:lumMod val="50000"/>
                      </a:schemeClr>
                    </a:solidFill>
                    <a:latin typeface="+mn-lt"/>
                    <a:ea typeface="ＭＳ Ｐゴシック" charset="-128"/>
                  </a:defRPr>
                </a:lvl4pPr>
                <a:lvl5pPr marL="685800" indent="-228600" algn="l" rtl="0" eaLnBrk="1" fontAlgn="base" hangingPunct="1">
                  <a:lnSpc>
                    <a:spcPct val="110000"/>
                  </a:lnSpc>
                  <a:spcBef>
                    <a:spcPct val="0"/>
                  </a:spcBef>
                  <a:spcAft>
                    <a:spcPts val="900"/>
                  </a:spcAft>
                  <a:buFont typeface="Lucida Grande" charset="0"/>
                  <a:buChar char="—"/>
                  <a:defRPr sz="1300">
                    <a:solidFill>
                      <a:schemeClr val="tx2">
                        <a:lumMod val="50000"/>
                      </a:schemeClr>
                    </a:solidFill>
                    <a:latin typeface="+mn-lt"/>
                    <a:ea typeface="ＭＳ Ｐゴシック" charset="-128"/>
                  </a:defRPr>
                </a:lvl5pPr>
                <a:lvl6pPr marL="2514600" indent="-228600" algn="l" rtl="0" eaLnBrk="1" fontAlgn="base" hangingPunct="1">
                  <a:spcBef>
                    <a:spcPct val="20000"/>
                  </a:spcBef>
                  <a:spcAft>
                    <a:spcPct val="0"/>
                  </a:spcAft>
                  <a:buChar char="»"/>
                  <a:defRPr sz="1300">
                    <a:solidFill>
                      <a:schemeClr val="tx1"/>
                    </a:solidFill>
                    <a:latin typeface="+mn-lt"/>
                    <a:ea typeface="+mn-ea"/>
                  </a:defRPr>
                </a:lvl6pPr>
                <a:lvl7pPr marL="2971800" indent="-228600" algn="l" rtl="0" eaLnBrk="1" fontAlgn="base" hangingPunct="1">
                  <a:spcBef>
                    <a:spcPct val="20000"/>
                  </a:spcBef>
                  <a:spcAft>
                    <a:spcPct val="0"/>
                  </a:spcAft>
                  <a:buChar char="»"/>
                  <a:defRPr sz="1300">
                    <a:solidFill>
                      <a:schemeClr val="tx1"/>
                    </a:solidFill>
                    <a:latin typeface="+mn-lt"/>
                    <a:ea typeface="+mn-ea"/>
                  </a:defRPr>
                </a:lvl7pPr>
                <a:lvl8pPr marL="3429000" indent="-228600" algn="l" rtl="0" eaLnBrk="1" fontAlgn="base" hangingPunct="1">
                  <a:spcBef>
                    <a:spcPct val="20000"/>
                  </a:spcBef>
                  <a:spcAft>
                    <a:spcPct val="0"/>
                  </a:spcAft>
                  <a:buChar char="»"/>
                  <a:defRPr sz="1300">
                    <a:solidFill>
                      <a:schemeClr val="tx1"/>
                    </a:solidFill>
                    <a:latin typeface="+mn-lt"/>
                    <a:ea typeface="+mn-ea"/>
                  </a:defRPr>
                </a:lvl8pPr>
                <a:lvl9pPr marL="3886200" indent="-228600" algn="l" rtl="0" eaLnBrk="1" fontAlgn="base" hangingPunct="1">
                  <a:spcBef>
                    <a:spcPct val="20000"/>
                  </a:spcBef>
                  <a:spcAft>
                    <a:spcPct val="0"/>
                  </a:spcAft>
                  <a:buChar char="»"/>
                  <a:defRPr sz="1300">
                    <a:solidFill>
                      <a:schemeClr val="tx1"/>
                    </a:solidFill>
                    <a:latin typeface="+mn-lt"/>
                    <a:ea typeface="+mn-ea"/>
                  </a:defRPr>
                </a:lvl9pPr>
              </a:lstStyle>
              <a:p>
                <a:pPr marL="1588" marR="0" lvl="0" indent="-1588" algn="ctr" defTabSz="914400" rtl="0" eaLnBrk="1" fontAlgn="base" latinLnBrk="0" hangingPunct="1">
                  <a:lnSpc>
                    <a:spcPct val="110000"/>
                  </a:lnSpc>
                  <a:spcBef>
                    <a:spcPct val="0"/>
                  </a:spcBef>
                  <a:spcAft>
                    <a:spcPts val="900"/>
                  </a:spcAft>
                  <a:buClrTx/>
                  <a:buSzTx/>
                  <a:buFontTx/>
                  <a:buNone/>
                  <a:tabLst/>
                  <a:defRPr/>
                </a:pPr>
                <a:r>
                  <a:rPr kumimoji="0" lang="en-US" sz="2600" b="1" i="0" u="none" strike="noStrike" kern="0" cap="none" spc="-100" normalizeH="0" baseline="0" noProof="0" dirty="0" smtClean="0">
                    <a:ln>
                      <a:noFill/>
                    </a:ln>
                    <a:solidFill>
                      <a:srgbClr val="747678">
                        <a:lumMod val="50000"/>
                      </a:srgbClr>
                    </a:solidFill>
                    <a:effectLst/>
                    <a:uLnTx/>
                    <a:uFillTx/>
                    <a:latin typeface="Arial"/>
                    <a:ea typeface="ヒラギノ角ゴ Pro W3"/>
                  </a:rPr>
                  <a:t>30%</a:t>
                </a:r>
                <a:endParaRPr kumimoji="0" lang="en-US" sz="2600" b="1" i="0" u="none" strike="noStrike" kern="0" cap="none" spc="-100" normalizeH="0" baseline="0" noProof="0" dirty="0">
                  <a:ln>
                    <a:noFill/>
                  </a:ln>
                  <a:solidFill>
                    <a:srgbClr val="747678">
                      <a:lumMod val="50000"/>
                    </a:srgbClr>
                  </a:solidFill>
                  <a:effectLst/>
                  <a:uLnTx/>
                  <a:uFillTx/>
                  <a:latin typeface="Arial"/>
                  <a:ea typeface="ヒラギノ角ゴ Pro W3"/>
                </a:endParaRPr>
              </a:p>
            </p:txBody>
          </p:sp>
        </p:grpSp>
      </p:grpSp>
      <p:grpSp>
        <p:nvGrpSpPr>
          <p:cNvPr id="111" name="Group 110"/>
          <p:cNvGrpSpPr/>
          <p:nvPr/>
        </p:nvGrpSpPr>
        <p:grpSpPr>
          <a:xfrm>
            <a:off x="751033" y="401487"/>
            <a:ext cx="856975" cy="556778"/>
            <a:chOff x="469699" y="258637"/>
            <a:chExt cx="856975" cy="556778"/>
          </a:xfrm>
        </p:grpSpPr>
        <p:sp>
          <p:nvSpPr>
            <p:cNvPr id="112" name="Rounded Rectangle 111"/>
            <p:cNvSpPr/>
            <p:nvPr/>
          </p:nvSpPr>
          <p:spPr>
            <a:xfrm>
              <a:off x="469699" y="258637"/>
              <a:ext cx="856975" cy="556778"/>
            </a:xfrm>
            <a:prstGeom prst="roundRect">
              <a:avLst>
                <a:gd name="adj" fmla="val 878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p:cNvSpPr txBox="1"/>
            <p:nvPr/>
          </p:nvSpPr>
          <p:spPr>
            <a:xfrm>
              <a:off x="536975" y="411476"/>
              <a:ext cx="766791" cy="369332"/>
            </a:xfrm>
            <a:prstGeom prst="rect">
              <a:avLst/>
            </a:prstGeom>
            <a:noFill/>
          </p:spPr>
          <p:txBody>
            <a:bodyPr wrap="square" lIns="0" tIns="0" rIns="0" bIns="0" rtlCol="0">
              <a:noAutofit/>
            </a:bodyPr>
            <a:lstStyle/>
            <a:p>
              <a:pPr algn="ctr"/>
              <a:r>
                <a:rPr lang="en-US" sz="2800" b="1" spc="20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2015</a:t>
              </a:r>
              <a:endParaRPr lang="en-US" sz="2800" b="1" spc="200"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114" name="TextBox 113"/>
            <p:cNvSpPr txBox="1"/>
            <p:nvPr/>
          </p:nvSpPr>
          <p:spPr>
            <a:xfrm>
              <a:off x="533238" y="273931"/>
              <a:ext cx="784818" cy="140348"/>
            </a:xfrm>
            <a:prstGeom prst="rect">
              <a:avLst/>
            </a:prstGeom>
            <a:noFill/>
          </p:spPr>
          <p:txBody>
            <a:bodyPr wrap="square" lIns="0" tIns="0" rIns="0" bIns="0" rtlCol="0">
              <a:noAutofit/>
            </a:bodyPr>
            <a:lstStyle/>
            <a:p>
              <a:pPr algn="ctr"/>
              <a:r>
                <a:rPr lang="en-US" sz="1000" spc="300" dirty="0" smtClean="0">
                  <a:solidFill>
                    <a:schemeClr val="accent2"/>
                  </a:solidFill>
                  <a:latin typeface="Arial Narrow" panose="020B0606020202030204" pitchFamily="34" charset="0"/>
                </a:rPr>
                <a:t>FUNDING</a:t>
              </a:r>
              <a:endParaRPr lang="en-US" sz="1000" spc="300" dirty="0">
                <a:solidFill>
                  <a:schemeClr val="accent2"/>
                </a:solidFill>
                <a:latin typeface="Arial Narrow" panose="020B0606020202030204" pitchFamily="34" charset="0"/>
              </a:endParaRPr>
            </a:p>
          </p:txBody>
        </p:sp>
        <p:cxnSp>
          <p:nvCxnSpPr>
            <p:cNvPr id="115" name="Straight Connector 114"/>
            <p:cNvCxnSpPr/>
            <p:nvPr/>
          </p:nvCxnSpPr>
          <p:spPr>
            <a:xfrm>
              <a:off x="558255" y="442912"/>
              <a:ext cx="69224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399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ipe(left)">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1" y="345443"/>
            <a:ext cx="7085860" cy="682364"/>
          </a:xfrm>
        </p:spPr>
        <p:txBody>
          <a:bodyPr anchor="ctr"/>
          <a:lstStyle/>
          <a:p>
            <a:pPr algn="l"/>
            <a:r>
              <a:rPr lang="en-US" sz="2400" dirty="0" smtClean="0"/>
              <a:t>FHLBanks: Serving Montana and the States of Mountain Plains NAHRO</a:t>
            </a:r>
            <a:endParaRPr lang="en-US" sz="2400" dirty="0"/>
          </a:p>
        </p:txBody>
      </p:sp>
      <p:sp>
        <p:nvSpPr>
          <p:cNvPr id="133" name="Freeform 132"/>
          <p:cNvSpPr/>
          <p:nvPr/>
        </p:nvSpPr>
        <p:spPr bwMode="auto">
          <a:xfrm>
            <a:off x="3486782" y="3717245"/>
            <a:ext cx="1695395" cy="1090868"/>
          </a:xfrm>
          <a:custGeom>
            <a:avLst/>
            <a:gdLst>
              <a:gd name="connsiteX0" fmla="*/ 0 w 1623060"/>
              <a:gd name="connsiteY0" fmla="*/ 0 h 1104900"/>
              <a:gd name="connsiteX1" fmla="*/ 7620 w 1623060"/>
              <a:gd name="connsiteY1" fmla="*/ 1104900 h 1104900"/>
              <a:gd name="connsiteX2" fmla="*/ 1607820 w 1623060"/>
              <a:gd name="connsiteY2" fmla="*/ 1104900 h 1104900"/>
              <a:gd name="connsiteX3" fmla="*/ 1623060 w 1623060"/>
              <a:gd name="connsiteY3" fmla="*/ 1066800 h 1104900"/>
              <a:gd name="connsiteX4" fmla="*/ 1234440 w 1623060"/>
              <a:gd name="connsiteY4" fmla="*/ 739140 h 1104900"/>
              <a:gd name="connsiteX5" fmla="*/ 746760 w 1623060"/>
              <a:gd name="connsiteY5" fmla="*/ 739140 h 1104900"/>
              <a:gd name="connsiteX6" fmla="*/ 0 w 1623060"/>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060" h="1104900">
                <a:moveTo>
                  <a:pt x="0" y="0"/>
                </a:moveTo>
                <a:lnTo>
                  <a:pt x="7620" y="1104900"/>
                </a:lnTo>
                <a:lnTo>
                  <a:pt x="1607820" y="1104900"/>
                </a:lnTo>
                <a:lnTo>
                  <a:pt x="1623060" y="1066800"/>
                </a:lnTo>
                <a:lnTo>
                  <a:pt x="1234440" y="739140"/>
                </a:lnTo>
                <a:lnTo>
                  <a:pt x="746760" y="739140"/>
                </a:lnTo>
                <a:lnTo>
                  <a:pt x="0" y="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34" name="Freeform 133"/>
          <p:cNvSpPr/>
          <p:nvPr/>
        </p:nvSpPr>
        <p:spPr bwMode="auto">
          <a:xfrm>
            <a:off x="5197531" y="4541039"/>
            <a:ext cx="347949" cy="251558"/>
          </a:xfrm>
          <a:custGeom>
            <a:avLst/>
            <a:gdLst>
              <a:gd name="connsiteX0" fmla="*/ 0 w 352425"/>
              <a:gd name="connsiteY0" fmla="*/ 28575 h 254794"/>
              <a:gd name="connsiteX1" fmla="*/ 14288 w 352425"/>
              <a:gd name="connsiteY1" fmla="*/ 92869 h 254794"/>
              <a:gd name="connsiteX2" fmla="*/ 88106 w 352425"/>
              <a:gd name="connsiteY2" fmla="*/ 97631 h 254794"/>
              <a:gd name="connsiteX3" fmla="*/ 142875 w 352425"/>
              <a:gd name="connsiteY3" fmla="*/ 133350 h 254794"/>
              <a:gd name="connsiteX4" fmla="*/ 178594 w 352425"/>
              <a:gd name="connsiteY4" fmla="*/ 166687 h 254794"/>
              <a:gd name="connsiteX5" fmla="*/ 195263 w 352425"/>
              <a:gd name="connsiteY5" fmla="*/ 216694 h 254794"/>
              <a:gd name="connsiteX6" fmla="*/ 211931 w 352425"/>
              <a:gd name="connsiteY6" fmla="*/ 252412 h 254794"/>
              <a:gd name="connsiteX7" fmla="*/ 309563 w 352425"/>
              <a:gd name="connsiteY7" fmla="*/ 254794 h 254794"/>
              <a:gd name="connsiteX8" fmla="*/ 352425 w 352425"/>
              <a:gd name="connsiteY8" fmla="*/ 240506 h 254794"/>
              <a:gd name="connsiteX9" fmla="*/ 338138 w 352425"/>
              <a:gd name="connsiteY9" fmla="*/ 169069 h 254794"/>
              <a:gd name="connsiteX10" fmla="*/ 290513 w 352425"/>
              <a:gd name="connsiteY10" fmla="*/ 109537 h 254794"/>
              <a:gd name="connsiteX11" fmla="*/ 214313 w 352425"/>
              <a:gd name="connsiteY11" fmla="*/ 57150 h 254794"/>
              <a:gd name="connsiteX12" fmla="*/ 154781 w 352425"/>
              <a:gd name="connsiteY12" fmla="*/ 16669 h 254794"/>
              <a:gd name="connsiteX13" fmla="*/ 66675 w 352425"/>
              <a:gd name="connsiteY13" fmla="*/ 0 h 254794"/>
              <a:gd name="connsiteX14" fmla="*/ 0 w 352425"/>
              <a:gd name="connsiteY14" fmla="*/ 28575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425" h="254794">
                <a:moveTo>
                  <a:pt x="0" y="28575"/>
                </a:moveTo>
                <a:lnTo>
                  <a:pt x="14288" y="92869"/>
                </a:lnTo>
                <a:lnTo>
                  <a:pt x="88106" y="97631"/>
                </a:lnTo>
                <a:lnTo>
                  <a:pt x="142875" y="133350"/>
                </a:lnTo>
                <a:lnTo>
                  <a:pt x="178594" y="166687"/>
                </a:lnTo>
                <a:lnTo>
                  <a:pt x="195263" y="216694"/>
                </a:lnTo>
                <a:lnTo>
                  <a:pt x="211931" y="252412"/>
                </a:lnTo>
                <a:lnTo>
                  <a:pt x="309563" y="254794"/>
                </a:lnTo>
                <a:lnTo>
                  <a:pt x="352425" y="240506"/>
                </a:lnTo>
                <a:lnTo>
                  <a:pt x="338138" y="169069"/>
                </a:lnTo>
                <a:lnTo>
                  <a:pt x="290513" y="109537"/>
                </a:lnTo>
                <a:lnTo>
                  <a:pt x="214313" y="57150"/>
                </a:lnTo>
                <a:lnTo>
                  <a:pt x="154781" y="16669"/>
                </a:lnTo>
                <a:lnTo>
                  <a:pt x="66675" y="0"/>
                </a:lnTo>
                <a:lnTo>
                  <a:pt x="0" y="28575"/>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35" name="Freeform 134"/>
          <p:cNvSpPr/>
          <p:nvPr/>
        </p:nvSpPr>
        <p:spPr bwMode="auto">
          <a:xfrm>
            <a:off x="6132451" y="2682174"/>
            <a:ext cx="366758" cy="206889"/>
          </a:xfrm>
          <a:custGeom>
            <a:avLst/>
            <a:gdLst>
              <a:gd name="connsiteX0" fmla="*/ 0 w 371475"/>
              <a:gd name="connsiteY0" fmla="*/ 50800 h 209550"/>
              <a:gd name="connsiteX1" fmla="*/ 3175 w 371475"/>
              <a:gd name="connsiteY1" fmla="*/ 104775 h 209550"/>
              <a:gd name="connsiteX2" fmla="*/ 41275 w 371475"/>
              <a:gd name="connsiteY2" fmla="*/ 174625 h 209550"/>
              <a:gd name="connsiteX3" fmla="*/ 165100 w 371475"/>
              <a:gd name="connsiteY3" fmla="*/ 209550 h 209550"/>
              <a:gd name="connsiteX4" fmla="*/ 371475 w 371475"/>
              <a:gd name="connsiteY4" fmla="*/ 193675 h 209550"/>
              <a:gd name="connsiteX5" fmla="*/ 346075 w 371475"/>
              <a:gd name="connsiteY5" fmla="*/ 92075 h 209550"/>
              <a:gd name="connsiteX6" fmla="*/ 244475 w 371475"/>
              <a:gd name="connsiteY6" fmla="*/ 0 h 209550"/>
              <a:gd name="connsiteX7" fmla="*/ 104775 w 371475"/>
              <a:gd name="connsiteY7" fmla="*/ 9525 h 209550"/>
              <a:gd name="connsiteX8" fmla="*/ 0 w 371475"/>
              <a:gd name="connsiteY8" fmla="*/ 508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209550">
                <a:moveTo>
                  <a:pt x="0" y="50800"/>
                </a:moveTo>
                <a:lnTo>
                  <a:pt x="3175" y="104775"/>
                </a:lnTo>
                <a:lnTo>
                  <a:pt x="41275" y="174625"/>
                </a:lnTo>
                <a:lnTo>
                  <a:pt x="165100" y="209550"/>
                </a:lnTo>
                <a:lnTo>
                  <a:pt x="371475" y="193675"/>
                </a:lnTo>
                <a:lnTo>
                  <a:pt x="346075" y="92075"/>
                </a:lnTo>
                <a:lnTo>
                  <a:pt x="244475" y="0"/>
                </a:lnTo>
                <a:lnTo>
                  <a:pt x="104775" y="9525"/>
                </a:lnTo>
                <a:lnTo>
                  <a:pt x="0" y="50800"/>
                </a:lnTo>
                <a:close/>
              </a:path>
            </a:pathLst>
          </a:custGeom>
          <a:solidFill>
            <a:srgbClr val="8C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37" name="TextBox 136"/>
          <p:cNvSpPr txBox="1"/>
          <p:nvPr/>
        </p:nvSpPr>
        <p:spPr>
          <a:xfrm>
            <a:off x="6442782" y="3067975"/>
            <a:ext cx="528193" cy="106354"/>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glow rad="63500">
                    <a:srgbClr val="747678">
                      <a:satMod val="175000"/>
                      <a:alpha val="40000"/>
                    </a:srgbClr>
                  </a:glow>
                  <a:outerShdw blurRad="50800" dist="38100" dir="2700000" algn="tl" rotWithShape="0">
                    <a:prstClr val="black">
                      <a:alpha val="40000"/>
                    </a:prstClr>
                  </a:outerShdw>
                </a:effectLst>
                <a:uLnTx/>
                <a:uFillTx/>
                <a:latin typeface="Arial Narrow" panose="020B0606020202030204" pitchFamily="34" charset="0"/>
                <a:ea typeface="ヒラギノ角ゴ Pro W3"/>
              </a:rPr>
              <a:t>INDIANAPOLIS</a:t>
            </a:r>
          </a:p>
        </p:txBody>
      </p:sp>
      <p:sp>
        <p:nvSpPr>
          <p:cNvPr id="140" name="Freeform 139"/>
          <p:cNvSpPr/>
          <p:nvPr/>
        </p:nvSpPr>
        <p:spPr bwMode="auto">
          <a:xfrm>
            <a:off x="3639597" y="2601457"/>
            <a:ext cx="820503" cy="1199014"/>
          </a:xfrm>
          <a:custGeom>
            <a:avLst/>
            <a:gdLst>
              <a:gd name="connsiteX0" fmla="*/ 7144 w 831057"/>
              <a:gd name="connsiteY0" fmla="*/ 0 h 1214437"/>
              <a:gd name="connsiteX1" fmla="*/ 461963 w 831057"/>
              <a:gd name="connsiteY1" fmla="*/ 0 h 1214437"/>
              <a:gd name="connsiteX2" fmla="*/ 461963 w 831057"/>
              <a:gd name="connsiteY2" fmla="*/ 392906 h 1214437"/>
              <a:gd name="connsiteX3" fmla="*/ 831057 w 831057"/>
              <a:gd name="connsiteY3" fmla="*/ 916781 h 1214437"/>
              <a:gd name="connsiteX4" fmla="*/ 671513 w 831057"/>
              <a:gd name="connsiteY4" fmla="*/ 1214437 h 1214437"/>
              <a:gd name="connsiteX5" fmla="*/ 547688 w 831057"/>
              <a:gd name="connsiteY5" fmla="*/ 1214437 h 1214437"/>
              <a:gd name="connsiteX6" fmla="*/ 0 w 831057"/>
              <a:gd name="connsiteY6" fmla="*/ 426244 h 1214437"/>
              <a:gd name="connsiteX7" fmla="*/ 7144 w 831057"/>
              <a:gd name="connsiteY7" fmla="*/ 0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057" h="1214437">
                <a:moveTo>
                  <a:pt x="7144" y="0"/>
                </a:moveTo>
                <a:lnTo>
                  <a:pt x="461963" y="0"/>
                </a:lnTo>
                <a:lnTo>
                  <a:pt x="461963" y="392906"/>
                </a:lnTo>
                <a:lnTo>
                  <a:pt x="831057" y="916781"/>
                </a:lnTo>
                <a:lnTo>
                  <a:pt x="671513" y="1214437"/>
                </a:lnTo>
                <a:lnTo>
                  <a:pt x="547688" y="1214437"/>
                </a:lnTo>
                <a:lnTo>
                  <a:pt x="0" y="426244"/>
                </a:lnTo>
                <a:lnTo>
                  <a:pt x="7144"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1" name="Freeform 140"/>
          <p:cNvSpPr/>
          <p:nvPr/>
        </p:nvSpPr>
        <p:spPr bwMode="auto">
          <a:xfrm>
            <a:off x="4095694" y="2601457"/>
            <a:ext cx="453745" cy="900437"/>
          </a:xfrm>
          <a:custGeom>
            <a:avLst/>
            <a:gdLst>
              <a:gd name="connsiteX0" fmla="*/ 2381 w 459581"/>
              <a:gd name="connsiteY0" fmla="*/ 0 h 912019"/>
              <a:gd name="connsiteX1" fmla="*/ 459581 w 459581"/>
              <a:gd name="connsiteY1" fmla="*/ 0 h 912019"/>
              <a:gd name="connsiteX2" fmla="*/ 459581 w 459581"/>
              <a:gd name="connsiteY2" fmla="*/ 757237 h 912019"/>
              <a:gd name="connsiteX3" fmla="*/ 366712 w 459581"/>
              <a:gd name="connsiteY3" fmla="*/ 912019 h 912019"/>
              <a:gd name="connsiteX4" fmla="*/ 0 w 459581"/>
              <a:gd name="connsiteY4" fmla="*/ 390525 h 912019"/>
              <a:gd name="connsiteX5" fmla="*/ 2381 w 459581"/>
              <a:gd name="connsiteY5" fmla="*/ 0 h 9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581" h="912019">
                <a:moveTo>
                  <a:pt x="2381" y="0"/>
                </a:moveTo>
                <a:lnTo>
                  <a:pt x="459581" y="0"/>
                </a:lnTo>
                <a:lnTo>
                  <a:pt x="459581" y="757237"/>
                </a:lnTo>
                <a:lnTo>
                  <a:pt x="366712" y="912019"/>
                </a:lnTo>
                <a:lnTo>
                  <a:pt x="0" y="390525"/>
                </a:lnTo>
                <a:cubicBezTo>
                  <a:pt x="794" y="260350"/>
                  <a:pt x="1587" y="130175"/>
                  <a:pt x="2381" y="0"/>
                </a:cubicBez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2" name="Freeform 141"/>
          <p:cNvSpPr/>
          <p:nvPr/>
        </p:nvSpPr>
        <p:spPr bwMode="auto">
          <a:xfrm>
            <a:off x="4300232" y="3344375"/>
            <a:ext cx="705303" cy="667687"/>
          </a:xfrm>
          <a:custGeom>
            <a:avLst/>
            <a:gdLst>
              <a:gd name="connsiteX0" fmla="*/ 254793 w 714375"/>
              <a:gd name="connsiteY0" fmla="*/ 0 h 676275"/>
              <a:gd name="connsiteX1" fmla="*/ 714375 w 714375"/>
              <a:gd name="connsiteY1" fmla="*/ 0 h 676275"/>
              <a:gd name="connsiteX2" fmla="*/ 714375 w 714375"/>
              <a:gd name="connsiteY2" fmla="*/ 676275 h 676275"/>
              <a:gd name="connsiteX3" fmla="*/ 466725 w 714375"/>
              <a:gd name="connsiteY3" fmla="*/ 676275 h 676275"/>
              <a:gd name="connsiteX4" fmla="*/ 0 w 714375"/>
              <a:gd name="connsiteY4" fmla="*/ 457200 h 676275"/>
              <a:gd name="connsiteX5" fmla="*/ 254793 w 714375"/>
              <a:gd name="connsiteY5"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75" h="676275">
                <a:moveTo>
                  <a:pt x="254793" y="0"/>
                </a:moveTo>
                <a:lnTo>
                  <a:pt x="714375" y="0"/>
                </a:lnTo>
                <a:lnTo>
                  <a:pt x="714375" y="676275"/>
                </a:lnTo>
                <a:lnTo>
                  <a:pt x="466725" y="676275"/>
                </a:lnTo>
                <a:lnTo>
                  <a:pt x="0" y="457200"/>
                </a:lnTo>
                <a:lnTo>
                  <a:pt x="254793"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3" name="Freeform 142"/>
          <p:cNvSpPr/>
          <p:nvPr/>
        </p:nvSpPr>
        <p:spPr bwMode="auto">
          <a:xfrm>
            <a:off x="5003183" y="3342025"/>
            <a:ext cx="489010" cy="667687"/>
          </a:xfrm>
          <a:custGeom>
            <a:avLst/>
            <a:gdLst>
              <a:gd name="connsiteX0" fmla="*/ 0 w 495300"/>
              <a:gd name="connsiteY0" fmla="*/ 0 h 676275"/>
              <a:gd name="connsiteX1" fmla="*/ 495300 w 495300"/>
              <a:gd name="connsiteY1" fmla="*/ 0 h 676275"/>
              <a:gd name="connsiteX2" fmla="*/ 495300 w 495300"/>
              <a:gd name="connsiteY2" fmla="*/ 635793 h 676275"/>
              <a:gd name="connsiteX3" fmla="*/ 78582 w 495300"/>
              <a:gd name="connsiteY3" fmla="*/ 635793 h 676275"/>
              <a:gd name="connsiteX4" fmla="*/ 80963 w 495300"/>
              <a:gd name="connsiteY4" fmla="*/ 676275 h 676275"/>
              <a:gd name="connsiteX5" fmla="*/ 7144 w 495300"/>
              <a:gd name="connsiteY5" fmla="*/ 676275 h 676275"/>
              <a:gd name="connsiteX6" fmla="*/ 0 w 49530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676275">
                <a:moveTo>
                  <a:pt x="0" y="0"/>
                </a:moveTo>
                <a:lnTo>
                  <a:pt x="495300" y="0"/>
                </a:lnTo>
                <a:lnTo>
                  <a:pt x="495300" y="635793"/>
                </a:lnTo>
                <a:lnTo>
                  <a:pt x="78582" y="635793"/>
                </a:lnTo>
                <a:lnTo>
                  <a:pt x="80963" y="676275"/>
                </a:lnTo>
                <a:lnTo>
                  <a:pt x="7144" y="676275"/>
                </a:lnTo>
                <a:cubicBezTo>
                  <a:pt x="4763" y="450850"/>
                  <a:pt x="2381" y="225425"/>
                  <a:pt x="0" y="0"/>
                </a:cubicBez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4" name="Freeform 143"/>
          <p:cNvSpPr/>
          <p:nvPr/>
        </p:nvSpPr>
        <p:spPr bwMode="auto">
          <a:xfrm>
            <a:off x="5003183" y="2845963"/>
            <a:ext cx="575998" cy="496063"/>
          </a:xfrm>
          <a:custGeom>
            <a:avLst/>
            <a:gdLst>
              <a:gd name="connsiteX0" fmla="*/ 0 w 583407"/>
              <a:gd name="connsiteY0" fmla="*/ 0 h 511969"/>
              <a:gd name="connsiteX1" fmla="*/ 583407 w 583407"/>
              <a:gd name="connsiteY1" fmla="*/ 0 h 511969"/>
              <a:gd name="connsiteX2" fmla="*/ 583407 w 583407"/>
              <a:gd name="connsiteY2" fmla="*/ 511969 h 511969"/>
              <a:gd name="connsiteX3" fmla="*/ 2382 w 583407"/>
              <a:gd name="connsiteY3" fmla="*/ 511969 h 511969"/>
              <a:gd name="connsiteX4" fmla="*/ 0 w 583407"/>
              <a:gd name="connsiteY4" fmla="*/ 0 h 511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07" h="511969">
                <a:moveTo>
                  <a:pt x="0" y="0"/>
                </a:moveTo>
                <a:lnTo>
                  <a:pt x="583407" y="0"/>
                </a:lnTo>
                <a:lnTo>
                  <a:pt x="583407" y="511969"/>
                </a:lnTo>
                <a:lnTo>
                  <a:pt x="2382" y="511969"/>
                </a:lnTo>
                <a:lnTo>
                  <a:pt x="0" y="0"/>
                </a:lnTo>
                <a:close/>
              </a:path>
            </a:pathLst>
          </a:custGeom>
          <a:solidFill>
            <a:srgbClr val="FFFF00"/>
          </a:solidFill>
          <a:ln w="9525" cap="flat" cmpd="sng" algn="ctr">
            <a:solidFill>
              <a:srgbClr val="747678"/>
            </a:solidFill>
            <a:prstDash val="sysDot"/>
            <a:round/>
            <a:headEnd type="none" w="med" len="med"/>
            <a:tailEnd type="none" w="med" len="med"/>
          </a:ln>
          <a:effectLst/>
          <a:scene3d>
            <a:camera prst="orthographicFront"/>
            <a:lightRig rig="threePt" dir="t"/>
          </a:scene3d>
          <a:sp3d>
            <a:bevelT w="12700"/>
            <a:bevelB w="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5" name="Freeform 144"/>
          <p:cNvSpPr/>
          <p:nvPr/>
        </p:nvSpPr>
        <p:spPr bwMode="auto">
          <a:xfrm>
            <a:off x="5566859" y="3017585"/>
            <a:ext cx="693548" cy="333844"/>
          </a:xfrm>
          <a:custGeom>
            <a:avLst/>
            <a:gdLst>
              <a:gd name="connsiteX0" fmla="*/ 9525 w 702469"/>
              <a:gd name="connsiteY0" fmla="*/ 0 h 338138"/>
              <a:gd name="connsiteX1" fmla="*/ 666750 w 702469"/>
              <a:gd name="connsiteY1" fmla="*/ 0 h 338138"/>
              <a:gd name="connsiteX2" fmla="*/ 702469 w 702469"/>
              <a:gd name="connsiteY2" fmla="*/ 338138 h 338138"/>
              <a:gd name="connsiteX3" fmla="*/ 0 w 702469"/>
              <a:gd name="connsiteY3" fmla="*/ 338138 h 338138"/>
              <a:gd name="connsiteX4" fmla="*/ 9525 w 702469"/>
              <a:gd name="connsiteY4" fmla="*/ 0 h 33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338138">
                <a:moveTo>
                  <a:pt x="9525" y="0"/>
                </a:moveTo>
                <a:lnTo>
                  <a:pt x="666750" y="0"/>
                </a:lnTo>
                <a:lnTo>
                  <a:pt x="702469" y="338138"/>
                </a:lnTo>
                <a:lnTo>
                  <a:pt x="0" y="338138"/>
                </a:lnTo>
                <a:lnTo>
                  <a:pt x="9525" y="0"/>
                </a:lnTo>
                <a:close/>
              </a:path>
            </a:pathLst>
          </a:custGeom>
          <a:solidFill>
            <a:srgbClr val="FFFF00">
              <a:alpha val="41961"/>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6" name="Freeform 145"/>
          <p:cNvSpPr/>
          <p:nvPr/>
        </p:nvSpPr>
        <p:spPr bwMode="auto">
          <a:xfrm>
            <a:off x="5489842" y="3346726"/>
            <a:ext cx="782886" cy="458447"/>
          </a:xfrm>
          <a:custGeom>
            <a:avLst/>
            <a:gdLst>
              <a:gd name="connsiteX0" fmla="*/ 0 w 792956"/>
              <a:gd name="connsiteY0" fmla="*/ 0 h 464344"/>
              <a:gd name="connsiteX1" fmla="*/ 0 w 792956"/>
              <a:gd name="connsiteY1" fmla="*/ 88106 h 464344"/>
              <a:gd name="connsiteX2" fmla="*/ 292894 w 792956"/>
              <a:gd name="connsiteY2" fmla="*/ 88106 h 464344"/>
              <a:gd name="connsiteX3" fmla="*/ 292894 w 792956"/>
              <a:gd name="connsiteY3" fmla="*/ 378619 h 464344"/>
              <a:gd name="connsiteX4" fmla="*/ 431006 w 792956"/>
              <a:gd name="connsiteY4" fmla="*/ 464344 h 464344"/>
              <a:gd name="connsiteX5" fmla="*/ 792956 w 792956"/>
              <a:gd name="connsiteY5" fmla="*/ 464344 h 464344"/>
              <a:gd name="connsiteX6" fmla="*/ 792956 w 792956"/>
              <a:gd name="connsiteY6" fmla="*/ 2381 h 464344"/>
              <a:gd name="connsiteX7" fmla="*/ 0 w 792956"/>
              <a:gd name="connsiteY7" fmla="*/ 0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956" h="464344">
                <a:moveTo>
                  <a:pt x="0" y="0"/>
                </a:moveTo>
                <a:lnTo>
                  <a:pt x="0" y="88106"/>
                </a:lnTo>
                <a:lnTo>
                  <a:pt x="292894" y="88106"/>
                </a:lnTo>
                <a:lnTo>
                  <a:pt x="292894" y="378619"/>
                </a:lnTo>
                <a:lnTo>
                  <a:pt x="431006" y="464344"/>
                </a:lnTo>
                <a:lnTo>
                  <a:pt x="792956" y="464344"/>
                </a:lnTo>
                <a:lnTo>
                  <a:pt x="792956" y="2381"/>
                </a:lnTo>
                <a:lnTo>
                  <a:pt x="0" y="0"/>
                </a:lnTo>
                <a:close/>
              </a:path>
            </a:pathLst>
          </a:custGeom>
          <a:solidFill>
            <a:srgbClr val="FFFF00">
              <a:alpha val="41961"/>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7" name="Freeform 146"/>
          <p:cNvSpPr/>
          <p:nvPr/>
        </p:nvSpPr>
        <p:spPr bwMode="auto">
          <a:xfrm>
            <a:off x="5087819" y="3436065"/>
            <a:ext cx="1264844" cy="1276597"/>
          </a:xfrm>
          <a:custGeom>
            <a:avLst/>
            <a:gdLst>
              <a:gd name="connsiteX0" fmla="*/ 0 w 1281113"/>
              <a:gd name="connsiteY0" fmla="*/ 547687 h 1293018"/>
              <a:gd name="connsiteX1" fmla="*/ 119063 w 1281113"/>
              <a:gd name="connsiteY1" fmla="*/ 671512 h 1293018"/>
              <a:gd name="connsiteX2" fmla="*/ 161925 w 1281113"/>
              <a:gd name="connsiteY2" fmla="*/ 790575 h 1293018"/>
              <a:gd name="connsiteX3" fmla="*/ 321469 w 1281113"/>
              <a:gd name="connsiteY3" fmla="*/ 873918 h 1293018"/>
              <a:gd name="connsiteX4" fmla="*/ 369094 w 1281113"/>
              <a:gd name="connsiteY4" fmla="*/ 835818 h 1293018"/>
              <a:gd name="connsiteX5" fmla="*/ 497682 w 1281113"/>
              <a:gd name="connsiteY5" fmla="*/ 835818 h 1293018"/>
              <a:gd name="connsiteX6" fmla="*/ 654844 w 1281113"/>
              <a:gd name="connsiteY6" fmla="*/ 1083468 h 1293018"/>
              <a:gd name="connsiteX7" fmla="*/ 695325 w 1281113"/>
              <a:gd name="connsiteY7" fmla="*/ 1250156 h 1293018"/>
              <a:gd name="connsiteX8" fmla="*/ 952500 w 1281113"/>
              <a:gd name="connsiteY8" fmla="*/ 1293018 h 1293018"/>
              <a:gd name="connsiteX9" fmla="*/ 909638 w 1281113"/>
              <a:gd name="connsiteY9" fmla="*/ 1076325 h 1293018"/>
              <a:gd name="connsiteX10" fmla="*/ 1281113 w 1281113"/>
              <a:gd name="connsiteY10" fmla="*/ 828675 h 1293018"/>
              <a:gd name="connsiteX11" fmla="*/ 1281113 w 1281113"/>
              <a:gd name="connsiteY11" fmla="*/ 416718 h 1293018"/>
              <a:gd name="connsiteX12" fmla="*/ 1195388 w 1281113"/>
              <a:gd name="connsiteY12" fmla="*/ 411956 h 1293018"/>
              <a:gd name="connsiteX13" fmla="*/ 1195388 w 1281113"/>
              <a:gd name="connsiteY13" fmla="*/ 371475 h 1293018"/>
              <a:gd name="connsiteX14" fmla="*/ 828675 w 1281113"/>
              <a:gd name="connsiteY14" fmla="*/ 371475 h 1293018"/>
              <a:gd name="connsiteX15" fmla="*/ 828675 w 1281113"/>
              <a:gd name="connsiteY15" fmla="*/ 397668 h 1293018"/>
              <a:gd name="connsiteX16" fmla="*/ 695325 w 1281113"/>
              <a:gd name="connsiteY16" fmla="*/ 288131 h 1293018"/>
              <a:gd name="connsiteX17" fmla="*/ 695325 w 1281113"/>
              <a:gd name="connsiteY17" fmla="*/ 0 h 1293018"/>
              <a:gd name="connsiteX18" fmla="*/ 409575 w 1281113"/>
              <a:gd name="connsiteY18" fmla="*/ 0 h 1293018"/>
              <a:gd name="connsiteX19" fmla="*/ 409575 w 1281113"/>
              <a:gd name="connsiteY19" fmla="*/ 540543 h 1293018"/>
              <a:gd name="connsiteX20" fmla="*/ 0 w 1281113"/>
              <a:gd name="connsiteY20" fmla="*/ 547687 h 1293018"/>
              <a:gd name="connsiteX0" fmla="*/ 0 w 1281113"/>
              <a:gd name="connsiteY0" fmla="*/ 547687 h 1293018"/>
              <a:gd name="connsiteX1" fmla="*/ 119063 w 1281113"/>
              <a:gd name="connsiteY1" fmla="*/ 671512 h 1293018"/>
              <a:gd name="connsiteX2" fmla="*/ 161925 w 1281113"/>
              <a:gd name="connsiteY2" fmla="*/ 790575 h 1293018"/>
              <a:gd name="connsiteX3" fmla="*/ 321469 w 1281113"/>
              <a:gd name="connsiteY3" fmla="*/ 873918 h 1293018"/>
              <a:gd name="connsiteX4" fmla="*/ 369094 w 1281113"/>
              <a:gd name="connsiteY4" fmla="*/ 835818 h 1293018"/>
              <a:gd name="connsiteX5" fmla="*/ 497682 w 1281113"/>
              <a:gd name="connsiteY5" fmla="*/ 835818 h 1293018"/>
              <a:gd name="connsiteX6" fmla="*/ 654844 w 1281113"/>
              <a:gd name="connsiteY6" fmla="*/ 1083468 h 1293018"/>
              <a:gd name="connsiteX7" fmla="*/ 695325 w 1281113"/>
              <a:gd name="connsiteY7" fmla="*/ 1250156 h 1293018"/>
              <a:gd name="connsiteX8" fmla="*/ 952500 w 1281113"/>
              <a:gd name="connsiteY8" fmla="*/ 1293018 h 1293018"/>
              <a:gd name="connsiteX9" fmla="*/ 909638 w 1281113"/>
              <a:gd name="connsiteY9" fmla="*/ 1076325 h 1293018"/>
              <a:gd name="connsiteX10" fmla="*/ 1281113 w 1281113"/>
              <a:gd name="connsiteY10" fmla="*/ 828675 h 1293018"/>
              <a:gd name="connsiteX11" fmla="*/ 1281113 w 1281113"/>
              <a:gd name="connsiteY11" fmla="*/ 416718 h 1293018"/>
              <a:gd name="connsiteX12" fmla="*/ 1195388 w 1281113"/>
              <a:gd name="connsiteY12" fmla="*/ 411956 h 1293018"/>
              <a:gd name="connsiteX13" fmla="*/ 1195388 w 1281113"/>
              <a:gd name="connsiteY13" fmla="*/ 371475 h 1293018"/>
              <a:gd name="connsiteX14" fmla="*/ 828675 w 1281113"/>
              <a:gd name="connsiteY14" fmla="*/ 371475 h 1293018"/>
              <a:gd name="connsiteX15" fmla="*/ 695325 w 1281113"/>
              <a:gd name="connsiteY15" fmla="*/ 288131 h 1293018"/>
              <a:gd name="connsiteX16" fmla="*/ 695325 w 1281113"/>
              <a:gd name="connsiteY16" fmla="*/ 0 h 1293018"/>
              <a:gd name="connsiteX17" fmla="*/ 409575 w 1281113"/>
              <a:gd name="connsiteY17" fmla="*/ 0 h 1293018"/>
              <a:gd name="connsiteX18" fmla="*/ 409575 w 1281113"/>
              <a:gd name="connsiteY18" fmla="*/ 540543 h 1293018"/>
              <a:gd name="connsiteX19" fmla="*/ 0 w 1281113"/>
              <a:gd name="connsiteY19" fmla="*/ 547687 h 12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1113" h="1293018">
                <a:moveTo>
                  <a:pt x="0" y="547687"/>
                </a:moveTo>
                <a:lnTo>
                  <a:pt x="119063" y="671512"/>
                </a:lnTo>
                <a:lnTo>
                  <a:pt x="161925" y="790575"/>
                </a:lnTo>
                <a:lnTo>
                  <a:pt x="321469" y="873918"/>
                </a:lnTo>
                <a:lnTo>
                  <a:pt x="369094" y="835818"/>
                </a:lnTo>
                <a:lnTo>
                  <a:pt x="497682" y="835818"/>
                </a:lnTo>
                <a:lnTo>
                  <a:pt x="654844" y="1083468"/>
                </a:lnTo>
                <a:lnTo>
                  <a:pt x="695325" y="1250156"/>
                </a:lnTo>
                <a:lnTo>
                  <a:pt x="952500" y="1293018"/>
                </a:lnTo>
                <a:lnTo>
                  <a:pt x="909638" y="1076325"/>
                </a:lnTo>
                <a:lnTo>
                  <a:pt x="1281113" y="828675"/>
                </a:lnTo>
                <a:lnTo>
                  <a:pt x="1281113" y="416718"/>
                </a:lnTo>
                <a:lnTo>
                  <a:pt x="1195388" y="411956"/>
                </a:lnTo>
                <a:lnTo>
                  <a:pt x="1195388" y="371475"/>
                </a:lnTo>
                <a:lnTo>
                  <a:pt x="828675" y="371475"/>
                </a:lnTo>
                <a:lnTo>
                  <a:pt x="695325" y="288131"/>
                </a:lnTo>
                <a:lnTo>
                  <a:pt x="695325" y="0"/>
                </a:lnTo>
                <a:lnTo>
                  <a:pt x="409575" y="0"/>
                </a:lnTo>
                <a:lnTo>
                  <a:pt x="409575" y="540543"/>
                </a:lnTo>
                <a:lnTo>
                  <a:pt x="0" y="547687"/>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8" name="Freeform 147"/>
          <p:cNvSpPr/>
          <p:nvPr/>
        </p:nvSpPr>
        <p:spPr bwMode="auto">
          <a:xfrm>
            <a:off x="6350312" y="3845140"/>
            <a:ext cx="543083" cy="496063"/>
          </a:xfrm>
          <a:custGeom>
            <a:avLst/>
            <a:gdLst>
              <a:gd name="connsiteX0" fmla="*/ 0 w 550068"/>
              <a:gd name="connsiteY0" fmla="*/ 0 h 502444"/>
              <a:gd name="connsiteX1" fmla="*/ 264318 w 550068"/>
              <a:gd name="connsiteY1" fmla="*/ 0 h 502444"/>
              <a:gd name="connsiteX2" fmla="*/ 297656 w 550068"/>
              <a:gd name="connsiteY2" fmla="*/ 35719 h 502444"/>
              <a:gd name="connsiteX3" fmla="*/ 297656 w 550068"/>
              <a:gd name="connsiteY3" fmla="*/ 130969 h 502444"/>
              <a:gd name="connsiteX4" fmla="*/ 252412 w 550068"/>
              <a:gd name="connsiteY4" fmla="*/ 166688 h 502444"/>
              <a:gd name="connsiteX5" fmla="*/ 252412 w 550068"/>
              <a:gd name="connsiteY5" fmla="*/ 252413 h 502444"/>
              <a:gd name="connsiteX6" fmla="*/ 426243 w 550068"/>
              <a:gd name="connsiteY6" fmla="*/ 252413 h 502444"/>
              <a:gd name="connsiteX7" fmla="*/ 464343 w 550068"/>
              <a:gd name="connsiteY7" fmla="*/ 330994 h 502444"/>
              <a:gd name="connsiteX8" fmla="*/ 466725 w 550068"/>
              <a:gd name="connsiteY8" fmla="*/ 371475 h 502444"/>
              <a:gd name="connsiteX9" fmla="*/ 502443 w 550068"/>
              <a:gd name="connsiteY9" fmla="*/ 371475 h 502444"/>
              <a:gd name="connsiteX10" fmla="*/ 469106 w 550068"/>
              <a:gd name="connsiteY10" fmla="*/ 414338 h 502444"/>
              <a:gd name="connsiteX11" fmla="*/ 550068 w 550068"/>
              <a:gd name="connsiteY11" fmla="*/ 414338 h 502444"/>
              <a:gd name="connsiteX12" fmla="*/ 550068 w 550068"/>
              <a:gd name="connsiteY12" fmla="*/ 457200 h 502444"/>
              <a:gd name="connsiteX13" fmla="*/ 423862 w 550068"/>
              <a:gd name="connsiteY13" fmla="*/ 457200 h 502444"/>
              <a:gd name="connsiteX14" fmla="*/ 378618 w 550068"/>
              <a:gd name="connsiteY14" fmla="*/ 502444 h 502444"/>
              <a:gd name="connsiteX15" fmla="*/ 297656 w 550068"/>
              <a:gd name="connsiteY15" fmla="*/ 502444 h 502444"/>
              <a:gd name="connsiteX16" fmla="*/ 297656 w 550068"/>
              <a:gd name="connsiteY16" fmla="*/ 416719 h 502444"/>
              <a:gd name="connsiteX17" fmla="*/ 2381 w 550068"/>
              <a:gd name="connsiteY17" fmla="*/ 416719 h 502444"/>
              <a:gd name="connsiteX18" fmla="*/ 0 w 550068"/>
              <a:gd name="connsiteY18" fmla="*/ 0 h 50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0068" h="502444">
                <a:moveTo>
                  <a:pt x="0" y="0"/>
                </a:moveTo>
                <a:lnTo>
                  <a:pt x="264318" y="0"/>
                </a:lnTo>
                <a:lnTo>
                  <a:pt x="297656" y="35719"/>
                </a:lnTo>
                <a:lnTo>
                  <a:pt x="297656" y="130969"/>
                </a:lnTo>
                <a:lnTo>
                  <a:pt x="252412" y="166688"/>
                </a:lnTo>
                <a:lnTo>
                  <a:pt x="252412" y="252413"/>
                </a:lnTo>
                <a:lnTo>
                  <a:pt x="426243" y="252413"/>
                </a:lnTo>
                <a:lnTo>
                  <a:pt x="464343" y="330994"/>
                </a:lnTo>
                <a:lnTo>
                  <a:pt x="466725" y="371475"/>
                </a:lnTo>
                <a:lnTo>
                  <a:pt x="502443" y="371475"/>
                </a:lnTo>
                <a:lnTo>
                  <a:pt x="469106" y="414338"/>
                </a:lnTo>
                <a:lnTo>
                  <a:pt x="550068" y="414338"/>
                </a:lnTo>
                <a:lnTo>
                  <a:pt x="550068" y="457200"/>
                </a:lnTo>
                <a:lnTo>
                  <a:pt x="423862" y="457200"/>
                </a:lnTo>
                <a:lnTo>
                  <a:pt x="378618" y="502444"/>
                </a:lnTo>
                <a:lnTo>
                  <a:pt x="297656" y="502444"/>
                </a:lnTo>
                <a:lnTo>
                  <a:pt x="297656" y="416719"/>
                </a:lnTo>
                <a:lnTo>
                  <a:pt x="2381" y="416719"/>
                </a:lnTo>
                <a:cubicBezTo>
                  <a:pt x="1587" y="277813"/>
                  <a:pt x="794" y="138906"/>
                  <a:pt x="0" y="0"/>
                </a:cubicBez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49" name="Freeform 148"/>
          <p:cNvSpPr/>
          <p:nvPr/>
        </p:nvSpPr>
        <p:spPr bwMode="auto">
          <a:xfrm>
            <a:off x="6275080" y="3429012"/>
            <a:ext cx="451394" cy="416128"/>
          </a:xfrm>
          <a:custGeom>
            <a:avLst/>
            <a:gdLst>
              <a:gd name="connsiteX0" fmla="*/ 0 w 457200"/>
              <a:gd name="connsiteY0" fmla="*/ 0 h 421481"/>
              <a:gd name="connsiteX1" fmla="*/ 411956 w 457200"/>
              <a:gd name="connsiteY1" fmla="*/ 0 h 421481"/>
              <a:gd name="connsiteX2" fmla="*/ 411956 w 457200"/>
              <a:gd name="connsiteY2" fmla="*/ 85725 h 421481"/>
              <a:gd name="connsiteX3" fmla="*/ 452437 w 457200"/>
              <a:gd name="connsiteY3" fmla="*/ 88106 h 421481"/>
              <a:gd name="connsiteX4" fmla="*/ 411956 w 457200"/>
              <a:gd name="connsiteY4" fmla="*/ 123825 h 421481"/>
              <a:gd name="connsiteX5" fmla="*/ 416718 w 457200"/>
              <a:gd name="connsiteY5" fmla="*/ 169069 h 421481"/>
              <a:gd name="connsiteX6" fmla="*/ 457200 w 457200"/>
              <a:gd name="connsiteY6" fmla="*/ 169069 h 421481"/>
              <a:gd name="connsiteX7" fmla="*/ 330993 w 457200"/>
              <a:gd name="connsiteY7" fmla="*/ 421481 h 421481"/>
              <a:gd name="connsiteX8" fmla="*/ 0 w 457200"/>
              <a:gd name="connsiteY8" fmla="*/ 421481 h 421481"/>
              <a:gd name="connsiteX9" fmla="*/ 0 w 457200"/>
              <a:gd name="connsiteY9"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21481">
                <a:moveTo>
                  <a:pt x="0" y="0"/>
                </a:moveTo>
                <a:lnTo>
                  <a:pt x="411956" y="0"/>
                </a:lnTo>
                <a:lnTo>
                  <a:pt x="411956" y="85725"/>
                </a:lnTo>
                <a:lnTo>
                  <a:pt x="452437" y="88106"/>
                </a:lnTo>
                <a:lnTo>
                  <a:pt x="411956" y="123825"/>
                </a:lnTo>
                <a:lnTo>
                  <a:pt x="416718" y="169069"/>
                </a:lnTo>
                <a:lnTo>
                  <a:pt x="457200" y="169069"/>
                </a:lnTo>
                <a:lnTo>
                  <a:pt x="330993" y="421481"/>
                </a:lnTo>
                <a:lnTo>
                  <a:pt x="0" y="421481"/>
                </a:lnTo>
                <a:lnTo>
                  <a:pt x="0"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0" name="Freeform 149"/>
          <p:cNvSpPr/>
          <p:nvPr/>
        </p:nvSpPr>
        <p:spPr bwMode="auto">
          <a:xfrm>
            <a:off x="6599519" y="3598284"/>
            <a:ext cx="333844" cy="573646"/>
          </a:xfrm>
          <a:custGeom>
            <a:avLst/>
            <a:gdLst>
              <a:gd name="connsiteX0" fmla="*/ 128588 w 338138"/>
              <a:gd name="connsiteY0" fmla="*/ 0 h 581025"/>
              <a:gd name="connsiteX1" fmla="*/ 338138 w 338138"/>
              <a:gd name="connsiteY1" fmla="*/ 0 h 581025"/>
              <a:gd name="connsiteX2" fmla="*/ 338138 w 338138"/>
              <a:gd name="connsiteY2" fmla="*/ 581025 h 581025"/>
              <a:gd name="connsiteX3" fmla="*/ 207169 w 338138"/>
              <a:gd name="connsiteY3" fmla="*/ 581025 h 581025"/>
              <a:gd name="connsiteX4" fmla="*/ 169069 w 338138"/>
              <a:gd name="connsiteY4" fmla="*/ 504825 h 581025"/>
              <a:gd name="connsiteX5" fmla="*/ 0 w 338138"/>
              <a:gd name="connsiteY5" fmla="*/ 502444 h 581025"/>
              <a:gd name="connsiteX6" fmla="*/ 0 w 338138"/>
              <a:gd name="connsiteY6" fmla="*/ 414337 h 581025"/>
              <a:gd name="connsiteX7" fmla="*/ 47625 w 338138"/>
              <a:gd name="connsiteY7" fmla="*/ 388144 h 581025"/>
              <a:gd name="connsiteX8" fmla="*/ 47625 w 338138"/>
              <a:gd name="connsiteY8" fmla="*/ 288131 h 581025"/>
              <a:gd name="connsiteX9" fmla="*/ 4763 w 338138"/>
              <a:gd name="connsiteY9" fmla="*/ 250031 h 581025"/>
              <a:gd name="connsiteX10" fmla="*/ 128588 w 338138"/>
              <a:gd name="connsiteY10"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8" h="581025">
                <a:moveTo>
                  <a:pt x="128588" y="0"/>
                </a:moveTo>
                <a:lnTo>
                  <a:pt x="338138" y="0"/>
                </a:lnTo>
                <a:lnTo>
                  <a:pt x="338138" y="581025"/>
                </a:lnTo>
                <a:lnTo>
                  <a:pt x="207169" y="581025"/>
                </a:lnTo>
                <a:lnTo>
                  <a:pt x="169069" y="504825"/>
                </a:lnTo>
                <a:lnTo>
                  <a:pt x="0" y="502444"/>
                </a:lnTo>
                <a:lnTo>
                  <a:pt x="0" y="414337"/>
                </a:lnTo>
                <a:lnTo>
                  <a:pt x="47625" y="388144"/>
                </a:lnTo>
                <a:lnTo>
                  <a:pt x="47625" y="288131"/>
                </a:lnTo>
                <a:lnTo>
                  <a:pt x="4763" y="250031"/>
                </a:lnTo>
                <a:lnTo>
                  <a:pt x="128588"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1" name="Freeform 150"/>
          <p:cNvSpPr/>
          <p:nvPr/>
        </p:nvSpPr>
        <p:spPr bwMode="auto">
          <a:xfrm>
            <a:off x="6931011" y="3598284"/>
            <a:ext cx="336195" cy="575997"/>
          </a:xfrm>
          <a:custGeom>
            <a:avLst/>
            <a:gdLst>
              <a:gd name="connsiteX0" fmla="*/ 0 w 340519"/>
              <a:gd name="connsiteY0" fmla="*/ 0 h 583406"/>
              <a:gd name="connsiteX1" fmla="*/ 252413 w 340519"/>
              <a:gd name="connsiteY1" fmla="*/ 0 h 583406"/>
              <a:gd name="connsiteX2" fmla="*/ 340519 w 340519"/>
              <a:gd name="connsiteY2" fmla="*/ 304800 h 583406"/>
              <a:gd name="connsiteX3" fmla="*/ 340519 w 340519"/>
              <a:gd name="connsiteY3" fmla="*/ 466725 h 583406"/>
              <a:gd name="connsiteX4" fmla="*/ 76200 w 340519"/>
              <a:gd name="connsiteY4" fmla="*/ 466725 h 583406"/>
              <a:gd name="connsiteX5" fmla="*/ 76200 w 340519"/>
              <a:gd name="connsiteY5" fmla="*/ 581025 h 583406"/>
              <a:gd name="connsiteX6" fmla="*/ 45244 w 340519"/>
              <a:gd name="connsiteY6" fmla="*/ 542925 h 583406"/>
              <a:gd name="connsiteX7" fmla="*/ 7144 w 340519"/>
              <a:gd name="connsiteY7" fmla="*/ 583406 h 583406"/>
              <a:gd name="connsiteX8" fmla="*/ 0 w 340519"/>
              <a:gd name="connsiteY8" fmla="*/ 0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19" h="583406">
                <a:moveTo>
                  <a:pt x="0" y="0"/>
                </a:moveTo>
                <a:lnTo>
                  <a:pt x="252413" y="0"/>
                </a:lnTo>
                <a:lnTo>
                  <a:pt x="340519" y="304800"/>
                </a:lnTo>
                <a:lnTo>
                  <a:pt x="340519" y="466725"/>
                </a:lnTo>
                <a:lnTo>
                  <a:pt x="76200" y="466725"/>
                </a:lnTo>
                <a:lnTo>
                  <a:pt x="76200" y="581025"/>
                </a:lnTo>
                <a:lnTo>
                  <a:pt x="45244" y="542925"/>
                </a:lnTo>
                <a:lnTo>
                  <a:pt x="7144" y="583406"/>
                </a:lnTo>
                <a:cubicBezTo>
                  <a:pt x="4763" y="388937"/>
                  <a:pt x="2381" y="194469"/>
                  <a:pt x="0" y="0"/>
                </a:cubicBez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2" name="Freeform 151"/>
          <p:cNvSpPr/>
          <p:nvPr/>
        </p:nvSpPr>
        <p:spPr bwMode="auto">
          <a:xfrm>
            <a:off x="7177868" y="3595934"/>
            <a:ext cx="496062" cy="453744"/>
          </a:xfrm>
          <a:custGeom>
            <a:avLst/>
            <a:gdLst>
              <a:gd name="connsiteX0" fmla="*/ 0 w 502443"/>
              <a:gd name="connsiteY0" fmla="*/ 0 h 459581"/>
              <a:gd name="connsiteX1" fmla="*/ 219075 w 502443"/>
              <a:gd name="connsiteY1" fmla="*/ 0 h 459581"/>
              <a:gd name="connsiteX2" fmla="*/ 502443 w 502443"/>
              <a:gd name="connsiteY2" fmla="*/ 300037 h 459581"/>
              <a:gd name="connsiteX3" fmla="*/ 461962 w 502443"/>
              <a:gd name="connsiteY3" fmla="*/ 421481 h 459581"/>
              <a:gd name="connsiteX4" fmla="*/ 373856 w 502443"/>
              <a:gd name="connsiteY4" fmla="*/ 421481 h 459581"/>
              <a:gd name="connsiteX5" fmla="*/ 373856 w 502443"/>
              <a:gd name="connsiteY5" fmla="*/ 459581 h 459581"/>
              <a:gd name="connsiteX6" fmla="*/ 88106 w 502443"/>
              <a:gd name="connsiteY6" fmla="*/ 459581 h 459581"/>
              <a:gd name="connsiteX7" fmla="*/ 92868 w 502443"/>
              <a:gd name="connsiteY7" fmla="*/ 300037 h 459581"/>
              <a:gd name="connsiteX8" fmla="*/ 0 w 502443"/>
              <a:gd name="connsiteY8" fmla="*/ 0 h 4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443" h="459581">
                <a:moveTo>
                  <a:pt x="0" y="0"/>
                </a:moveTo>
                <a:lnTo>
                  <a:pt x="219075" y="0"/>
                </a:lnTo>
                <a:lnTo>
                  <a:pt x="502443" y="300037"/>
                </a:lnTo>
                <a:lnTo>
                  <a:pt x="461962" y="421481"/>
                </a:lnTo>
                <a:lnTo>
                  <a:pt x="373856" y="421481"/>
                </a:lnTo>
                <a:lnTo>
                  <a:pt x="373856" y="459581"/>
                </a:lnTo>
                <a:lnTo>
                  <a:pt x="88106" y="459581"/>
                </a:lnTo>
                <a:lnTo>
                  <a:pt x="92868" y="300037"/>
                </a:lnTo>
                <a:lnTo>
                  <a:pt x="0"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3" name="Freeform 152"/>
          <p:cNvSpPr/>
          <p:nvPr/>
        </p:nvSpPr>
        <p:spPr bwMode="auto">
          <a:xfrm>
            <a:off x="7008595" y="4012062"/>
            <a:ext cx="872224" cy="670038"/>
          </a:xfrm>
          <a:custGeom>
            <a:avLst/>
            <a:gdLst>
              <a:gd name="connsiteX0" fmla="*/ 0 w 883443"/>
              <a:gd name="connsiteY0" fmla="*/ 47625 h 676275"/>
              <a:gd name="connsiteX1" fmla="*/ 4762 w 883443"/>
              <a:gd name="connsiteY1" fmla="*/ 169069 h 676275"/>
              <a:gd name="connsiteX2" fmla="*/ 221456 w 883443"/>
              <a:gd name="connsiteY2" fmla="*/ 169069 h 676275"/>
              <a:gd name="connsiteX3" fmla="*/ 257175 w 883443"/>
              <a:gd name="connsiteY3" fmla="*/ 207169 h 676275"/>
              <a:gd name="connsiteX4" fmla="*/ 335756 w 883443"/>
              <a:gd name="connsiteY4" fmla="*/ 166687 h 676275"/>
              <a:gd name="connsiteX5" fmla="*/ 333375 w 883443"/>
              <a:gd name="connsiteY5" fmla="*/ 121444 h 676275"/>
              <a:gd name="connsiteX6" fmla="*/ 550068 w 883443"/>
              <a:gd name="connsiteY6" fmla="*/ 292894 h 676275"/>
              <a:gd name="connsiteX7" fmla="*/ 550068 w 883443"/>
              <a:gd name="connsiteY7" fmla="*/ 454819 h 676275"/>
              <a:gd name="connsiteX8" fmla="*/ 759618 w 883443"/>
              <a:gd name="connsiteY8" fmla="*/ 664369 h 676275"/>
              <a:gd name="connsiteX9" fmla="*/ 826293 w 883443"/>
              <a:gd name="connsiteY9" fmla="*/ 676275 h 676275"/>
              <a:gd name="connsiteX10" fmla="*/ 878681 w 883443"/>
              <a:gd name="connsiteY10" fmla="*/ 590550 h 676275"/>
              <a:gd name="connsiteX11" fmla="*/ 883443 w 883443"/>
              <a:gd name="connsiteY11" fmla="*/ 452437 h 676275"/>
              <a:gd name="connsiteX12" fmla="*/ 631031 w 883443"/>
              <a:gd name="connsiteY12" fmla="*/ 0 h 676275"/>
              <a:gd name="connsiteX13" fmla="*/ 550068 w 883443"/>
              <a:gd name="connsiteY13" fmla="*/ 0 h 676275"/>
              <a:gd name="connsiteX14" fmla="*/ 550068 w 883443"/>
              <a:gd name="connsiteY14" fmla="*/ 38100 h 676275"/>
              <a:gd name="connsiteX15" fmla="*/ 276225 w 883443"/>
              <a:gd name="connsiteY15" fmla="*/ 38100 h 676275"/>
              <a:gd name="connsiteX16" fmla="*/ 250031 w 883443"/>
              <a:gd name="connsiteY16" fmla="*/ 42862 h 676275"/>
              <a:gd name="connsiteX17" fmla="*/ 0 w 883443"/>
              <a:gd name="connsiteY17" fmla="*/ 47625 h 676275"/>
              <a:gd name="connsiteX0" fmla="*/ 0 w 883443"/>
              <a:gd name="connsiteY0" fmla="*/ 47625 h 678657"/>
              <a:gd name="connsiteX1" fmla="*/ 4762 w 883443"/>
              <a:gd name="connsiteY1" fmla="*/ 169069 h 678657"/>
              <a:gd name="connsiteX2" fmla="*/ 221456 w 883443"/>
              <a:gd name="connsiteY2" fmla="*/ 169069 h 678657"/>
              <a:gd name="connsiteX3" fmla="*/ 257175 w 883443"/>
              <a:gd name="connsiteY3" fmla="*/ 207169 h 678657"/>
              <a:gd name="connsiteX4" fmla="*/ 335756 w 883443"/>
              <a:gd name="connsiteY4" fmla="*/ 166687 h 678657"/>
              <a:gd name="connsiteX5" fmla="*/ 333375 w 883443"/>
              <a:gd name="connsiteY5" fmla="*/ 121444 h 678657"/>
              <a:gd name="connsiteX6" fmla="*/ 550068 w 883443"/>
              <a:gd name="connsiteY6" fmla="*/ 292894 h 678657"/>
              <a:gd name="connsiteX7" fmla="*/ 550068 w 883443"/>
              <a:gd name="connsiteY7" fmla="*/ 454819 h 678657"/>
              <a:gd name="connsiteX8" fmla="*/ 759618 w 883443"/>
              <a:gd name="connsiteY8" fmla="*/ 678657 h 678657"/>
              <a:gd name="connsiteX9" fmla="*/ 826293 w 883443"/>
              <a:gd name="connsiteY9" fmla="*/ 676275 h 678657"/>
              <a:gd name="connsiteX10" fmla="*/ 878681 w 883443"/>
              <a:gd name="connsiteY10" fmla="*/ 590550 h 678657"/>
              <a:gd name="connsiteX11" fmla="*/ 883443 w 883443"/>
              <a:gd name="connsiteY11" fmla="*/ 452437 h 678657"/>
              <a:gd name="connsiteX12" fmla="*/ 631031 w 883443"/>
              <a:gd name="connsiteY12" fmla="*/ 0 h 678657"/>
              <a:gd name="connsiteX13" fmla="*/ 550068 w 883443"/>
              <a:gd name="connsiteY13" fmla="*/ 0 h 678657"/>
              <a:gd name="connsiteX14" fmla="*/ 550068 w 883443"/>
              <a:gd name="connsiteY14" fmla="*/ 38100 h 678657"/>
              <a:gd name="connsiteX15" fmla="*/ 276225 w 883443"/>
              <a:gd name="connsiteY15" fmla="*/ 38100 h 678657"/>
              <a:gd name="connsiteX16" fmla="*/ 250031 w 883443"/>
              <a:gd name="connsiteY16" fmla="*/ 42862 h 678657"/>
              <a:gd name="connsiteX17" fmla="*/ 0 w 883443"/>
              <a:gd name="connsiteY17" fmla="*/ 47625 h 67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3443" h="678657">
                <a:moveTo>
                  <a:pt x="0" y="47625"/>
                </a:moveTo>
                <a:lnTo>
                  <a:pt x="4762" y="169069"/>
                </a:lnTo>
                <a:lnTo>
                  <a:pt x="221456" y="169069"/>
                </a:lnTo>
                <a:lnTo>
                  <a:pt x="257175" y="207169"/>
                </a:lnTo>
                <a:lnTo>
                  <a:pt x="335756" y="166687"/>
                </a:lnTo>
                <a:lnTo>
                  <a:pt x="333375" y="121444"/>
                </a:lnTo>
                <a:lnTo>
                  <a:pt x="550068" y="292894"/>
                </a:lnTo>
                <a:lnTo>
                  <a:pt x="550068" y="454819"/>
                </a:lnTo>
                <a:lnTo>
                  <a:pt x="759618" y="678657"/>
                </a:lnTo>
                <a:lnTo>
                  <a:pt x="826293" y="676275"/>
                </a:lnTo>
                <a:lnTo>
                  <a:pt x="878681" y="590550"/>
                </a:lnTo>
                <a:lnTo>
                  <a:pt x="883443" y="452437"/>
                </a:lnTo>
                <a:lnTo>
                  <a:pt x="631031" y="0"/>
                </a:lnTo>
                <a:lnTo>
                  <a:pt x="550068" y="0"/>
                </a:lnTo>
                <a:lnTo>
                  <a:pt x="550068" y="38100"/>
                </a:lnTo>
                <a:lnTo>
                  <a:pt x="276225" y="38100"/>
                </a:lnTo>
                <a:lnTo>
                  <a:pt x="250031" y="42862"/>
                </a:lnTo>
                <a:lnTo>
                  <a:pt x="0" y="47625"/>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4" name="Freeform 153"/>
          <p:cNvSpPr/>
          <p:nvPr/>
        </p:nvSpPr>
        <p:spPr bwMode="auto">
          <a:xfrm>
            <a:off x="7391809" y="3513648"/>
            <a:ext cx="491362" cy="373811"/>
          </a:xfrm>
          <a:custGeom>
            <a:avLst/>
            <a:gdLst>
              <a:gd name="connsiteX0" fmla="*/ 283369 w 497682"/>
              <a:gd name="connsiteY0" fmla="*/ 378619 h 378619"/>
              <a:gd name="connsiteX1" fmla="*/ 497682 w 497682"/>
              <a:gd name="connsiteY1" fmla="*/ 123825 h 378619"/>
              <a:gd name="connsiteX2" fmla="*/ 314325 w 497682"/>
              <a:gd name="connsiteY2" fmla="*/ 40481 h 378619"/>
              <a:gd name="connsiteX3" fmla="*/ 240507 w 497682"/>
              <a:gd name="connsiteY3" fmla="*/ 47625 h 378619"/>
              <a:gd name="connsiteX4" fmla="*/ 195263 w 497682"/>
              <a:gd name="connsiteY4" fmla="*/ 0 h 378619"/>
              <a:gd name="connsiteX5" fmla="*/ 78582 w 497682"/>
              <a:gd name="connsiteY5" fmla="*/ 2381 h 378619"/>
              <a:gd name="connsiteX6" fmla="*/ 0 w 497682"/>
              <a:gd name="connsiteY6" fmla="*/ 83344 h 378619"/>
              <a:gd name="connsiteX7" fmla="*/ 283369 w 497682"/>
              <a:gd name="connsiteY7" fmla="*/ 378619 h 3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82" h="378619">
                <a:moveTo>
                  <a:pt x="283369" y="378619"/>
                </a:moveTo>
                <a:lnTo>
                  <a:pt x="497682" y="123825"/>
                </a:lnTo>
                <a:lnTo>
                  <a:pt x="314325" y="40481"/>
                </a:lnTo>
                <a:lnTo>
                  <a:pt x="240507" y="47625"/>
                </a:lnTo>
                <a:lnTo>
                  <a:pt x="195263" y="0"/>
                </a:lnTo>
                <a:lnTo>
                  <a:pt x="78582" y="2381"/>
                </a:lnTo>
                <a:lnTo>
                  <a:pt x="0" y="83344"/>
                </a:lnTo>
                <a:lnTo>
                  <a:pt x="283369" y="378619"/>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5" name="Freeform 154"/>
          <p:cNvSpPr/>
          <p:nvPr/>
        </p:nvSpPr>
        <p:spPr bwMode="auto">
          <a:xfrm>
            <a:off x="7262504" y="3259739"/>
            <a:ext cx="820502" cy="369108"/>
          </a:xfrm>
          <a:custGeom>
            <a:avLst/>
            <a:gdLst>
              <a:gd name="connsiteX0" fmla="*/ 788193 w 831056"/>
              <a:gd name="connsiteY0" fmla="*/ 0 h 373856"/>
              <a:gd name="connsiteX1" fmla="*/ 831056 w 831056"/>
              <a:gd name="connsiteY1" fmla="*/ 90487 h 373856"/>
              <a:gd name="connsiteX2" fmla="*/ 783431 w 831056"/>
              <a:gd name="connsiteY2" fmla="*/ 133350 h 373856"/>
              <a:gd name="connsiteX3" fmla="*/ 747712 w 831056"/>
              <a:gd name="connsiteY3" fmla="*/ 128587 h 373856"/>
              <a:gd name="connsiteX4" fmla="*/ 742950 w 831056"/>
              <a:gd name="connsiteY4" fmla="*/ 171450 h 373856"/>
              <a:gd name="connsiteX5" fmla="*/ 792956 w 831056"/>
              <a:gd name="connsiteY5" fmla="*/ 169069 h 373856"/>
              <a:gd name="connsiteX6" fmla="*/ 788193 w 831056"/>
              <a:gd name="connsiteY6" fmla="*/ 214312 h 373856"/>
              <a:gd name="connsiteX7" fmla="*/ 654843 w 831056"/>
              <a:gd name="connsiteY7" fmla="*/ 302419 h 373856"/>
              <a:gd name="connsiteX8" fmla="*/ 654843 w 831056"/>
              <a:gd name="connsiteY8" fmla="*/ 350044 h 373856"/>
              <a:gd name="connsiteX9" fmla="*/ 616743 w 831056"/>
              <a:gd name="connsiteY9" fmla="*/ 373856 h 373856"/>
              <a:gd name="connsiteX10" fmla="*/ 440531 w 831056"/>
              <a:gd name="connsiteY10" fmla="*/ 292894 h 373856"/>
              <a:gd name="connsiteX11" fmla="*/ 383381 w 831056"/>
              <a:gd name="connsiteY11" fmla="*/ 309562 h 373856"/>
              <a:gd name="connsiteX12" fmla="*/ 330993 w 831056"/>
              <a:gd name="connsiteY12" fmla="*/ 259556 h 373856"/>
              <a:gd name="connsiteX13" fmla="*/ 211931 w 831056"/>
              <a:gd name="connsiteY13" fmla="*/ 259556 h 373856"/>
              <a:gd name="connsiteX14" fmla="*/ 128587 w 831056"/>
              <a:gd name="connsiteY14" fmla="*/ 342900 h 373856"/>
              <a:gd name="connsiteX15" fmla="*/ 0 w 831056"/>
              <a:gd name="connsiteY15" fmla="*/ 342900 h 373856"/>
              <a:gd name="connsiteX16" fmla="*/ 214312 w 831056"/>
              <a:gd name="connsiteY16" fmla="*/ 173831 h 373856"/>
              <a:gd name="connsiteX17" fmla="*/ 207168 w 831056"/>
              <a:gd name="connsiteY17" fmla="*/ 126206 h 373856"/>
              <a:gd name="connsiteX18" fmla="*/ 788193 w 831056"/>
              <a:gd name="connsiteY18" fmla="*/ 0 h 3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1056" h="373856">
                <a:moveTo>
                  <a:pt x="788193" y="0"/>
                </a:moveTo>
                <a:lnTo>
                  <a:pt x="831056" y="90487"/>
                </a:lnTo>
                <a:lnTo>
                  <a:pt x="783431" y="133350"/>
                </a:lnTo>
                <a:lnTo>
                  <a:pt x="747712" y="128587"/>
                </a:lnTo>
                <a:lnTo>
                  <a:pt x="742950" y="171450"/>
                </a:lnTo>
                <a:lnTo>
                  <a:pt x="792956" y="169069"/>
                </a:lnTo>
                <a:lnTo>
                  <a:pt x="788193" y="214312"/>
                </a:lnTo>
                <a:lnTo>
                  <a:pt x="654843" y="302419"/>
                </a:lnTo>
                <a:lnTo>
                  <a:pt x="654843" y="350044"/>
                </a:lnTo>
                <a:lnTo>
                  <a:pt x="616743" y="373856"/>
                </a:lnTo>
                <a:lnTo>
                  <a:pt x="440531" y="292894"/>
                </a:lnTo>
                <a:lnTo>
                  <a:pt x="383381" y="309562"/>
                </a:lnTo>
                <a:lnTo>
                  <a:pt x="330993" y="259556"/>
                </a:lnTo>
                <a:lnTo>
                  <a:pt x="211931" y="259556"/>
                </a:lnTo>
                <a:lnTo>
                  <a:pt x="128587" y="342900"/>
                </a:lnTo>
                <a:lnTo>
                  <a:pt x="0" y="342900"/>
                </a:lnTo>
                <a:lnTo>
                  <a:pt x="214312" y="173831"/>
                </a:lnTo>
                <a:lnTo>
                  <a:pt x="207168" y="126206"/>
                </a:lnTo>
                <a:lnTo>
                  <a:pt x="788193"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6" name="Freeform 155"/>
          <p:cNvSpPr/>
          <p:nvPr/>
        </p:nvSpPr>
        <p:spPr bwMode="auto">
          <a:xfrm>
            <a:off x="6684155" y="3384342"/>
            <a:ext cx="785238" cy="211591"/>
          </a:xfrm>
          <a:custGeom>
            <a:avLst/>
            <a:gdLst>
              <a:gd name="connsiteX0" fmla="*/ 80963 w 795338"/>
              <a:gd name="connsiteY0" fmla="*/ 45244 h 214313"/>
              <a:gd name="connsiteX1" fmla="*/ 209550 w 795338"/>
              <a:gd name="connsiteY1" fmla="*/ 45244 h 214313"/>
              <a:gd name="connsiteX2" fmla="*/ 209550 w 795338"/>
              <a:gd name="connsiteY2" fmla="*/ 0 h 214313"/>
              <a:gd name="connsiteX3" fmla="*/ 792956 w 795338"/>
              <a:gd name="connsiteY3" fmla="*/ 0 h 214313"/>
              <a:gd name="connsiteX4" fmla="*/ 792956 w 795338"/>
              <a:gd name="connsiteY4" fmla="*/ 21431 h 214313"/>
              <a:gd name="connsiteX5" fmla="*/ 795338 w 795338"/>
              <a:gd name="connsiteY5" fmla="*/ 50006 h 214313"/>
              <a:gd name="connsiteX6" fmla="*/ 588169 w 795338"/>
              <a:gd name="connsiteY6" fmla="*/ 214313 h 214313"/>
              <a:gd name="connsiteX7" fmla="*/ 0 w 795338"/>
              <a:gd name="connsiteY7" fmla="*/ 214313 h 214313"/>
              <a:gd name="connsiteX8" fmla="*/ 0 w 795338"/>
              <a:gd name="connsiteY8" fmla="*/ 166688 h 214313"/>
              <a:gd name="connsiteX9" fmla="*/ 33338 w 795338"/>
              <a:gd name="connsiteY9" fmla="*/ 133350 h 214313"/>
              <a:gd name="connsiteX10" fmla="*/ 80963 w 795338"/>
              <a:gd name="connsiteY10" fmla="*/ 452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338" h="214313">
                <a:moveTo>
                  <a:pt x="80963" y="45244"/>
                </a:moveTo>
                <a:lnTo>
                  <a:pt x="209550" y="45244"/>
                </a:lnTo>
                <a:lnTo>
                  <a:pt x="209550" y="0"/>
                </a:lnTo>
                <a:lnTo>
                  <a:pt x="792956" y="0"/>
                </a:lnTo>
                <a:lnTo>
                  <a:pt x="792956" y="21431"/>
                </a:lnTo>
                <a:lnTo>
                  <a:pt x="795338" y="50006"/>
                </a:lnTo>
                <a:lnTo>
                  <a:pt x="588169" y="214313"/>
                </a:lnTo>
                <a:lnTo>
                  <a:pt x="0" y="214313"/>
                </a:lnTo>
                <a:lnTo>
                  <a:pt x="0" y="166688"/>
                </a:lnTo>
                <a:lnTo>
                  <a:pt x="33338" y="133350"/>
                </a:lnTo>
                <a:lnTo>
                  <a:pt x="80963" y="45244"/>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7" name="Freeform 156"/>
          <p:cNvSpPr/>
          <p:nvPr/>
        </p:nvSpPr>
        <p:spPr bwMode="auto">
          <a:xfrm>
            <a:off x="6197496" y="2937651"/>
            <a:ext cx="566594" cy="571294"/>
          </a:xfrm>
          <a:custGeom>
            <a:avLst/>
            <a:gdLst>
              <a:gd name="connsiteX0" fmla="*/ 0 w 573882"/>
              <a:gd name="connsiteY0" fmla="*/ 2381 h 578643"/>
              <a:gd name="connsiteX1" fmla="*/ 40482 w 573882"/>
              <a:gd name="connsiteY1" fmla="*/ 85725 h 578643"/>
              <a:gd name="connsiteX2" fmla="*/ 76200 w 573882"/>
              <a:gd name="connsiteY2" fmla="*/ 419100 h 578643"/>
              <a:gd name="connsiteX3" fmla="*/ 78582 w 573882"/>
              <a:gd name="connsiteY3" fmla="*/ 500062 h 578643"/>
              <a:gd name="connsiteX4" fmla="*/ 497682 w 573882"/>
              <a:gd name="connsiteY4" fmla="*/ 500062 h 578643"/>
              <a:gd name="connsiteX5" fmla="*/ 497682 w 573882"/>
              <a:gd name="connsiteY5" fmla="*/ 578643 h 578643"/>
              <a:gd name="connsiteX6" fmla="*/ 526257 w 573882"/>
              <a:gd name="connsiteY6" fmla="*/ 578643 h 578643"/>
              <a:gd name="connsiteX7" fmla="*/ 573882 w 573882"/>
              <a:gd name="connsiteY7" fmla="*/ 497681 h 578643"/>
              <a:gd name="connsiteX8" fmla="*/ 573882 w 573882"/>
              <a:gd name="connsiteY8" fmla="*/ 447675 h 578643"/>
              <a:gd name="connsiteX9" fmla="*/ 485775 w 573882"/>
              <a:gd name="connsiteY9" fmla="*/ 371475 h 578643"/>
              <a:gd name="connsiteX10" fmla="*/ 492919 w 573882"/>
              <a:gd name="connsiteY10" fmla="*/ 250031 h 578643"/>
              <a:gd name="connsiteX11" fmla="*/ 366713 w 573882"/>
              <a:gd name="connsiteY11" fmla="*/ 195262 h 578643"/>
              <a:gd name="connsiteX12" fmla="*/ 366713 w 573882"/>
              <a:gd name="connsiteY12" fmla="*/ 26193 h 578643"/>
              <a:gd name="connsiteX13" fmla="*/ 323850 w 573882"/>
              <a:gd name="connsiteY13" fmla="*/ 0 h 578643"/>
              <a:gd name="connsiteX14" fmla="*/ 0 w 573882"/>
              <a:gd name="connsiteY14" fmla="*/ 2381 h 57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882" h="578643">
                <a:moveTo>
                  <a:pt x="0" y="2381"/>
                </a:moveTo>
                <a:lnTo>
                  <a:pt x="40482" y="85725"/>
                </a:lnTo>
                <a:lnTo>
                  <a:pt x="76200" y="419100"/>
                </a:lnTo>
                <a:lnTo>
                  <a:pt x="78582" y="500062"/>
                </a:lnTo>
                <a:lnTo>
                  <a:pt x="497682" y="500062"/>
                </a:lnTo>
                <a:lnTo>
                  <a:pt x="497682" y="578643"/>
                </a:lnTo>
                <a:lnTo>
                  <a:pt x="526257" y="578643"/>
                </a:lnTo>
                <a:lnTo>
                  <a:pt x="573882" y="497681"/>
                </a:lnTo>
                <a:lnTo>
                  <a:pt x="573882" y="447675"/>
                </a:lnTo>
                <a:lnTo>
                  <a:pt x="485775" y="371475"/>
                </a:lnTo>
                <a:lnTo>
                  <a:pt x="492919" y="250031"/>
                </a:lnTo>
                <a:lnTo>
                  <a:pt x="366713" y="195262"/>
                </a:lnTo>
                <a:lnTo>
                  <a:pt x="366713" y="26193"/>
                </a:lnTo>
                <a:lnTo>
                  <a:pt x="323850" y="0"/>
                </a:lnTo>
                <a:lnTo>
                  <a:pt x="0" y="2381"/>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8" name="Freeform 157"/>
          <p:cNvSpPr/>
          <p:nvPr/>
        </p:nvSpPr>
        <p:spPr bwMode="auto">
          <a:xfrm>
            <a:off x="7389458" y="2935299"/>
            <a:ext cx="695899" cy="449043"/>
          </a:xfrm>
          <a:custGeom>
            <a:avLst/>
            <a:gdLst>
              <a:gd name="connsiteX0" fmla="*/ 704850 w 704850"/>
              <a:gd name="connsiteY0" fmla="*/ 83344 h 454819"/>
              <a:gd name="connsiteX1" fmla="*/ 664369 w 704850"/>
              <a:gd name="connsiteY1" fmla="*/ 166688 h 454819"/>
              <a:gd name="connsiteX2" fmla="*/ 621506 w 704850"/>
              <a:gd name="connsiteY2" fmla="*/ 211932 h 454819"/>
              <a:gd name="connsiteX3" fmla="*/ 623888 w 704850"/>
              <a:gd name="connsiteY3" fmla="*/ 126207 h 454819"/>
              <a:gd name="connsiteX4" fmla="*/ 554831 w 704850"/>
              <a:gd name="connsiteY4" fmla="*/ 114300 h 454819"/>
              <a:gd name="connsiteX5" fmla="*/ 621506 w 704850"/>
              <a:gd name="connsiteY5" fmla="*/ 292894 h 454819"/>
              <a:gd name="connsiteX6" fmla="*/ 661988 w 704850"/>
              <a:gd name="connsiteY6" fmla="*/ 292894 h 454819"/>
              <a:gd name="connsiteX7" fmla="*/ 661988 w 704850"/>
              <a:gd name="connsiteY7" fmla="*/ 330994 h 454819"/>
              <a:gd name="connsiteX8" fmla="*/ 78581 w 704850"/>
              <a:gd name="connsiteY8" fmla="*/ 454819 h 454819"/>
              <a:gd name="connsiteX9" fmla="*/ 0 w 704850"/>
              <a:gd name="connsiteY9" fmla="*/ 452438 h 454819"/>
              <a:gd name="connsiteX10" fmla="*/ 80963 w 704850"/>
              <a:gd name="connsiteY10" fmla="*/ 342900 h 454819"/>
              <a:gd name="connsiteX11" fmla="*/ 107156 w 704850"/>
              <a:gd name="connsiteY11" fmla="*/ 378619 h 454819"/>
              <a:gd name="connsiteX12" fmla="*/ 247650 w 704850"/>
              <a:gd name="connsiteY12" fmla="*/ 292894 h 454819"/>
              <a:gd name="connsiteX13" fmla="*/ 247650 w 704850"/>
              <a:gd name="connsiteY13" fmla="*/ 164307 h 454819"/>
              <a:gd name="connsiteX14" fmla="*/ 338138 w 704850"/>
              <a:gd name="connsiteY14" fmla="*/ 164307 h 454819"/>
              <a:gd name="connsiteX15" fmla="*/ 338138 w 704850"/>
              <a:gd name="connsiteY15" fmla="*/ 54769 h 454819"/>
              <a:gd name="connsiteX16" fmla="*/ 254794 w 704850"/>
              <a:gd name="connsiteY16" fmla="*/ 54769 h 454819"/>
              <a:gd name="connsiteX17" fmla="*/ 254794 w 704850"/>
              <a:gd name="connsiteY17" fmla="*/ 0 h 454819"/>
              <a:gd name="connsiteX18" fmla="*/ 595313 w 704850"/>
              <a:gd name="connsiteY18" fmla="*/ 0 h 454819"/>
              <a:gd name="connsiteX19" fmla="*/ 595313 w 704850"/>
              <a:gd name="connsiteY19" fmla="*/ 88107 h 454819"/>
              <a:gd name="connsiteX20" fmla="*/ 704850 w 704850"/>
              <a:gd name="connsiteY20" fmla="*/ 83344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4850" h="454819">
                <a:moveTo>
                  <a:pt x="704850" y="83344"/>
                </a:moveTo>
                <a:lnTo>
                  <a:pt x="664369" y="166688"/>
                </a:lnTo>
                <a:lnTo>
                  <a:pt x="621506" y="211932"/>
                </a:lnTo>
                <a:lnTo>
                  <a:pt x="623888" y="126207"/>
                </a:lnTo>
                <a:lnTo>
                  <a:pt x="554831" y="114300"/>
                </a:lnTo>
                <a:lnTo>
                  <a:pt x="621506" y="292894"/>
                </a:lnTo>
                <a:lnTo>
                  <a:pt x="661988" y="292894"/>
                </a:lnTo>
                <a:lnTo>
                  <a:pt x="661988" y="330994"/>
                </a:lnTo>
                <a:lnTo>
                  <a:pt x="78581" y="454819"/>
                </a:lnTo>
                <a:lnTo>
                  <a:pt x="0" y="452438"/>
                </a:lnTo>
                <a:lnTo>
                  <a:pt x="80963" y="342900"/>
                </a:lnTo>
                <a:lnTo>
                  <a:pt x="107156" y="378619"/>
                </a:lnTo>
                <a:lnTo>
                  <a:pt x="247650" y="292894"/>
                </a:lnTo>
                <a:lnTo>
                  <a:pt x="247650" y="164307"/>
                </a:lnTo>
                <a:lnTo>
                  <a:pt x="338138" y="164307"/>
                </a:lnTo>
                <a:lnTo>
                  <a:pt x="338138" y="54769"/>
                </a:lnTo>
                <a:lnTo>
                  <a:pt x="254794" y="54769"/>
                </a:lnTo>
                <a:lnTo>
                  <a:pt x="254794" y="0"/>
                </a:lnTo>
                <a:lnTo>
                  <a:pt x="595313" y="0"/>
                </a:lnTo>
                <a:lnTo>
                  <a:pt x="595313" y="88107"/>
                </a:lnTo>
                <a:lnTo>
                  <a:pt x="704850" y="83344"/>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159" name="Freeform 158"/>
          <p:cNvSpPr/>
          <p:nvPr/>
        </p:nvSpPr>
        <p:spPr bwMode="auto">
          <a:xfrm>
            <a:off x="5451891" y="1854370"/>
            <a:ext cx="657921" cy="422950"/>
          </a:xfrm>
          <a:custGeom>
            <a:avLst/>
            <a:gdLst>
              <a:gd name="connsiteX0" fmla="*/ 0 w 666384"/>
              <a:gd name="connsiteY0" fmla="*/ 0 h 428390"/>
              <a:gd name="connsiteX1" fmla="*/ 666384 w 666384"/>
              <a:gd name="connsiteY1" fmla="*/ 0 h 428390"/>
              <a:gd name="connsiteX2" fmla="*/ 666384 w 666384"/>
              <a:gd name="connsiteY2" fmla="*/ 428390 h 428390"/>
              <a:gd name="connsiteX3" fmla="*/ 2505 w 666384"/>
              <a:gd name="connsiteY3" fmla="*/ 428390 h 428390"/>
              <a:gd name="connsiteX4" fmla="*/ 0 w 666384"/>
              <a:gd name="connsiteY4" fmla="*/ 0 h 42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84" h="428390">
                <a:moveTo>
                  <a:pt x="0" y="0"/>
                </a:moveTo>
                <a:lnTo>
                  <a:pt x="666384" y="0"/>
                </a:lnTo>
                <a:lnTo>
                  <a:pt x="666384" y="428390"/>
                </a:lnTo>
                <a:lnTo>
                  <a:pt x="2505" y="428390"/>
                </a:lnTo>
                <a:lnTo>
                  <a:pt x="0" y="0"/>
                </a:lnTo>
                <a:close/>
              </a:path>
            </a:pathLst>
          </a:custGeom>
          <a:solidFill>
            <a:srgbClr val="7AAE34"/>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0" name="Freeform 159"/>
          <p:cNvSpPr/>
          <p:nvPr/>
        </p:nvSpPr>
        <p:spPr bwMode="auto">
          <a:xfrm>
            <a:off x="5451891" y="2274847"/>
            <a:ext cx="660396" cy="371008"/>
          </a:xfrm>
          <a:custGeom>
            <a:avLst/>
            <a:gdLst>
              <a:gd name="connsiteX0" fmla="*/ 2505 w 668890"/>
              <a:gd name="connsiteY0" fmla="*/ 375780 h 375780"/>
              <a:gd name="connsiteX1" fmla="*/ 668890 w 668890"/>
              <a:gd name="connsiteY1" fmla="*/ 375780 h 375780"/>
              <a:gd name="connsiteX2" fmla="*/ 668890 w 668890"/>
              <a:gd name="connsiteY2" fmla="*/ 0 h 375780"/>
              <a:gd name="connsiteX3" fmla="*/ 0 w 668890"/>
              <a:gd name="connsiteY3" fmla="*/ 0 h 375780"/>
              <a:gd name="connsiteX4" fmla="*/ 2505 w 668890"/>
              <a:gd name="connsiteY4" fmla="*/ 375780 h 375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90" h="375780">
                <a:moveTo>
                  <a:pt x="2505" y="375780"/>
                </a:moveTo>
                <a:lnTo>
                  <a:pt x="668890" y="375780"/>
                </a:lnTo>
                <a:lnTo>
                  <a:pt x="668890" y="0"/>
                </a:lnTo>
                <a:lnTo>
                  <a:pt x="0" y="0"/>
                </a:lnTo>
                <a:lnTo>
                  <a:pt x="2505" y="375780"/>
                </a:lnTo>
                <a:close/>
              </a:path>
            </a:pathLst>
          </a:custGeom>
          <a:solidFill>
            <a:srgbClr val="7AAE34"/>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1" name="Freeform 160"/>
          <p:cNvSpPr/>
          <p:nvPr/>
        </p:nvSpPr>
        <p:spPr bwMode="auto">
          <a:xfrm>
            <a:off x="5456838" y="2651352"/>
            <a:ext cx="774171" cy="373483"/>
          </a:xfrm>
          <a:custGeom>
            <a:avLst/>
            <a:gdLst>
              <a:gd name="connsiteX0" fmla="*/ 0 w 784129"/>
              <a:gd name="connsiteY0" fmla="*/ 200417 h 378287"/>
              <a:gd name="connsiteX1" fmla="*/ 122755 w 784129"/>
              <a:gd name="connsiteY1" fmla="*/ 200417 h 378287"/>
              <a:gd name="connsiteX2" fmla="*/ 122755 w 784129"/>
              <a:gd name="connsiteY2" fmla="*/ 378287 h 378287"/>
              <a:gd name="connsiteX3" fmla="*/ 784129 w 784129"/>
              <a:gd name="connsiteY3" fmla="*/ 378287 h 378287"/>
              <a:gd name="connsiteX4" fmla="*/ 656364 w 784129"/>
              <a:gd name="connsiteY4" fmla="*/ 127766 h 378287"/>
              <a:gd name="connsiteX5" fmla="*/ 656364 w 784129"/>
              <a:gd name="connsiteY5" fmla="*/ 0 h 378287"/>
              <a:gd name="connsiteX6" fmla="*/ 0 w 784129"/>
              <a:gd name="connsiteY6" fmla="*/ 0 h 378287"/>
              <a:gd name="connsiteX7" fmla="*/ 0 w 784129"/>
              <a:gd name="connsiteY7" fmla="*/ 200417 h 3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129" h="378287">
                <a:moveTo>
                  <a:pt x="0" y="200417"/>
                </a:moveTo>
                <a:lnTo>
                  <a:pt x="122755" y="200417"/>
                </a:lnTo>
                <a:lnTo>
                  <a:pt x="122755" y="378287"/>
                </a:lnTo>
                <a:lnTo>
                  <a:pt x="784129" y="378287"/>
                </a:lnTo>
                <a:lnTo>
                  <a:pt x="656364" y="127766"/>
                </a:lnTo>
                <a:lnTo>
                  <a:pt x="656364" y="0"/>
                </a:lnTo>
                <a:lnTo>
                  <a:pt x="0" y="0"/>
                </a:lnTo>
                <a:lnTo>
                  <a:pt x="0" y="200417"/>
                </a:lnTo>
                <a:close/>
              </a:path>
            </a:pathLst>
          </a:custGeom>
          <a:solidFill>
            <a:srgbClr val="FFFF00">
              <a:alpha val="41961"/>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2" name="Freeform 161"/>
          <p:cNvSpPr/>
          <p:nvPr/>
        </p:nvSpPr>
        <p:spPr bwMode="auto">
          <a:xfrm>
            <a:off x="6109813" y="1854370"/>
            <a:ext cx="536726" cy="789011"/>
          </a:xfrm>
          <a:custGeom>
            <a:avLst/>
            <a:gdLst>
              <a:gd name="connsiteX0" fmla="*/ 2506 w 543630"/>
              <a:gd name="connsiteY0" fmla="*/ 0 h 799160"/>
              <a:gd name="connsiteX1" fmla="*/ 162839 w 543630"/>
              <a:gd name="connsiteY1" fmla="*/ 0 h 799160"/>
              <a:gd name="connsiteX2" fmla="*/ 162839 w 543630"/>
              <a:gd name="connsiteY2" fmla="*/ 90187 h 799160"/>
              <a:gd name="connsiteX3" fmla="*/ 543630 w 543630"/>
              <a:gd name="connsiteY3" fmla="*/ 172859 h 799160"/>
              <a:gd name="connsiteX4" fmla="*/ 543630 w 543630"/>
              <a:gd name="connsiteY4" fmla="*/ 220458 h 799160"/>
              <a:gd name="connsiteX5" fmla="*/ 325677 w 543630"/>
              <a:gd name="connsiteY5" fmla="*/ 383296 h 799160"/>
              <a:gd name="connsiteX6" fmla="*/ 325677 w 543630"/>
              <a:gd name="connsiteY6" fmla="*/ 676405 h 799160"/>
              <a:gd name="connsiteX7" fmla="*/ 448432 w 543630"/>
              <a:gd name="connsiteY7" fmla="*/ 799160 h 799160"/>
              <a:gd name="connsiteX8" fmla="*/ 0 w 543630"/>
              <a:gd name="connsiteY8" fmla="*/ 799160 h 799160"/>
              <a:gd name="connsiteX9" fmla="*/ 2506 w 543630"/>
              <a:gd name="connsiteY9" fmla="*/ 0 h 7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630" h="799160">
                <a:moveTo>
                  <a:pt x="2506" y="0"/>
                </a:moveTo>
                <a:lnTo>
                  <a:pt x="162839" y="0"/>
                </a:lnTo>
                <a:lnTo>
                  <a:pt x="162839" y="90187"/>
                </a:lnTo>
                <a:lnTo>
                  <a:pt x="543630" y="172859"/>
                </a:lnTo>
                <a:lnTo>
                  <a:pt x="543630" y="220458"/>
                </a:lnTo>
                <a:lnTo>
                  <a:pt x="325677" y="383296"/>
                </a:lnTo>
                <a:lnTo>
                  <a:pt x="325677" y="676405"/>
                </a:lnTo>
                <a:lnTo>
                  <a:pt x="448432" y="799160"/>
                </a:lnTo>
                <a:lnTo>
                  <a:pt x="0" y="799160"/>
                </a:lnTo>
                <a:cubicBezTo>
                  <a:pt x="835" y="532773"/>
                  <a:pt x="1671" y="266387"/>
                  <a:pt x="2506" y="0"/>
                </a:cubicBez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3" name="Freeform 162"/>
          <p:cNvSpPr/>
          <p:nvPr/>
        </p:nvSpPr>
        <p:spPr bwMode="auto">
          <a:xfrm>
            <a:off x="6104867" y="2640908"/>
            <a:ext cx="536726" cy="324014"/>
          </a:xfrm>
          <a:custGeom>
            <a:avLst/>
            <a:gdLst>
              <a:gd name="connsiteX0" fmla="*/ 7515 w 546135"/>
              <a:gd name="connsiteY0" fmla="*/ 0 h 328182"/>
              <a:gd name="connsiteX1" fmla="*/ 460958 w 546135"/>
              <a:gd name="connsiteY1" fmla="*/ 0 h 328182"/>
              <a:gd name="connsiteX2" fmla="*/ 460958 w 546135"/>
              <a:gd name="connsiteY2" fmla="*/ 95198 h 328182"/>
              <a:gd name="connsiteX3" fmla="*/ 508557 w 546135"/>
              <a:gd name="connsiteY3" fmla="*/ 95198 h 328182"/>
              <a:gd name="connsiteX4" fmla="*/ 546135 w 546135"/>
              <a:gd name="connsiteY4" fmla="*/ 170354 h 328182"/>
              <a:gd name="connsiteX5" fmla="*/ 460958 w 546135"/>
              <a:gd name="connsiteY5" fmla="*/ 258036 h 328182"/>
              <a:gd name="connsiteX6" fmla="*/ 460958 w 546135"/>
              <a:gd name="connsiteY6" fmla="*/ 328182 h 328182"/>
              <a:gd name="connsiteX7" fmla="*/ 425885 w 546135"/>
              <a:gd name="connsiteY7" fmla="*/ 298120 h 328182"/>
              <a:gd name="connsiteX8" fmla="*/ 92692 w 546135"/>
              <a:gd name="connsiteY8" fmla="*/ 298120 h 328182"/>
              <a:gd name="connsiteX9" fmla="*/ 0 w 546135"/>
              <a:gd name="connsiteY9" fmla="*/ 142797 h 328182"/>
              <a:gd name="connsiteX10" fmla="*/ 7515 w 546135"/>
              <a:gd name="connsiteY10" fmla="*/ 0 h 328182"/>
              <a:gd name="connsiteX0" fmla="*/ 0 w 538620"/>
              <a:gd name="connsiteY0" fmla="*/ 0 h 328182"/>
              <a:gd name="connsiteX1" fmla="*/ 453443 w 538620"/>
              <a:gd name="connsiteY1" fmla="*/ 0 h 328182"/>
              <a:gd name="connsiteX2" fmla="*/ 453443 w 538620"/>
              <a:gd name="connsiteY2" fmla="*/ 95198 h 328182"/>
              <a:gd name="connsiteX3" fmla="*/ 501042 w 538620"/>
              <a:gd name="connsiteY3" fmla="*/ 95198 h 328182"/>
              <a:gd name="connsiteX4" fmla="*/ 538620 w 538620"/>
              <a:gd name="connsiteY4" fmla="*/ 170354 h 328182"/>
              <a:gd name="connsiteX5" fmla="*/ 453443 w 538620"/>
              <a:gd name="connsiteY5" fmla="*/ 258036 h 328182"/>
              <a:gd name="connsiteX6" fmla="*/ 453443 w 538620"/>
              <a:gd name="connsiteY6" fmla="*/ 328182 h 328182"/>
              <a:gd name="connsiteX7" fmla="*/ 418370 w 538620"/>
              <a:gd name="connsiteY7" fmla="*/ 298120 h 328182"/>
              <a:gd name="connsiteX8" fmla="*/ 85177 w 538620"/>
              <a:gd name="connsiteY8" fmla="*/ 298120 h 328182"/>
              <a:gd name="connsiteX9" fmla="*/ 62631 w 538620"/>
              <a:gd name="connsiteY9" fmla="*/ 147807 h 328182"/>
              <a:gd name="connsiteX10" fmla="*/ 0 w 538620"/>
              <a:gd name="connsiteY10" fmla="*/ 0 h 328182"/>
              <a:gd name="connsiteX0" fmla="*/ 5010 w 543630"/>
              <a:gd name="connsiteY0" fmla="*/ 0 h 328182"/>
              <a:gd name="connsiteX1" fmla="*/ 458453 w 543630"/>
              <a:gd name="connsiteY1" fmla="*/ 0 h 328182"/>
              <a:gd name="connsiteX2" fmla="*/ 458453 w 543630"/>
              <a:gd name="connsiteY2" fmla="*/ 95198 h 328182"/>
              <a:gd name="connsiteX3" fmla="*/ 506052 w 543630"/>
              <a:gd name="connsiteY3" fmla="*/ 95198 h 328182"/>
              <a:gd name="connsiteX4" fmla="*/ 543630 w 543630"/>
              <a:gd name="connsiteY4" fmla="*/ 170354 h 328182"/>
              <a:gd name="connsiteX5" fmla="*/ 458453 w 543630"/>
              <a:gd name="connsiteY5" fmla="*/ 258036 h 328182"/>
              <a:gd name="connsiteX6" fmla="*/ 458453 w 543630"/>
              <a:gd name="connsiteY6" fmla="*/ 328182 h 328182"/>
              <a:gd name="connsiteX7" fmla="*/ 423380 w 543630"/>
              <a:gd name="connsiteY7" fmla="*/ 298120 h 328182"/>
              <a:gd name="connsiteX8" fmla="*/ 90187 w 543630"/>
              <a:gd name="connsiteY8" fmla="*/ 298120 h 328182"/>
              <a:gd name="connsiteX9" fmla="*/ 0 w 543630"/>
              <a:gd name="connsiteY9" fmla="*/ 137786 h 328182"/>
              <a:gd name="connsiteX10" fmla="*/ 5010 w 543630"/>
              <a:gd name="connsiteY10" fmla="*/ 0 h 328182"/>
              <a:gd name="connsiteX0" fmla="*/ 2505 w 543630"/>
              <a:gd name="connsiteY0" fmla="*/ 0 h 328182"/>
              <a:gd name="connsiteX1" fmla="*/ 458453 w 543630"/>
              <a:gd name="connsiteY1" fmla="*/ 0 h 328182"/>
              <a:gd name="connsiteX2" fmla="*/ 458453 w 543630"/>
              <a:gd name="connsiteY2" fmla="*/ 95198 h 328182"/>
              <a:gd name="connsiteX3" fmla="*/ 506052 w 543630"/>
              <a:gd name="connsiteY3" fmla="*/ 95198 h 328182"/>
              <a:gd name="connsiteX4" fmla="*/ 543630 w 543630"/>
              <a:gd name="connsiteY4" fmla="*/ 170354 h 328182"/>
              <a:gd name="connsiteX5" fmla="*/ 458453 w 543630"/>
              <a:gd name="connsiteY5" fmla="*/ 258036 h 328182"/>
              <a:gd name="connsiteX6" fmla="*/ 458453 w 543630"/>
              <a:gd name="connsiteY6" fmla="*/ 328182 h 328182"/>
              <a:gd name="connsiteX7" fmla="*/ 423380 w 543630"/>
              <a:gd name="connsiteY7" fmla="*/ 298120 h 328182"/>
              <a:gd name="connsiteX8" fmla="*/ 90187 w 543630"/>
              <a:gd name="connsiteY8" fmla="*/ 298120 h 328182"/>
              <a:gd name="connsiteX9" fmla="*/ 0 w 543630"/>
              <a:gd name="connsiteY9" fmla="*/ 137786 h 328182"/>
              <a:gd name="connsiteX10" fmla="*/ 2505 w 543630"/>
              <a:gd name="connsiteY10" fmla="*/ 0 h 32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30" h="328182">
                <a:moveTo>
                  <a:pt x="2505" y="0"/>
                </a:moveTo>
                <a:lnTo>
                  <a:pt x="458453" y="0"/>
                </a:lnTo>
                <a:lnTo>
                  <a:pt x="458453" y="95198"/>
                </a:lnTo>
                <a:lnTo>
                  <a:pt x="506052" y="95198"/>
                </a:lnTo>
                <a:lnTo>
                  <a:pt x="543630" y="170354"/>
                </a:lnTo>
                <a:lnTo>
                  <a:pt x="458453" y="258036"/>
                </a:lnTo>
                <a:lnTo>
                  <a:pt x="458453" y="328182"/>
                </a:lnTo>
                <a:lnTo>
                  <a:pt x="423380" y="298120"/>
                </a:lnTo>
                <a:lnTo>
                  <a:pt x="90187" y="298120"/>
                </a:lnTo>
                <a:lnTo>
                  <a:pt x="0" y="137786"/>
                </a:lnTo>
                <a:lnTo>
                  <a:pt x="2505" y="0"/>
                </a:lnTo>
                <a:close/>
              </a:path>
            </a:pathLst>
          </a:custGeom>
          <a:solidFill>
            <a:srgbClr val="8CC63F"/>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4" name="Freeform 163"/>
          <p:cNvSpPr/>
          <p:nvPr/>
        </p:nvSpPr>
        <p:spPr bwMode="auto">
          <a:xfrm>
            <a:off x="6431354" y="2227852"/>
            <a:ext cx="460051" cy="499624"/>
          </a:xfrm>
          <a:custGeom>
            <a:avLst/>
            <a:gdLst>
              <a:gd name="connsiteX0" fmla="*/ 12526 w 465968"/>
              <a:gd name="connsiteY0" fmla="*/ 0 h 506051"/>
              <a:gd name="connsiteX1" fmla="*/ 175365 w 465968"/>
              <a:gd name="connsiteY1" fmla="*/ 0 h 506051"/>
              <a:gd name="connsiteX2" fmla="*/ 140292 w 465968"/>
              <a:gd name="connsiteY2" fmla="*/ 47599 h 506051"/>
              <a:gd name="connsiteX3" fmla="*/ 192901 w 465968"/>
              <a:gd name="connsiteY3" fmla="*/ 47599 h 506051"/>
              <a:gd name="connsiteX4" fmla="*/ 340708 w 465968"/>
              <a:gd name="connsiteY4" fmla="*/ 90187 h 506051"/>
              <a:gd name="connsiteX5" fmla="*/ 423380 w 465968"/>
              <a:gd name="connsiteY5" fmla="*/ 170354 h 506051"/>
              <a:gd name="connsiteX6" fmla="*/ 373276 w 465968"/>
              <a:gd name="connsiteY6" fmla="*/ 260541 h 506051"/>
              <a:gd name="connsiteX7" fmla="*/ 465968 w 465968"/>
              <a:gd name="connsiteY7" fmla="*/ 172859 h 506051"/>
              <a:gd name="connsiteX8" fmla="*/ 425885 w 465968"/>
              <a:gd name="connsiteY8" fmla="*/ 255531 h 506051"/>
              <a:gd name="connsiteX9" fmla="*/ 425885 w 465968"/>
              <a:gd name="connsiteY9" fmla="*/ 506051 h 506051"/>
              <a:gd name="connsiteX10" fmla="*/ 130271 w 465968"/>
              <a:gd name="connsiteY10" fmla="*/ 506051 h 506051"/>
              <a:gd name="connsiteX11" fmla="*/ 130271 w 465968"/>
              <a:gd name="connsiteY11" fmla="*/ 418369 h 506051"/>
              <a:gd name="connsiteX12" fmla="*/ 0 w 465968"/>
              <a:gd name="connsiteY12" fmla="*/ 288098 h 506051"/>
              <a:gd name="connsiteX13" fmla="*/ 12526 w 465968"/>
              <a:gd name="connsiteY13" fmla="*/ 0 h 506051"/>
              <a:gd name="connsiteX0" fmla="*/ 5010 w 465968"/>
              <a:gd name="connsiteY0" fmla="*/ 5011 h 506051"/>
              <a:gd name="connsiteX1" fmla="*/ 175365 w 465968"/>
              <a:gd name="connsiteY1" fmla="*/ 0 h 506051"/>
              <a:gd name="connsiteX2" fmla="*/ 140292 w 465968"/>
              <a:gd name="connsiteY2" fmla="*/ 47599 h 506051"/>
              <a:gd name="connsiteX3" fmla="*/ 192901 w 465968"/>
              <a:gd name="connsiteY3" fmla="*/ 47599 h 506051"/>
              <a:gd name="connsiteX4" fmla="*/ 340708 w 465968"/>
              <a:gd name="connsiteY4" fmla="*/ 90187 h 506051"/>
              <a:gd name="connsiteX5" fmla="*/ 423380 w 465968"/>
              <a:gd name="connsiteY5" fmla="*/ 170354 h 506051"/>
              <a:gd name="connsiteX6" fmla="*/ 373276 w 465968"/>
              <a:gd name="connsiteY6" fmla="*/ 260541 h 506051"/>
              <a:gd name="connsiteX7" fmla="*/ 465968 w 465968"/>
              <a:gd name="connsiteY7" fmla="*/ 172859 h 506051"/>
              <a:gd name="connsiteX8" fmla="*/ 425885 w 465968"/>
              <a:gd name="connsiteY8" fmla="*/ 255531 h 506051"/>
              <a:gd name="connsiteX9" fmla="*/ 425885 w 465968"/>
              <a:gd name="connsiteY9" fmla="*/ 506051 h 506051"/>
              <a:gd name="connsiteX10" fmla="*/ 130271 w 465968"/>
              <a:gd name="connsiteY10" fmla="*/ 506051 h 506051"/>
              <a:gd name="connsiteX11" fmla="*/ 130271 w 465968"/>
              <a:gd name="connsiteY11" fmla="*/ 418369 h 506051"/>
              <a:gd name="connsiteX12" fmla="*/ 0 w 465968"/>
              <a:gd name="connsiteY12" fmla="*/ 288098 h 506051"/>
              <a:gd name="connsiteX13" fmla="*/ 5010 w 465968"/>
              <a:gd name="connsiteY13" fmla="*/ 5011 h 5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5968" h="506051">
                <a:moveTo>
                  <a:pt x="5010" y="5011"/>
                </a:moveTo>
                <a:lnTo>
                  <a:pt x="175365" y="0"/>
                </a:lnTo>
                <a:lnTo>
                  <a:pt x="140292" y="47599"/>
                </a:lnTo>
                <a:lnTo>
                  <a:pt x="192901" y="47599"/>
                </a:lnTo>
                <a:lnTo>
                  <a:pt x="340708" y="90187"/>
                </a:lnTo>
                <a:lnTo>
                  <a:pt x="423380" y="170354"/>
                </a:lnTo>
                <a:lnTo>
                  <a:pt x="373276" y="260541"/>
                </a:lnTo>
                <a:lnTo>
                  <a:pt x="465968" y="172859"/>
                </a:lnTo>
                <a:lnTo>
                  <a:pt x="425885" y="255531"/>
                </a:lnTo>
                <a:lnTo>
                  <a:pt x="425885" y="506051"/>
                </a:lnTo>
                <a:lnTo>
                  <a:pt x="130271" y="506051"/>
                </a:lnTo>
                <a:lnTo>
                  <a:pt x="130271" y="418369"/>
                </a:lnTo>
                <a:lnTo>
                  <a:pt x="0" y="288098"/>
                </a:lnTo>
                <a:lnTo>
                  <a:pt x="5010" y="5011"/>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5" name="Freeform 164"/>
          <p:cNvSpPr/>
          <p:nvPr/>
        </p:nvSpPr>
        <p:spPr bwMode="auto">
          <a:xfrm>
            <a:off x="6557497" y="2722530"/>
            <a:ext cx="380902" cy="665342"/>
          </a:xfrm>
          <a:custGeom>
            <a:avLst/>
            <a:gdLst>
              <a:gd name="connsiteX0" fmla="*/ 47599 w 385801"/>
              <a:gd name="connsiteY0" fmla="*/ 0 h 673900"/>
              <a:gd name="connsiteX1" fmla="*/ 95197 w 385801"/>
              <a:gd name="connsiteY1" fmla="*/ 87682 h 673900"/>
              <a:gd name="connsiteX2" fmla="*/ 0 w 385801"/>
              <a:gd name="connsiteY2" fmla="*/ 182880 h 673900"/>
              <a:gd name="connsiteX3" fmla="*/ 2505 w 385801"/>
              <a:gd name="connsiteY3" fmla="*/ 408348 h 673900"/>
              <a:gd name="connsiteX4" fmla="*/ 127765 w 385801"/>
              <a:gd name="connsiteY4" fmla="*/ 468473 h 673900"/>
              <a:gd name="connsiteX5" fmla="*/ 130270 w 385801"/>
              <a:gd name="connsiteY5" fmla="*/ 586218 h 673900"/>
              <a:gd name="connsiteX6" fmla="*/ 220458 w 385801"/>
              <a:gd name="connsiteY6" fmla="*/ 673900 h 673900"/>
              <a:gd name="connsiteX7" fmla="*/ 250520 w 385801"/>
              <a:gd name="connsiteY7" fmla="*/ 636322 h 673900"/>
              <a:gd name="connsiteX8" fmla="*/ 288098 w 385801"/>
              <a:gd name="connsiteY8" fmla="*/ 673900 h 673900"/>
              <a:gd name="connsiteX9" fmla="*/ 288098 w 385801"/>
              <a:gd name="connsiteY9" fmla="*/ 588723 h 673900"/>
              <a:gd name="connsiteX10" fmla="*/ 333192 w 385801"/>
              <a:gd name="connsiteY10" fmla="*/ 588723 h 673900"/>
              <a:gd name="connsiteX11" fmla="*/ 333192 w 385801"/>
              <a:gd name="connsiteY11" fmla="*/ 553650 h 673900"/>
              <a:gd name="connsiteX12" fmla="*/ 385801 w 385801"/>
              <a:gd name="connsiteY12" fmla="*/ 460958 h 673900"/>
              <a:gd name="connsiteX13" fmla="*/ 330687 w 385801"/>
              <a:gd name="connsiteY13" fmla="*/ 430895 h 673900"/>
              <a:gd name="connsiteX14" fmla="*/ 330687 w 385801"/>
              <a:gd name="connsiteY14" fmla="*/ 2505 h 673900"/>
              <a:gd name="connsiteX15" fmla="*/ 47599 w 385801"/>
              <a:gd name="connsiteY15" fmla="*/ 0 h 67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5801" h="673900">
                <a:moveTo>
                  <a:pt x="47599" y="0"/>
                </a:moveTo>
                <a:lnTo>
                  <a:pt x="95197" y="87682"/>
                </a:lnTo>
                <a:lnTo>
                  <a:pt x="0" y="182880"/>
                </a:lnTo>
                <a:lnTo>
                  <a:pt x="2505" y="408348"/>
                </a:lnTo>
                <a:lnTo>
                  <a:pt x="127765" y="468473"/>
                </a:lnTo>
                <a:lnTo>
                  <a:pt x="130270" y="586218"/>
                </a:lnTo>
                <a:lnTo>
                  <a:pt x="220458" y="673900"/>
                </a:lnTo>
                <a:lnTo>
                  <a:pt x="250520" y="636322"/>
                </a:lnTo>
                <a:lnTo>
                  <a:pt x="288098" y="673900"/>
                </a:lnTo>
                <a:lnTo>
                  <a:pt x="288098" y="588723"/>
                </a:lnTo>
                <a:lnTo>
                  <a:pt x="333192" y="588723"/>
                </a:lnTo>
                <a:lnTo>
                  <a:pt x="333192" y="553650"/>
                </a:lnTo>
                <a:lnTo>
                  <a:pt x="385801" y="460958"/>
                </a:lnTo>
                <a:lnTo>
                  <a:pt x="330687" y="430895"/>
                </a:lnTo>
                <a:lnTo>
                  <a:pt x="330687" y="2505"/>
                </a:lnTo>
                <a:lnTo>
                  <a:pt x="47599"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6" name="Freeform 165"/>
          <p:cNvSpPr/>
          <p:nvPr/>
        </p:nvSpPr>
        <p:spPr bwMode="auto">
          <a:xfrm>
            <a:off x="6930979" y="2309474"/>
            <a:ext cx="371008" cy="460050"/>
          </a:xfrm>
          <a:custGeom>
            <a:avLst/>
            <a:gdLst>
              <a:gd name="connsiteX0" fmla="*/ 2505 w 375780"/>
              <a:gd name="connsiteY0" fmla="*/ 465968 h 465968"/>
              <a:gd name="connsiteX1" fmla="*/ 290603 w 375780"/>
              <a:gd name="connsiteY1" fmla="*/ 465968 h 465968"/>
              <a:gd name="connsiteX2" fmla="*/ 375780 w 375780"/>
              <a:gd name="connsiteY2" fmla="*/ 338202 h 465968"/>
              <a:gd name="connsiteX3" fmla="*/ 333192 w 375780"/>
              <a:gd name="connsiteY3" fmla="*/ 212942 h 465968"/>
              <a:gd name="connsiteX4" fmla="*/ 293109 w 375780"/>
              <a:gd name="connsiteY4" fmla="*/ 212942 h 465968"/>
              <a:gd name="connsiteX5" fmla="*/ 253025 w 375780"/>
              <a:gd name="connsiteY5" fmla="*/ 260541 h 465968"/>
              <a:gd name="connsiteX6" fmla="*/ 250520 w 375780"/>
              <a:gd name="connsiteY6" fmla="*/ 222963 h 465968"/>
              <a:gd name="connsiteX7" fmla="*/ 298119 w 375780"/>
              <a:gd name="connsiteY7" fmla="*/ 127765 h 465968"/>
              <a:gd name="connsiteX8" fmla="*/ 258036 w 375780"/>
              <a:gd name="connsiteY8" fmla="*/ 45093 h 465968"/>
              <a:gd name="connsiteX9" fmla="*/ 160333 w 375780"/>
              <a:gd name="connsiteY9" fmla="*/ 0 h 465968"/>
              <a:gd name="connsiteX10" fmla="*/ 87682 w 375780"/>
              <a:gd name="connsiteY10" fmla="*/ 0 h 465968"/>
              <a:gd name="connsiteX11" fmla="*/ 85177 w 375780"/>
              <a:gd name="connsiteY11" fmla="*/ 130270 h 465968"/>
              <a:gd name="connsiteX12" fmla="*/ 45093 w 375780"/>
              <a:gd name="connsiteY12" fmla="*/ 130270 h 465968"/>
              <a:gd name="connsiteX13" fmla="*/ 50104 w 375780"/>
              <a:gd name="connsiteY13" fmla="*/ 80166 h 465968"/>
              <a:gd name="connsiteX14" fmla="*/ 0 w 375780"/>
              <a:gd name="connsiteY14" fmla="*/ 125260 h 465968"/>
              <a:gd name="connsiteX15" fmla="*/ 0 w 375780"/>
              <a:gd name="connsiteY15" fmla="*/ 305635 h 465968"/>
              <a:gd name="connsiteX16" fmla="*/ 42588 w 375780"/>
              <a:gd name="connsiteY16" fmla="*/ 378286 h 465968"/>
              <a:gd name="connsiteX17" fmla="*/ 2505 w 375780"/>
              <a:gd name="connsiteY17" fmla="*/ 465968 h 4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780" h="465968">
                <a:moveTo>
                  <a:pt x="2505" y="465968"/>
                </a:moveTo>
                <a:lnTo>
                  <a:pt x="290603" y="465968"/>
                </a:lnTo>
                <a:lnTo>
                  <a:pt x="375780" y="338202"/>
                </a:lnTo>
                <a:lnTo>
                  <a:pt x="333192" y="212942"/>
                </a:lnTo>
                <a:lnTo>
                  <a:pt x="293109" y="212942"/>
                </a:lnTo>
                <a:lnTo>
                  <a:pt x="253025" y="260541"/>
                </a:lnTo>
                <a:lnTo>
                  <a:pt x="250520" y="222963"/>
                </a:lnTo>
                <a:lnTo>
                  <a:pt x="298119" y="127765"/>
                </a:lnTo>
                <a:lnTo>
                  <a:pt x="258036" y="45093"/>
                </a:lnTo>
                <a:lnTo>
                  <a:pt x="160333" y="0"/>
                </a:lnTo>
                <a:lnTo>
                  <a:pt x="87682" y="0"/>
                </a:lnTo>
                <a:lnTo>
                  <a:pt x="85177" y="130270"/>
                </a:lnTo>
                <a:lnTo>
                  <a:pt x="45093" y="130270"/>
                </a:lnTo>
                <a:lnTo>
                  <a:pt x="50104" y="80166"/>
                </a:lnTo>
                <a:lnTo>
                  <a:pt x="0" y="125260"/>
                </a:lnTo>
                <a:lnTo>
                  <a:pt x="0" y="305635"/>
                </a:lnTo>
                <a:lnTo>
                  <a:pt x="42588" y="378286"/>
                </a:lnTo>
                <a:lnTo>
                  <a:pt x="2505" y="465968"/>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7" name="Freeform 166"/>
          <p:cNvSpPr/>
          <p:nvPr/>
        </p:nvSpPr>
        <p:spPr bwMode="auto">
          <a:xfrm>
            <a:off x="6599544" y="2151177"/>
            <a:ext cx="504572" cy="239919"/>
          </a:xfrm>
          <a:custGeom>
            <a:avLst/>
            <a:gdLst>
              <a:gd name="connsiteX0" fmla="*/ 0 w 511062"/>
              <a:gd name="connsiteY0" fmla="*/ 117745 h 243005"/>
              <a:gd name="connsiteX1" fmla="*/ 170354 w 511062"/>
              <a:gd name="connsiteY1" fmla="*/ 0 h 243005"/>
              <a:gd name="connsiteX2" fmla="*/ 170354 w 511062"/>
              <a:gd name="connsiteY2" fmla="*/ 80167 h 243005"/>
              <a:gd name="connsiteX3" fmla="*/ 215448 w 511062"/>
              <a:gd name="connsiteY3" fmla="*/ 35073 h 243005"/>
              <a:gd name="connsiteX4" fmla="*/ 258036 w 511062"/>
              <a:gd name="connsiteY4" fmla="*/ 35073 h 243005"/>
              <a:gd name="connsiteX5" fmla="*/ 293109 w 511062"/>
              <a:gd name="connsiteY5" fmla="*/ 82672 h 243005"/>
              <a:gd name="connsiteX6" fmla="*/ 423380 w 511062"/>
              <a:gd name="connsiteY6" fmla="*/ 37578 h 243005"/>
              <a:gd name="connsiteX7" fmla="*/ 423380 w 511062"/>
              <a:gd name="connsiteY7" fmla="*/ 75157 h 243005"/>
              <a:gd name="connsiteX8" fmla="*/ 511062 w 511062"/>
              <a:gd name="connsiteY8" fmla="*/ 75157 h 243005"/>
              <a:gd name="connsiteX9" fmla="*/ 511062 w 511062"/>
              <a:gd name="connsiteY9" fmla="*/ 130271 h 243005"/>
              <a:gd name="connsiteX10" fmla="*/ 415864 w 511062"/>
              <a:gd name="connsiteY10" fmla="*/ 130271 h 243005"/>
              <a:gd name="connsiteX11" fmla="*/ 295614 w 511062"/>
              <a:gd name="connsiteY11" fmla="*/ 165344 h 243005"/>
              <a:gd name="connsiteX12" fmla="*/ 250521 w 511062"/>
              <a:gd name="connsiteY12" fmla="*/ 243005 h 243005"/>
              <a:gd name="connsiteX13" fmla="*/ 165344 w 511062"/>
              <a:gd name="connsiteY13" fmla="*/ 160334 h 243005"/>
              <a:gd name="connsiteX14" fmla="*/ 0 w 511062"/>
              <a:gd name="connsiteY14" fmla="*/ 117745 h 2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062" h="243005">
                <a:moveTo>
                  <a:pt x="0" y="117745"/>
                </a:moveTo>
                <a:lnTo>
                  <a:pt x="170354" y="0"/>
                </a:lnTo>
                <a:lnTo>
                  <a:pt x="170354" y="80167"/>
                </a:lnTo>
                <a:lnTo>
                  <a:pt x="215448" y="35073"/>
                </a:lnTo>
                <a:lnTo>
                  <a:pt x="258036" y="35073"/>
                </a:lnTo>
                <a:lnTo>
                  <a:pt x="293109" y="82672"/>
                </a:lnTo>
                <a:lnTo>
                  <a:pt x="423380" y="37578"/>
                </a:lnTo>
                <a:lnTo>
                  <a:pt x="423380" y="75157"/>
                </a:lnTo>
                <a:lnTo>
                  <a:pt x="511062" y="75157"/>
                </a:lnTo>
                <a:lnTo>
                  <a:pt x="511062" y="130271"/>
                </a:lnTo>
                <a:lnTo>
                  <a:pt x="415864" y="130271"/>
                </a:lnTo>
                <a:lnTo>
                  <a:pt x="295614" y="165344"/>
                </a:lnTo>
                <a:lnTo>
                  <a:pt x="250521" y="243005"/>
                </a:lnTo>
                <a:lnTo>
                  <a:pt x="165344" y="160334"/>
                </a:lnTo>
                <a:lnTo>
                  <a:pt x="0" y="117745"/>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8" name="Freeform 167"/>
          <p:cNvSpPr/>
          <p:nvPr/>
        </p:nvSpPr>
        <p:spPr bwMode="auto">
          <a:xfrm>
            <a:off x="6883985" y="2771998"/>
            <a:ext cx="249812" cy="534252"/>
          </a:xfrm>
          <a:custGeom>
            <a:avLst/>
            <a:gdLst>
              <a:gd name="connsiteX0" fmla="*/ 10021 w 253025"/>
              <a:gd name="connsiteY0" fmla="*/ 0 h 541124"/>
              <a:gd name="connsiteX1" fmla="*/ 253025 w 253025"/>
              <a:gd name="connsiteY1" fmla="*/ 0 h 541124"/>
              <a:gd name="connsiteX2" fmla="*/ 253025 w 253025"/>
              <a:gd name="connsiteY2" fmla="*/ 385802 h 541124"/>
              <a:gd name="connsiteX3" fmla="*/ 175364 w 253025"/>
              <a:gd name="connsiteY3" fmla="*/ 460958 h 541124"/>
              <a:gd name="connsiteX4" fmla="*/ 172859 w 253025"/>
              <a:gd name="connsiteY4" fmla="*/ 498536 h 541124"/>
              <a:gd name="connsiteX5" fmla="*/ 5010 w 253025"/>
              <a:gd name="connsiteY5" fmla="*/ 541124 h 541124"/>
              <a:gd name="connsiteX6" fmla="*/ 0 w 253025"/>
              <a:gd name="connsiteY6" fmla="*/ 501041 h 541124"/>
              <a:gd name="connsiteX7" fmla="*/ 52609 w 253025"/>
              <a:gd name="connsiteY7" fmla="*/ 413359 h 541124"/>
              <a:gd name="connsiteX8" fmla="*/ 2505 w 253025"/>
              <a:gd name="connsiteY8" fmla="*/ 378286 h 541124"/>
              <a:gd name="connsiteX9" fmla="*/ 10021 w 253025"/>
              <a:gd name="connsiteY9" fmla="*/ 0 h 5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025" h="541124">
                <a:moveTo>
                  <a:pt x="10021" y="0"/>
                </a:moveTo>
                <a:lnTo>
                  <a:pt x="253025" y="0"/>
                </a:lnTo>
                <a:lnTo>
                  <a:pt x="253025" y="385802"/>
                </a:lnTo>
                <a:lnTo>
                  <a:pt x="175364" y="460958"/>
                </a:lnTo>
                <a:lnTo>
                  <a:pt x="172859" y="498536"/>
                </a:lnTo>
                <a:lnTo>
                  <a:pt x="5010" y="541124"/>
                </a:lnTo>
                <a:lnTo>
                  <a:pt x="0" y="501041"/>
                </a:lnTo>
                <a:lnTo>
                  <a:pt x="52609" y="413359"/>
                </a:lnTo>
                <a:lnTo>
                  <a:pt x="2505" y="378286"/>
                </a:lnTo>
                <a:lnTo>
                  <a:pt x="10021"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69" name="Freeform 168"/>
          <p:cNvSpPr/>
          <p:nvPr/>
        </p:nvSpPr>
        <p:spPr bwMode="auto">
          <a:xfrm>
            <a:off x="7131323" y="2680482"/>
            <a:ext cx="378429" cy="469944"/>
          </a:xfrm>
          <a:custGeom>
            <a:avLst/>
            <a:gdLst>
              <a:gd name="connsiteX0" fmla="*/ 30063 w 383297"/>
              <a:gd name="connsiteY0" fmla="*/ 87683 h 475989"/>
              <a:gd name="connsiteX1" fmla="*/ 125261 w 383297"/>
              <a:gd name="connsiteY1" fmla="*/ 87683 h 475989"/>
              <a:gd name="connsiteX2" fmla="*/ 210438 w 383297"/>
              <a:gd name="connsiteY2" fmla="*/ 132776 h 475989"/>
              <a:gd name="connsiteX3" fmla="*/ 383297 w 383297"/>
              <a:gd name="connsiteY3" fmla="*/ 0 h 475989"/>
              <a:gd name="connsiteX4" fmla="*/ 383297 w 383297"/>
              <a:gd name="connsiteY4" fmla="*/ 298120 h 475989"/>
              <a:gd name="connsiteX5" fmla="*/ 255531 w 383297"/>
              <a:gd name="connsiteY5" fmla="*/ 468474 h 475989"/>
              <a:gd name="connsiteX6" fmla="*/ 212943 w 383297"/>
              <a:gd name="connsiteY6" fmla="*/ 425885 h 475989"/>
              <a:gd name="connsiteX7" fmla="*/ 147807 w 383297"/>
              <a:gd name="connsiteY7" fmla="*/ 475989 h 475989"/>
              <a:gd name="connsiteX8" fmla="*/ 0 w 383297"/>
              <a:gd name="connsiteY8" fmla="*/ 475989 h 475989"/>
              <a:gd name="connsiteX9" fmla="*/ 30063 w 383297"/>
              <a:gd name="connsiteY9" fmla="*/ 87683 h 475989"/>
              <a:gd name="connsiteX0" fmla="*/ 5011 w 383297"/>
              <a:gd name="connsiteY0" fmla="*/ 90188 h 475989"/>
              <a:gd name="connsiteX1" fmla="*/ 125261 w 383297"/>
              <a:gd name="connsiteY1" fmla="*/ 87683 h 475989"/>
              <a:gd name="connsiteX2" fmla="*/ 210438 w 383297"/>
              <a:gd name="connsiteY2" fmla="*/ 132776 h 475989"/>
              <a:gd name="connsiteX3" fmla="*/ 383297 w 383297"/>
              <a:gd name="connsiteY3" fmla="*/ 0 h 475989"/>
              <a:gd name="connsiteX4" fmla="*/ 383297 w 383297"/>
              <a:gd name="connsiteY4" fmla="*/ 298120 h 475989"/>
              <a:gd name="connsiteX5" fmla="*/ 255531 w 383297"/>
              <a:gd name="connsiteY5" fmla="*/ 468474 h 475989"/>
              <a:gd name="connsiteX6" fmla="*/ 212943 w 383297"/>
              <a:gd name="connsiteY6" fmla="*/ 425885 h 475989"/>
              <a:gd name="connsiteX7" fmla="*/ 147807 w 383297"/>
              <a:gd name="connsiteY7" fmla="*/ 475989 h 475989"/>
              <a:gd name="connsiteX8" fmla="*/ 0 w 383297"/>
              <a:gd name="connsiteY8" fmla="*/ 475989 h 475989"/>
              <a:gd name="connsiteX9" fmla="*/ 5011 w 383297"/>
              <a:gd name="connsiteY9" fmla="*/ 90188 h 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297" h="475989">
                <a:moveTo>
                  <a:pt x="5011" y="90188"/>
                </a:moveTo>
                <a:lnTo>
                  <a:pt x="125261" y="87683"/>
                </a:lnTo>
                <a:lnTo>
                  <a:pt x="210438" y="132776"/>
                </a:lnTo>
                <a:lnTo>
                  <a:pt x="383297" y="0"/>
                </a:lnTo>
                <a:lnTo>
                  <a:pt x="383297" y="298120"/>
                </a:lnTo>
                <a:lnTo>
                  <a:pt x="255531" y="468474"/>
                </a:lnTo>
                <a:lnTo>
                  <a:pt x="212943" y="425885"/>
                </a:lnTo>
                <a:lnTo>
                  <a:pt x="147807" y="475989"/>
                </a:lnTo>
                <a:lnTo>
                  <a:pt x="0" y="475989"/>
                </a:lnTo>
                <a:cubicBezTo>
                  <a:pt x="1670" y="347389"/>
                  <a:pt x="3341" y="218788"/>
                  <a:pt x="5011" y="90188"/>
                </a:cubicBez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0" name="Freeform 169"/>
          <p:cNvSpPr/>
          <p:nvPr/>
        </p:nvSpPr>
        <p:spPr bwMode="auto">
          <a:xfrm>
            <a:off x="6762789" y="3103433"/>
            <a:ext cx="702443" cy="326487"/>
          </a:xfrm>
          <a:custGeom>
            <a:avLst/>
            <a:gdLst>
              <a:gd name="connsiteX0" fmla="*/ 77661 w 711478"/>
              <a:gd name="connsiteY0" fmla="*/ 210437 h 330687"/>
              <a:gd name="connsiteX1" fmla="*/ 82671 w 711478"/>
              <a:gd name="connsiteY1" fmla="*/ 293109 h 330687"/>
              <a:gd name="connsiteX2" fmla="*/ 42588 w 711478"/>
              <a:gd name="connsiteY2" fmla="*/ 253025 h 330687"/>
              <a:gd name="connsiteX3" fmla="*/ 5010 w 711478"/>
              <a:gd name="connsiteY3" fmla="*/ 290603 h 330687"/>
              <a:gd name="connsiteX4" fmla="*/ 0 w 711478"/>
              <a:gd name="connsiteY4" fmla="*/ 330687 h 330687"/>
              <a:gd name="connsiteX5" fmla="*/ 130270 w 711478"/>
              <a:gd name="connsiteY5" fmla="*/ 330687 h 330687"/>
              <a:gd name="connsiteX6" fmla="*/ 130270 w 711478"/>
              <a:gd name="connsiteY6" fmla="*/ 290603 h 330687"/>
              <a:gd name="connsiteX7" fmla="*/ 626301 w 711478"/>
              <a:gd name="connsiteY7" fmla="*/ 290603 h 330687"/>
              <a:gd name="connsiteX8" fmla="*/ 711478 w 711478"/>
              <a:gd name="connsiteY8" fmla="*/ 172859 h 330687"/>
              <a:gd name="connsiteX9" fmla="*/ 656363 w 711478"/>
              <a:gd name="connsiteY9" fmla="*/ 102713 h 330687"/>
              <a:gd name="connsiteX10" fmla="*/ 628806 w 711478"/>
              <a:gd name="connsiteY10" fmla="*/ 90187 h 330687"/>
              <a:gd name="connsiteX11" fmla="*/ 628806 w 711478"/>
              <a:gd name="connsiteY11" fmla="*/ 42588 h 330687"/>
              <a:gd name="connsiteX12" fmla="*/ 588723 w 711478"/>
              <a:gd name="connsiteY12" fmla="*/ 0 h 330687"/>
              <a:gd name="connsiteX13" fmla="*/ 468473 w 711478"/>
              <a:gd name="connsiteY13" fmla="*/ 77661 h 330687"/>
              <a:gd name="connsiteX14" fmla="*/ 385801 w 711478"/>
              <a:gd name="connsiteY14" fmla="*/ 47598 h 330687"/>
              <a:gd name="connsiteX15" fmla="*/ 300624 w 711478"/>
              <a:gd name="connsiteY15" fmla="*/ 125260 h 330687"/>
              <a:gd name="connsiteX16" fmla="*/ 300624 w 711478"/>
              <a:gd name="connsiteY16" fmla="*/ 160333 h 330687"/>
              <a:gd name="connsiteX17" fmla="*/ 77661 w 711478"/>
              <a:gd name="connsiteY17" fmla="*/ 210437 h 330687"/>
              <a:gd name="connsiteX0" fmla="*/ 77661 w 711478"/>
              <a:gd name="connsiteY0" fmla="*/ 210437 h 330687"/>
              <a:gd name="connsiteX1" fmla="*/ 82671 w 711478"/>
              <a:gd name="connsiteY1" fmla="*/ 293109 h 330687"/>
              <a:gd name="connsiteX2" fmla="*/ 42588 w 711478"/>
              <a:gd name="connsiteY2" fmla="*/ 253025 h 330687"/>
              <a:gd name="connsiteX3" fmla="*/ 5010 w 711478"/>
              <a:gd name="connsiteY3" fmla="*/ 290603 h 330687"/>
              <a:gd name="connsiteX4" fmla="*/ 0 w 711478"/>
              <a:gd name="connsiteY4" fmla="*/ 330687 h 330687"/>
              <a:gd name="connsiteX5" fmla="*/ 130270 w 711478"/>
              <a:gd name="connsiteY5" fmla="*/ 330687 h 330687"/>
              <a:gd name="connsiteX6" fmla="*/ 130270 w 711478"/>
              <a:gd name="connsiteY6" fmla="*/ 290603 h 330687"/>
              <a:gd name="connsiteX7" fmla="*/ 626301 w 711478"/>
              <a:gd name="connsiteY7" fmla="*/ 290603 h 330687"/>
              <a:gd name="connsiteX8" fmla="*/ 711478 w 711478"/>
              <a:gd name="connsiteY8" fmla="*/ 172859 h 330687"/>
              <a:gd name="connsiteX9" fmla="*/ 656363 w 711478"/>
              <a:gd name="connsiteY9" fmla="*/ 102713 h 330687"/>
              <a:gd name="connsiteX10" fmla="*/ 628806 w 711478"/>
              <a:gd name="connsiteY10" fmla="*/ 90187 h 330687"/>
              <a:gd name="connsiteX11" fmla="*/ 628806 w 711478"/>
              <a:gd name="connsiteY11" fmla="*/ 42588 h 330687"/>
              <a:gd name="connsiteX12" fmla="*/ 588723 w 711478"/>
              <a:gd name="connsiteY12" fmla="*/ 0 h 330687"/>
              <a:gd name="connsiteX13" fmla="*/ 496031 w 711478"/>
              <a:gd name="connsiteY13" fmla="*/ 50103 h 330687"/>
              <a:gd name="connsiteX14" fmla="*/ 385801 w 711478"/>
              <a:gd name="connsiteY14" fmla="*/ 47598 h 330687"/>
              <a:gd name="connsiteX15" fmla="*/ 300624 w 711478"/>
              <a:gd name="connsiteY15" fmla="*/ 125260 h 330687"/>
              <a:gd name="connsiteX16" fmla="*/ 300624 w 711478"/>
              <a:gd name="connsiteY16" fmla="*/ 160333 h 330687"/>
              <a:gd name="connsiteX17" fmla="*/ 77661 w 711478"/>
              <a:gd name="connsiteY17" fmla="*/ 210437 h 33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478" h="330687">
                <a:moveTo>
                  <a:pt x="77661" y="210437"/>
                </a:moveTo>
                <a:lnTo>
                  <a:pt x="82671" y="293109"/>
                </a:lnTo>
                <a:lnTo>
                  <a:pt x="42588" y="253025"/>
                </a:lnTo>
                <a:lnTo>
                  <a:pt x="5010" y="290603"/>
                </a:lnTo>
                <a:lnTo>
                  <a:pt x="0" y="330687"/>
                </a:lnTo>
                <a:lnTo>
                  <a:pt x="130270" y="330687"/>
                </a:lnTo>
                <a:lnTo>
                  <a:pt x="130270" y="290603"/>
                </a:lnTo>
                <a:lnTo>
                  <a:pt x="626301" y="290603"/>
                </a:lnTo>
                <a:lnTo>
                  <a:pt x="711478" y="172859"/>
                </a:lnTo>
                <a:lnTo>
                  <a:pt x="656363" y="102713"/>
                </a:lnTo>
                <a:lnTo>
                  <a:pt x="628806" y="90187"/>
                </a:lnTo>
                <a:lnTo>
                  <a:pt x="628806" y="42588"/>
                </a:lnTo>
                <a:lnTo>
                  <a:pt x="588723" y="0"/>
                </a:lnTo>
                <a:lnTo>
                  <a:pt x="496031" y="50103"/>
                </a:lnTo>
                <a:lnTo>
                  <a:pt x="385801" y="47598"/>
                </a:lnTo>
                <a:lnTo>
                  <a:pt x="300624" y="125260"/>
                </a:lnTo>
                <a:lnTo>
                  <a:pt x="300624" y="160333"/>
                </a:lnTo>
                <a:lnTo>
                  <a:pt x="77661" y="210437"/>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1" name="Freeform 170"/>
          <p:cNvSpPr/>
          <p:nvPr/>
        </p:nvSpPr>
        <p:spPr bwMode="auto">
          <a:xfrm>
            <a:off x="7383609" y="2645854"/>
            <a:ext cx="657922" cy="667816"/>
          </a:xfrm>
          <a:custGeom>
            <a:avLst/>
            <a:gdLst>
              <a:gd name="connsiteX0" fmla="*/ 120250 w 666385"/>
              <a:gd name="connsiteY0" fmla="*/ 37579 h 676406"/>
              <a:gd name="connsiteX1" fmla="*/ 165344 w 666385"/>
              <a:gd name="connsiteY1" fmla="*/ 5011 h 676406"/>
              <a:gd name="connsiteX2" fmla="*/ 165344 w 666385"/>
              <a:gd name="connsiteY2" fmla="*/ 42589 h 676406"/>
              <a:gd name="connsiteX3" fmla="*/ 586218 w 666385"/>
              <a:gd name="connsiteY3" fmla="*/ 0 h 676406"/>
              <a:gd name="connsiteX4" fmla="*/ 626302 w 666385"/>
              <a:gd name="connsiteY4" fmla="*/ 52610 h 676406"/>
              <a:gd name="connsiteX5" fmla="*/ 626302 w 666385"/>
              <a:gd name="connsiteY5" fmla="*/ 125261 h 676406"/>
              <a:gd name="connsiteX6" fmla="*/ 666385 w 666385"/>
              <a:gd name="connsiteY6" fmla="*/ 170354 h 676406"/>
              <a:gd name="connsiteX7" fmla="*/ 601250 w 666385"/>
              <a:gd name="connsiteY7" fmla="*/ 288099 h 676406"/>
              <a:gd name="connsiteX8" fmla="*/ 258036 w 666385"/>
              <a:gd name="connsiteY8" fmla="*/ 288099 h 676406"/>
              <a:gd name="connsiteX9" fmla="*/ 258036 w 666385"/>
              <a:gd name="connsiteY9" fmla="*/ 350729 h 676406"/>
              <a:gd name="connsiteX10" fmla="*/ 348224 w 666385"/>
              <a:gd name="connsiteY10" fmla="*/ 350729 h 676406"/>
              <a:gd name="connsiteX11" fmla="*/ 348224 w 666385"/>
              <a:gd name="connsiteY11" fmla="*/ 460958 h 676406"/>
              <a:gd name="connsiteX12" fmla="*/ 253026 w 666385"/>
              <a:gd name="connsiteY12" fmla="*/ 460958 h 676406"/>
              <a:gd name="connsiteX13" fmla="*/ 253026 w 666385"/>
              <a:gd name="connsiteY13" fmla="*/ 588724 h 676406"/>
              <a:gd name="connsiteX14" fmla="*/ 115240 w 666385"/>
              <a:gd name="connsiteY14" fmla="*/ 676406 h 676406"/>
              <a:gd name="connsiteX15" fmla="*/ 0 w 666385"/>
              <a:gd name="connsiteY15" fmla="*/ 536114 h 676406"/>
              <a:gd name="connsiteX16" fmla="*/ 0 w 666385"/>
              <a:gd name="connsiteY16" fmla="*/ 493526 h 676406"/>
              <a:gd name="connsiteX17" fmla="*/ 127766 w 666385"/>
              <a:gd name="connsiteY17" fmla="*/ 340708 h 676406"/>
              <a:gd name="connsiteX18" fmla="*/ 120250 w 666385"/>
              <a:gd name="connsiteY18" fmla="*/ 37579 h 67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385" h="676406">
                <a:moveTo>
                  <a:pt x="120250" y="37579"/>
                </a:moveTo>
                <a:lnTo>
                  <a:pt x="165344" y="5011"/>
                </a:lnTo>
                <a:lnTo>
                  <a:pt x="165344" y="42589"/>
                </a:lnTo>
                <a:lnTo>
                  <a:pt x="586218" y="0"/>
                </a:lnTo>
                <a:lnTo>
                  <a:pt x="626302" y="52610"/>
                </a:lnTo>
                <a:lnTo>
                  <a:pt x="626302" y="125261"/>
                </a:lnTo>
                <a:lnTo>
                  <a:pt x="666385" y="170354"/>
                </a:lnTo>
                <a:lnTo>
                  <a:pt x="601250" y="288099"/>
                </a:lnTo>
                <a:lnTo>
                  <a:pt x="258036" y="288099"/>
                </a:lnTo>
                <a:lnTo>
                  <a:pt x="258036" y="350729"/>
                </a:lnTo>
                <a:lnTo>
                  <a:pt x="348224" y="350729"/>
                </a:lnTo>
                <a:lnTo>
                  <a:pt x="348224" y="460958"/>
                </a:lnTo>
                <a:lnTo>
                  <a:pt x="253026" y="460958"/>
                </a:lnTo>
                <a:lnTo>
                  <a:pt x="253026" y="588724"/>
                </a:lnTo>
                <a:lnTo>
                  <a:pt x="115240" y="676406"/>
                </a:lnTo>
                <a:lnTo>
                  <a:pt x="0" y="536114"/>
                </a:lnTo>
                <a:lnTo>
                  <a:pt x="0" y="493526"/>
                </a:lnTo>
                <a:lnTo>
                  <a:pt x="127766" y="340708"/>
                </a:lnTo>
                <a:lnTo>
                  <a:pt x="120250" y="37579"/>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2" name="Freeform 171"/>
          <p:cNvSpPr/>
          <p:nvPr/>
        </p:nvSpPr>
        <p:spPr bwMode="auto">
          <a:xfrm>
            <a:off x="7974750" y="2925348"/>
            <a:ext cx="111303" cy="96462"/>
          </a:xfrm>
          <a:custGeom>
            <a:avLst/>
            <a:gdLst>
              <a:gd name="connsiteX0" fmla="*/ 22547 w 112735"/>
              <a:gd name="connsiteY0" fmla="*/ 0 h 97703"/>
              <a:gd name="connsiteX1" fmla="*/ 112735 w 112735"/>
              <a:gd name="connsiteY1" fmla="*/ 90187 h 97703"/>
              <a:gd name="connsiteX2" fmla="*/ 0 w 112735"/>
              <a:gd name="connsiteY2" fmla="*/ 97703 h 97703"/>
              <a:gd name="connsiteX3" fmla="*/ 22547 w 112735"/>
              <a:gd name="connsiteY3" fmla="*/ 0 h 97703"/>
            </a:gdLst>
            <a:ahLst/>
            <a:cxnLst>
              <a:cxn ang="0">
                <a:pos x="connsiteX0" y="connsiteY0"/>
              </a:cxn>
              <a:cxn ang="0">
                <a:pos x="connsiteX1" y="connsiteY1"/>
              </a:cxn>
              <a:cxn ang="0">
                <a:pos x="connsiteX2" y="connsiteY2"/>
              </a:cxn>
              <a:cxn ang="0">
                <a:pos x="connsiteX3" y="connsiteY3"/>
              </a:cxn>
            </a:cxnLst>
            <a:rect l="l" t="t" r="r" b="b"/>
            <a:pathLst>
              <a:path w="112735" h="97703">
                <a:moveTo>
                  <a:pt x="22547" y="0"/>
                </a:moveTo>
                <a:lnTo>
                  <a:pt x="112735" y="90187"/>
                </a:lnTo>
                <a:lnTo>
                  <a:pt x="0" y="97703"/>
                </a:lnTo>
                <a:cubicBezTo>
                  <a:pt x="835" y="70981"/>
                  <a:pt x="1671" y="44258"/>
                  <a:pt x="22547" y="0"/>
                </a:cubicBezTo>
                <a:close/>
              </a:path>
            </a:pathLst>
          </a:custGeom>
          <a:solidFill>
            <a:srgbClr val="FFFFFF">
              <a:lumMod val="75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3" name="Freeform 172"/>
          <p:cNvSpPr/>
          <p:nvPr/>
        </p:nvSpPr>
        <p:spPr bwMode="auto">
          <a:xfrm>
            <a:off x="7539433" y="2225379"/>
            <a:ext cx="709863" cy="519412"/>
          </a:xfrm>
          <a:custGeom>
            <a:avLst/>
            <a:gdLst>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0 w 718994"/>
              <a:gd name="connsiteY21" fmla="*/ 428390 h 526093"/>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82672 w 718994"/>
              <a:gd name="connsiteY21" fmla="*/ 425884 h 526093"/>
              <a:gd name="connsiteX22" fmla="*/ 0 w 718994"/>
              <a:gd name="connsiteY22" fmla="*/ 428390 h 526093"/>
              <a:gd name="connsiteX0" fmla="*/ 0 w 718994"/>
              <a:gd name="connsiteY0" fmla="*/ 428390 h 526093"/>
              <a:gd name="connsiteX1" fmla="*/ 87682 w 718994"/>
              <a:gd name="connsiteY1" fmla="*/ 380791 h 526093"/>
              <a:gd name="connsiteX2" fmla="*/ 47599 w 718994"/>
              <a:gd name="connsiteY2" fmla="*/ 293109 h 526093"/>
              <a:gd name="connsiteX3" fmla="*/ 172859 w 718994"/>
              <a:gd name="connsiteY3" fmla="*/ 293109 h 526093"/>
              <a:gd name="connsiteX4" fmla="*/ 300625 w 718994"/>
              <a:gd name="connsiteY4" fmla="*/ 217952 h 526093"/>
              <a:gd name="connsiteX5" fmla="*/ 248016 w 718994"/>
              <a:gd name="connsiteY5" fmla="*/ 132775 h 526093"/>
              <a:gd name="connsiteX6" fmla="*/ 338203 w 718994"/>
              <a:gd name="connsiteY6" fmla="*/ 50104 h 526093"/>
              <a:gd name="connsiteX7" fmla="*/ 506052 w 718994"/>
              <a:gd name="connsiteY7" fmla="*/ 0 h 526093"/>
              <a:gd name="connsiteX8" fmla="*/ 506052 w 718994"/>
              <a:gd name="connsiteY8" fmla="*/ 170354 h 526093"/>
              <a:gd name="connsiteX9" fmla="*/ 543630 w 718994"/>
              <a:gd name="connsiteY9" fmla="*/ 220458 h 526093"/>
              <a:gd name="connsiteX10" fmla="*/ 543630 w 718994"/>
              <a:gd name="connsiteY10" fmla="*/ 298119 h 526093"/>
              <a:gd name="connsiteX11" fmla="*/ 553651 w 718994"/>
              <a:gd name="connsiteY11" fmla="*/ 358244 h 526093"/>
              <a:gd name="connsiteX12" fmla="*/ 583713 w 718994"/>
              <a:gd name="connsiteY12" fmla="*/ 413358 h 526093"/>
              <a:gd name="connsiteX13" fmla="*/ 583713 w 718994"/>
              <a:gd name="connsiteY13" fmla="*/ 438411 h 526093"/>
              <a:gd name="connsiteX14" fmla="*/ 596239 w 718994"/>
              <a:gd name="connsiteY14" fmla="*/ 478494 h 526093"/>
              <a:gd name="connsiteX15" fmla="*/ 718994 w 718994"/>
              <a:gd name="connsiteY15" fmla="*/ 428390 h 526093"/>
              <a:gd name="connsiteX16" fmla="*/ 718994 w 718994"/>
              <a:gd name="connsiteY16" fmla="*/ 475989 h 526093"/>
              <a:gd name="connsiteX17" fmla="*/ 611270 w 718994"/>
              <a:gd name="connsiteY17" fmla="*/ 513567 h 526093"/>
              <a:gd name="connsiteX18" fmla="*/ 576197 w 718994"/>
              <a:gd name="connsiteY18" fmla="*/ 526093 h 526093"/>
              <a:gd name="connsiteX19" fmla="*/ 468474 w 718994"/>
              <a:gd name="connsiteY19" fmla="*/ 468473 h 526093"/>
              <a:gd name="connsiteX20" fmla="*/ 430896 w 718994"/>
              <a:gd name="connsiteY20" fmla="*/ 425884 h 526093"/>
              <a:gd name="connsiteX21" fmla="*/ 17536 w 718994"/>
              <a:gd name="connsiteY21" fmla="*/ 465968 h 526093"/>
              <a:gd name="connsiteX22" fmla="*/ 0 w 718994"/>
              <a:gd name="connsiteY22" fmla="*/ 428390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8994" h="526093">
                <a:moveTo>
                  <a:pt x="0" y="428390"/>
                </a:moveTo>
                <a:lnTo>
                  <a:pt x="87682" y="380791"/>
                </a:lnTo>
                <a:lnTo>
                  <a:pt x="47599" y="293109"/>
                </a:lnTo>
                <a:lnTo>
                  <a:pt x="172859" y="293109"/>
                </a:lnTo>
                <a:lnTo>
                  <a:pt x="300625" y="217952"/>
                </a:lnTo>
                <a:lnTo>
                  <a:pt x="248016" y="132775"/>
                </a:lnTo>
                <a:lnTo>
                  <a:pt x="338203" y="50104"/>
                </a:lnTo>
                <a:lnTo>
                  <a:pt x="506052" y="0"/>
                </a:lnTo>
                <a:lnTo>
                  <a:pt x="506052" y="170354"/>
                </a:lnTo>
                <a:lnTo>
                  <a:pt x="543630" y="220458"/>
                </a:lnTo>
                <a:lnTo>
                  <a:pt x="543630" y="298119"/>
                </a:lnTo>
                <a:lnTo>
                  <a:pt x="553651" y="358244"/>
                </a:lnTo>
                <a:lnTo>
                  <a:pt x="583713" y="413358"/>
                </a:lnTo>
                <a:lnTo>
                  <a:pt x="583713" y="438411"/>
                </a:lnTo>
                <a:lnTo>
                  <a:pt x="596239" y="478494"/>
                </a:lnTo>
                <a:lnTo>
                  <a:pt x="718994" y="428390"/>
                </a:lnTo>
                <a:lnTo>
                  <a:pt x="718994" y="475989"/>
                </a:lnTo>
                <a:lnTo>
                  <a:pt x="611270" y="513567"/>
                </a:lnTo>
                <a:lnTo>
                  <a:pt x="576197" y="526093"/>
                </a:lnTo>
                <a:lnTo>
                  <a:pt x="468474" y="468473"/>
                </a:lnTo>
                <a:lnTo>
                  <a:pt x="430896" y="425884"/>
                </a:lnTo>
                <a:lnTo>
                  <a:pt x="17536" y="465968"/>
                </a:lnTo>
                <a:lnTo>
                  <a:pt x="0" y="42839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4" name="Freeform 173"/>
          <p:cNvSpPr/>
          <p:nvPr/>
        </p:nvSpPr>
        <p:spPr bwMode="auto">
          <a:xfrm>
            <a:off x="7989591" y="2695323"/>
            <a:ext cx="131089" cy="279493"/>
          </a:xfrm>
          <a:custGeom>
            <a:avLst/>
            <a:gdLst>
              <a:gd name="connsiteX0" fmla="*/ 15031 w 132775"/>
              <a:gd name="connsiteY0" fmla="*/ 0 h 283088"/>
              <a:gd name="connsiteX1" fmla="*/ 10020 w 132775"/>
              <a:gd name="connsiteY1" fmla="*/ 72651 h 283088"/>
              <a:gd name="connsiteX2" fmla="*/ 52609 w 132775"/>
              <a:gd name="connsiteY2" fmla="*/ 112734 h 283088"/>
              <a:gd name="connsiteX3" fmla="*/ 0 w 132775"/>
              <a:gd name="connsiteY3" fmla="*/ 240499 h 283088"/>
              <a:gd name="connsiteX4" fmla="*/ 22546 w 132775"/>
              <a:gd name="connsiteY4" fmla="*/ 245510 h 283088"/>
              <a:gd name="connsiteX5" fmla="*/ 47598 w 132775"/>
              <a:gd name="connsiteY5" fmla="*/ 240499 h 283088"/>
              <a:gd name="connsiteX6" fmla="*/ 87682 w 132775"/>
              <a:gd name="connsiteY6" fmla="*/ 283088 h 283088"/>
              <a:gd name="connsiteX7" fmla="*/ 130270 w 132775"/>
              <a:gd name="connsiteY7" fmla="*/ 212942 h 283088"/>
              <a:gd name="connsiteX8" fmla="*/ 132775 w 132775"/>
              <a:gd name="connsiteY8" fmla="*/ 112734 h 283088"/>
              <a:gd name="connsiteX9" fmla="*/ 95197 w 132775"/>
              <a:gd name="connsiteY9" fmla="*/ 77661 h 283088"/>
              <a:gd name="connsiteX10" fmla="*/ 125260 w 132775"/>
              <a:gd name="connsiteY10" fmla="*/ 70145 h 283088"/>
              <a:gd name="connsiteX11" fmla="*/ 115239 w 132775"/>
              <a:gd name="connsiteY11" fmla="*/ 47599 h 283088"/>
              <a:gd name="connsiteX12" fmla="*/ 15031 w 132775"/>
              <a:gd name="connsiteY12" fmla="*/ 0 h 28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75" h="283088">
                <a:moveTo>
                  <a:pt x="15031" y="0"/>
                </a:moveTo>
                <a:lnTo>
                  <a:pt x="10020" y="72651"/>
                </a:lnTo>
                <a:lnTo>
                  <a:pt x="52609" y="112734"/>
                </a:lnTo>
                <a:lnTo>
                  <a:pt x="0" y="240499"/>
                </a:lnTo>
                <a:lnTo>
                  <a:pt x="22546" y="245510"/>
                </a:lnTo>
                <a:lnTo>
                  <a:pt x="47598" y="240499"/>
                </a:lnTo>
                <a:lnTo>
                  <a:pt x="87682" y="283088"/>
                </a:lnTo>
                <a:lnTo>
                  <a:pt x="130270" y="212942"/>
                </a:lnTo>
                <a:lnTo>
                  <a:pt x="132775" y="112734"/>
                </a:lnTo>
                <a:lnTo>
                  <a:pt x="95197" y="77661"/>
                </a:lnTo>
                <a:lnTo>
                  <a:pt x="125260" y="70145"/>
                </a:lnTo>
                <a:lnTo>
                  <a:pt x="115239" y="47599"/>
                </a:lnTo>
                <a:lnTo>
                  <a:pt x="15031" y="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5" name="Freeform 174"/>
          <p:cNvSpPr/>
          <p:nvPr/>
        </p:nvSpPr>
        <p:spPr bwMode="auto">
          <a:xfrm>
            <a:off x="8197355" y="1849423"/>
            <a:ext cx="333908" cy="497152"/>
          </a:xfrm>
          <a:custGeom>
            <a:avLst/>
            <a:gdLst>
              <a:gd name="connsiteX0" fmla="*/ 85177 w 338203"/>
              <a:gd name="connsiteY0" fmla="*/ 0 h 503547"/>
              <a:gd name="connsiteX1" fmla="*/ 132776 w 338203"/>
              <a:gd name="connsiteY1" fmla="*/ 50104 h 503547"/>
              <a:gd name="connsiteX2" fmla="*/ 177869 w 338203"/>
              <a:gd name="connsiteY2" fmla="*/ 2506 h 503547"/>
              <a:gd name="connsiteX3" fmla="*/ 222963 w 338203"/>
              <a:gd name="connsiteY3" fmla="*/ 60125 h 503547"/>
              <a:gd name="connsiteX4" fmla="*/ 255531 w 338203"/>
              <a:gd name="connsiteY4" fmla="*/ 175365 h 503547"/>
              <a:gd name="connsiteX5" fmla="*/ 290604 w 338203"/>
              <a:gd name="connsiteY5" fmla="*/ 172860 h 503547"/>
              <a:gd name="connsiteX6" fmla="*/ 300624 w 338203"/>
              <a:gd name="connsiteY6" fmla="*/ 220458 h 503547"/>
              <a:gd name="connsiteX7" fmla="*/ 338203 w 338203"/>
              <a:gd name="connsiteY7" fmla="*/ 217953 h 503547"/>
              <a:gd name="connsiteX8" fmla="*/ 338203 w 338203"/>
              <a:gd name="connsiteY8" fmla="*/ 258036 h 503547"/>
              <a:gd name="connsiteX9" fmla="*/ 290604 w 338203"/>
              <a:gd name="connsiteY9" fmla="*/ 355740 h 503547"/>
              <a:gd name="connsiteX10" fmla="*/ 248015 w 338203"/>
              <a:gd name="connsiteY10" fmla="*/ 353234 h 503547"/>
              <a:gd name="connsiteX11" fmla="*/ 215448 w 338203"/>
              <a:gd name="connsiteY11" fmla="*/ 388307 h 503547"/>
              <a:gd name="connsiteX12" fmla="*/ 180375 w 338203"/>
              <a:gd name="connsiteY12" fmla="*/ 348224 h 503547"/>
              <a:gd name="connsiteX13" fmla="*/ 172859 w 338203"/>
              <a:gd name="connsiteY13" fmla="*/ 438411 h 503547"/>
              <a:gd name="connsiteX14" fmla="*/ 97703 w 338203"/>
              <a:gd name="connsiteY14" fmla="*/ 503547 h 503547"/>
              <a:gd name="connsiteX15" fmla="*/ 0 w 338203"/>
              <a:gd name="connsiteY15" fmla="*/ 300625 h 503547"/>
              <a:gd name="connsiteX16" fmla="*/ 50104 w 338203"/>
              <a:gd name="connsiteY16" fmla="*/ 222964 h 503547"/>
              <a:gd name="connsiteX17" fmla="*/ 50104 w 338203"/>
              <a:gd name="connsiteY17" fmla="*/ 125261 h 503547"/>
              <a:gd name="connsiteX18" fmla="*/ 85177 w 338203"/>
              <a:gd name="connsiteY18" fmla="*/ 0 h 50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203" h="503547">
                <a:moveTo>
                  <a:pt x="85177" y="0"/>
                </a:moveTo>
                <a:lnTo>
                  <a:pt x="132776" y="50104"/>
                </a:lnTo>
                <a:lnTo>
                  <a:pt x="177869" y="2506"/>
                </a:lnTo>
                <a:lnTo>
                  <a:pt x="222963" y="60125"/>
                </a:lnTo>
                <a:lnTo>
                  <a:pt x="255531" y="175365"/>
                </a:lnTo>
                <a:lnTo>
                  <a:pt x="290604" y="172860"/>
                </a:lnTo>
                <a:lnTo>
                  <a:pt x="300624" y="220458"/>
                </a:lnTo>
                <a:lnTo>
                  <a:pt x="338203" y="217953"/>
                </a:lnTo>
                <a:lnTo>
                  <a:pt x="338203" y="258036"/>
                </a:lnTo>
                <a:lnTo>
                  <a:pt x="290604" y="355740"/>
                </a:lnTo>
                <a:lnTo>
                  <a:pt x="248015" y="353234"/>
                </a:lnTo>
                <a:lnTo>
                  <a:pt x="215448" y="388307"/>
                </a:lnTo>
                <a:lnTo>
                  <a:pt x="180375" y="348224"/>
                </a:lnTo>
                <a:lnTo>
                  <a:pt x="172859" y="438411"/>
                </a:lnTo>
                <a:lnTo>
                  <a:pt x="97703" y="503547"/>
                </a:lnTo>
                <a:lnTo>
                  <a:pt x="0" y="300625"/>
                </a:lnTo>
                <a:lnTo>
                  <a:pt x="50104" y="222964"/>
                </a:lnTo>
                <a:lnTo>
                  <a:pt x="50104" y="125261"/>
                </a:lnTo>
                <a:lnTo>
                  <a:pt x="85177" y="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6" name="Freeform 175"/>
          <p:cNvSpPr/>
          <p:nvPr/>
        </p:nvSpPr>
        <p:spPr bwMode="auto">
          <a:xfrm>
            <a:off x="8145414" y="2138811"/>
            <a:ext cx="185504" cy="304227"/>
          </a:xfrm>
          <a:custGeom>
            <a:avLst/>
            <a:gdLst>
              <a:gd name="connsiteX0" fmla="*/ 52609 w 185385"/>
              <a:gd name="connsiteY0" fmla="*/ 0 h 298120"/>
              <a:gd name="connsiteX1" fmla="*/ 147807 w 185385"/>
              <a:gd name="connsiteY1" fmla="*/ 207932 h 298120"/>
              <a:gd name="connsiteX2" fmla="*/ 185385 w 185385"/>
              <a:gd name="connsiteY2" fmla="*/ 212943 h 298120"/>
              <a:gd name="connsiteX3" fmla="*/ 185385 w 185385"/>
              <a:gd name="connsiteY3" fmla="*/ 298120 h 298120"/>
              <a:gd name="connsiteX4" fmla="*/ 5010 w 185385"/>
              <a:gd name="connsiteY4" fmla="*/ 298120 h 298120"/>
              <a:gd name="connsiteX5" fmla="*/ 5010 w 185385"/>
              <a:gd name="connsiteY5" fmla="*/ 167849 h 298120"/>
              <a:gd name="connsiteX6" fmla="*/ 57619 w 185385"/>
              <a:gd name="connsiteY6" fmla="*/ 132776 h 298120"/>
              <a:gd name="connsiteX7" fmla="*/ 12526 w 185385"/>
              <a:gd name="connsiteY7" fmla="*/ 85177 h 298120"/>
              <a:gd name="connsiteX8" fmla="*/ 0 w 185385"/>
              <a:gd name="connsiteY8" fmla="*/ 42589 h 298120"/>
              <a:gd name="connsiteX9" fmla="*/ 52609 w 185385"/>
              <a:gd name="connsiteY9" fmla="*/ 0 h 298120"/>
              <a:gd name="connsiteX0" fmla="*/ 55114 w 187890"/>
              <a:gd name="connsiteY0" fmla="*/ 10020 h 308140"/>
              <a:gd name="connsiteX1" fmla="*/ 150312 w 187890"/>
              <a:gd name="connsiteY1" fmla="*/ 217952 h 308140"/>
              <a:gd name="connsiteX2" fmla="*/ 187890 w 187890"/>
              <a:gd name="connsiteY2" fmla="*/ 222963 h 308140"/>
              <a:gd name="connsiteX3" fmla="*/ 187890 w 187890"/>
              <a:gd name="connsiteY3" fmla="*/ 308140 h 308140"/>
              <a:gd name="connsiteX4" fmla="*/ 7515 w 187890"/>
              <a:gd name="connsiteY4" fmla="*/ 308140 h 308140"/>
              <a:gd name="connsiteX5" fmla="*/ 7515 w 187890"/>
              <a:gd name="connsiteY5" fmla="*/ 177869 h 308140"/>
              <a:gd name="connsiteX6" fmla="*/ 60124 w 187890"/>
              <a:gd name="connsiteY6" fmla="*/ 142796 h 308140"/>
              <a:gd name="connsiteX7" fmla="*/ 15031 w 187890"/>
              <a:gd name="connsiteY7" fmla="*/ 95197 h 308140"/>
              <a:gd name="connsiteX8" fmla="*/ 0 w 187890"/>
              <a:gd name="connsiteY8" fmla="*/ 0 h 308140"/>
              <a:gd name="connsiteX9" fmla="*/ 55114 w 187890"/>
              <a:gd name="connsiteY9" fmla="*/ 10020 h 308140"/>
              <a:gd name="connsiteX0" fmla="*/ 55114 w 187890"/>
              <a:gd name="connsiteY0" fmla="*/ 10020 h 308140"/>
              <a:gd name="connsiteX1" fmla="*/ 150312 w 187890"/>
              <a:gd name="connsiteY1" fmla="*/ 217952 h 308140"/>
              <a:gd name="connsiteX2" fmla="*/ 187890 w 187890"/>
              <a:gd name="connsiteY2" fmla="*/ 222963 h 308140"/>
              <a:gd name="connsiteX3" fmla="*/ 187890 w 187890"/>
              <a:gd name="connsiteY3" fmla="*/ 308140 h 308140"/>
              <a:gd name="connsiteX4" fmla="*/ 7515 w 187890"/>
              <a:gd name="connsiteY4" fmla="*/ 308140 h 308140"/>
              <a:gd name="connsiteX5" fmla="*/ 7515 w 187890"/>
              <a:gd name="connsiteY5" fmla="*/ 177869 h 308140"/>
              <a:gd name="connsiteX6" fmla="*/ 60124 w 187890"/>
              <a:gd name="connsiteY6" fmla="*/ 142796 h 308140"/>
              <a:gd name="connsiteX7" fmla="*/ 15031 w 187890"/>
              <a:gd name="connsiteY7" fmla="*/ 95197 h 308140"/>
              <a:gd name="connsiteX8" fmla="*/ 0 w 187890"/>
              <a:gd name="connsiteY8" fmla="*/ 0 h 308140"/>
              <a:gd name="connsiteX9" fmla="*/ 55114 w 187890"/>
              <a:gd name="connsiteY9" fmla="*/ 10020 h 30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890" h="308140">
                <a:moveTo>
                  <a:pt x="55114" y="10020"/>
                </a:moveTo>
                <a:lnTo>
                  <a:pt x="150312" y="217952"/>
                </a:lnTo>
                <a:lnTo>
                  <a:pt x="187890" y="222963"/>
                </a:lnTo>
                <a:lnTo>
                  <a:pt x="187890" y="308140"/>
                </a:lnTo>
                <a:lnTo>
                  <a:pt x="7515" y="308140"/>
                </a:lnTo>
                <a:lnTo>
                  <a:pt x="7515" y="177869"/>
                </a:lnTo>
                <a:lnTo>
                  <a:pt x="60124" y="142796"/>
                </a:lnTo>
                <a:lnTo>
                  <a:pt x="15031" y="95197"/>
                </a:lnTo>
                <a:cubicBezTo>
                  <a:pt x="10021" y="63465"/>
                  <a:pt x="5010" y="56784"/>
                  <a:pt x="0" y="0"/>
                </a:cubicBezTo>
                <a:lnTo>
                  <a:pt x="55114" y="1002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7" name="Freeform 176"/>
          <p:cNvSpPr/>
          <p:nvPr/>
        </p:nvSpPr>
        <p:spPr bwMode="auto">
          <a:xfrm>
            <a:off x="8036584" y="2190751"/>
            <a:ext cx="168191" cy="254759"/>
          </a:xfrm>
          <a:custGeom>
            <a:avLst/>
            <a:gdLst>
              <a:gd name="connsiteX0" fmla="*/ 2506 w 170354"/>
              <a:gd name="connsiteY0" fmla="*/ 30062 h 258036"/>
              <a:gd name="connsiteX1" fmla="*/ 120250 w 170354"/>
              <a:gd name="connsiteY1" fmla="*/ 0 h 258036"/>
              <a:gd name="connsiteX2" fmla="*/ 122756 w 170354"/>
              <a:gd name="connsiteY2" fmla="*/ 40083 h 258036"/>
              <a:gd name="connsiteX3" fmla="*/ 170354 w 170354"/>
              <a:gd name="connsiteY3" fmla="*/ 90187 h 258036"/>
              <a:gd name="connsiteX4" fmla="*/ 117745 w 170354"/>
              <a:gd name="connsiteY4" fmla="*/ 122755 h 258036"/>
              <a:gd name="connsiteX5" fmla="*/ 117745 w 170354"/>
              <a:gd name="connsiteY5" fmla="*/ 255531 h 258036"/>
              <a:gd name="connsiteX6" fmla="*/ 40084 w 170354"/>
              <a:gd name="connsiteY6" fmla="*/ 258036 h 258036"/>
              <a:gd name="connsiteX7" fmla="*/ 0 w 170354"/>
              <a:gd name="connsiteY7" fmla="*/ 205427 h 258036"/>
              <a:gd name="connsiteX8" fmla="*/ 2506 w 170354"/>
              <a:gd name="connsiteY8" fmla="*/ 30062 h 25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4" h="258036">
                <a:moveTo>
                  <a:pt x="2506" y="30062"/>
                </a:moveTo>
                <a:lnTo>
                  <a:pt x="120250" y="0"/>
                </a:lnTo>
                <a:lnTo>
                  <a:pt x="122756" y="40083"/>
                </a:lnTo>
                <a:lnTo>
                  <a:pt x="170354" y="90187"/>
                </a:lnTo>
                <a:lnTo>
                  <a:pt x="117745" y="122755"/>
                </a:lnTo>
                <a:lnTo>
                  <a:pt x="117745" y="255531"/>
                </a:lnTo>
                <a:lnTo>
                  <a:pt x="40084" y="258036"/>
                </a:lnTo>
                <a:lnTo>
                  <a:pt x="0" y="205427"/>
                </a:lnTo>
                <a:cubicBezTo>
                  <a:pt x="835" y="148642"/>
                  <a:pt x="1671" y="91858"/>
                  <a:pt x="2506" y="30062"/>
                </a:cubicBez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8" name="Freeform 177"/>
          <p:cNvSpPr/>
          <p:nvPr/>
        </p:nvSpPr>
        <p:spPr bwMode="auto">
          <a:xfrm>
            <a:off x="8076159" y="2440563"/>
            <a:ext cx="299280" cy="84095"/>
          </a:xfrm>
          <a:custGeom>
            <a:avLst/>
            <a:gdLst>
              <a:gd name="connsiteX0" fmla="*/ 0 w 303130"/>
              <a:gd name="connsiteY0" fmla="*/ 7516 h 85177"/>
              <a:gd name="connsiteX1" fmla="*/ 0 w 303130"/>
              <a:gd name="connsiteY1" fmla="*/ 85177 h 85177"/>
              <a:gd name="connsiteX2" fmla="*/ 263046 w 303130"/>
              <a:gd name="connsiteY2" fmla="*/ 82672 h 85177"/>
              <a:gd name="connsiteX3" fmla="*/ 303130 w 303130"/>
              <a:gd name="connsiteY3" fmla="*/ 42589 h 85177"/>
              <a:gd name="connsiteX4" fmla="*/ 253026 w 303130"/>
              <a:gd name="connsiteY4" fmla="*/ 0 h 85177"/>
              <a:gd name="connsiteX5" fmla="*/ 0 w 303130"/>
              <a:gd name="connsiteY5" fmla="*/ 7516 h 8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30" h="85177">
                <a:moveTo>
                  <a:pt x="0" y="7516"/>
                </a:moveTo>
                <a:lnTo>
                  <a:pt x="0" y="85177"/>
                </a:lnTo>
                <a:lnTo>
                  <a:pt x="263046" y="82672"/>
                </a:lnTo>
                <a:lnTo>
                  <a:pt x="303130" y="42589"/>
                </a:lnTo>
                <a:lnTo>
                  <a:pt x="253026" y="0"/>
                </a:lnTo>
                <a:lnTo>
                  <a:pt x="0" y="7516"/>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79" name="Freeform 178"/>
          <p:cNvSpPr/>
          <p:nvPr/>
        </p:nvSpPr>
        <p:spPr bwMode="auto">
          <a:xfrm>
            <a:off x="8086053" y="2522185"/>
            <a:ext cx="160770" cy="128617"/>
          </a:xfrm>
          <a:custGeom>
            <a:avLst/>
            <a:gdLst>
              <a:gd name="connsiteX0" fmla="*/ 5010 w 162838"/>
              <a:gd name="connsiteY0" fmla="*/ 2505 h 130271"/>
              <a:gd name="connsiteX1" fmla="*/ 0 w 162838"/>
              <a:gd name="connsiteY1" fmla="*/ 55115 h 130271"/>
              <a:gd name="connsiteX2" fmla="*/ 35072 w 162838"/>
              <a:gd name="connsiteY2" fmla="*/ 107724 h 130271"/>
              <a:gd name="connsiteX3" fmla="*/ 57619 w 162838"/>
              <a:gd name="connsiteY3" fmla="*/ 130271 h 130271"/>
              <a:gd name="connsiteX4" fmla="*/ 162838 w 162838"/>
              <a:gd name="connsiteY4" fmla="*/ 125260 h 130271"/>
              <a:gd name="connsiteX5" fmla="*/ 162838 w 162838"/>
              <a:gd name="connsiteY5" fmla="*/ 0 h 130271"/>
              <a:gd name="connsiteX6" fmla="*/ 5010 w 162838"/>
              <a:gd name="connsiteY6" fmla="*/ 2505 h 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838" h="130271">
                <a:moveTo>
                  <a:pt x="5010" y="2505"/>
                </a:moveTo>
                <a:lnTo>
                  <a:pt x="0" y="55115"/>
                </a:lnTo>
                <a:lnTo>
                  <a:pt x="35072" y="107724"/>
                </a:lnTo>
                <a:lnTo>
                  <a:pt x="57619" y="130271"/>
                </a:lnTo>
                <a:lnTo>
                  <a:pt x="162838" y="125260"/>
                </a:lnTo>
                <a:lnTo>
                  <a:pt x="162838" y="0"/>
                </a:lnTo>
                <a:lnTo>
                  <a:pt x="5010" y="2505"/>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0" name="Freeform 179"/>
          <p:cNvSpPr/>
          <p:nvPr/>
        </p:nvSpPr>
        <p:spPr bwMode="auto">
          <a:xfrm>
            <a:off x="8323498" y="2482611"/>
            <a:ext cx="86569" cy="111302"/>
          </a:xfrm>
          <a:custGeom>
            <a:avLst/>
            <a:gdLst>
              <a:gd name="connsiteX0" fmla="*/ 0 w 87683"/>
              <a:gd name="connsiteY0" fmla="*/ 40083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0 w 87683"/>
              <a:gd name="connsiteY5" fmla="*/ 40083 h 112734"/>
              <a:gd name="connsiteX0" fmla="*/ 22547 w 87683"/>
              <a:gd name="connsiteY0" fmla="*/ 52609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22547 w 87683"/>
              <a:gd name="connsiteY5" fmla="*/ 52609 h 112734"/>
              <a:gd name="connsiteX0" fmla="*/ 22547 w 87683"/>
              <a:gd name="connsiteY0" fmla="*/ 52609 h 112734"/>
              <a:gd name="connsiteX1" fmla="*/ 0 w 87683"/>
              <a:gd name="connsiteY1" fmla="*/ 112734 h 112734"/>
              <a:gd name="connsiteX2" fmla="*/ 45094 w 87683"/>
              <a:gd name="connsiteY2" fmla="*/ 82672 h 112734"/>
              <a:gd name="connsiteX3" fmla="*/ 87683 w 87683"/>
              <a:gd name="connsiteY3" fmla="*/ 40083 h 112734"/>
              <a:gd name="connsiteX4" fmla="*/ 47600 w 87683"/>
              <a:gd name="connsiteY4" fmla="*/ 0 h 112734"/>
              <a:gd name="connsiteX5" fmla="*/ 22547 w 87683"/>
              <a:gd name="connsiteY5" fmla="*/ 52609 h 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83" h="112734">
                <a:moveTo>
                  <a:pt x="22547" y="52609"/>
                </a:moveTo>
                <a:cubicBezTo>
                  <a:pt x="-5011" y="37578"/>
                  <a:pt x="7516" y="92692"/>
                  <a:pt x="0" y="112734"/>
                </a:cubicBezTo>
                <a:lnTo>
                  <a:pt x="45094" y="82672"/>
                </a:lnTo>
                <a:lnTo>
                  <a:pt x="87683" y="40083"/>
                </a:lnTo>
                <a:lnTo>
                  <a:pt x="47600" y="0"/>
                </a:lnTo>
                <a:lnTo>
                  <a:pt x="22547" y="52609"/>
                </a:lnTo>
                <a:close/>
              </a:path>
            </a:pathLst>
          </a:custGeom>
          <a:solidFill>
            <a:srgbClr val="452325">
              <a:lumMod val="60000"/>
              <a:lumOff val="40000"/>
            </a:srgb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1" name="Freeform 180"/>
          <p:cNvSpPr/>
          <p:nvPr/>
        </p:nvSpPr>
        <p:spPr bwMode="auto">
          <a:xfrm>
            <a:off x="8246823" y="2522185"/>
            <a:ext cx="81622" cy="126143"/>
          </a:xfrm>
          <a:custGeom>
            <a:avLst/>
            <a:gdLst>
              <a:gd name="connsiteX0" fmla="*/ 0 w 82672"/>
              <a:gd name="connsiteY0" fmla="*/ 0 h 127766"/>
              <a:gd name="connsiteX1" fmla="*/ 0 w 82672"/>
              <a:gd name="connsiteY1" fmla="*/ 127766 h 127766"/>
              <a:gd name="connsiteX2" fmla="*/ 82672 w 82672"/>
              <a:gd name="connsiteY2" fmla="*/ 80167 h 127766"/>
              <a:gd name="connsiteX3" fmla="*/ 82672 w 82672"/>
              <a:gd name="connsiteY3" fmla="*/ 2505 h 127766"/>
              <a:gd name="connsiteX4" fmla="*/ 0 w 82672"/>
              <a:gd name="connsiteY4" fmla="*/ 0 h 12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2" h="127766">
                <a:moveTo>
                  <a:pt x="0" y="0"/>
                </a:moveTo>
                <a:lnTo>
                  <a:pt x="0" y="127766"/>
                </a:lnTo>
                <a:lnTo>
                  <a:pt x="82672" y="80167"/>
                </a:lnTo>
                <a:lnTo>
                  <a:pt x="82672" y="2505"/>
                </a:lnTo>
                <a:lnTo>
                  <a:pt x="0" y="0"/>
                </a:lnTo>
                <a:close/>
              </a:path>
            </a:pathLst>
          </a:custGeom>
          <a:solidFill>
            <a:srgbClr val="A36000"/>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nvGrpSpPr>
          <p:cNvPr id="182" name="Group 181"/>
          <p:cNvGrpSpPr/>
          <p:nvPr/>
        </p:nvGrpSpPr>
        <p:grpSpPr>
          <a:xfrm>
            <a:off x="3483644" y="1851484"/>
            <a:ext cx="1970933" cy="2544408"/>
            <a:chOff x="3197222" y="1981200"/>
            <a:chExt cx="1996284" cy="2577137"/>
          </a:xfrm>
        </p:grpSpPr>
        <p:sp>
          <p:nvSpPr>
            <p:cNvPr id="239" name="Freeform 238"/>
            <p:cNvSpPr/>
            <p:nvPr/>
          </p:nvSpPr>
          <p:spPr bwMode="auto">
            <a:xfrm>
              <a:off x="3524250" y="1985963"/>
              <a:ext cx="626269" cy="338137"/>
            </a:xfrm>
            <a:custGeom>
              <a:avLst/>
              <a:gdLst>
                <a:gd name="connsiteX0" fmla="*/ 0 w 626269"/>
                <a:gd name="connsiteY0" fmla="*/ 338137 h 338137"/>
                <a:gd name="connsiteX1" fmla="*/ 626269 w 626269"/>
                <a:gd name="connsiteY1" fmla="*/ 338137 h 338137"/>
                <a:gd name="connsiteX2" fmla="*/ 626269 w 626269"/>
                <a:gd name="connsiteY2" fmla="*/ 0 h 338137"/>
                <a:gd name="connsiteX3" fmla="*/ 88106 w 626269"/>
                <a:gd name="connsiteY3" fmla="*/ 0 h 338137"/>
                <a:gd name="connsiteX4" fmla="*/ 88106 w 626269"/>
                <a:gd name="connsiteY4" fmla="*/ 47625 h 338137"/>
                <a:gd name="connsiteX5" fmla="*/ 0 w 626269"/>
                <a:gd name="connsiteY5" fmla="*/ 50006 h 338137"/>
                <a:gd name="connsiteX6" fmla="*/ 0 w 626269"/>
                <a:gd name="connsiteY6" fmla="*/ 338137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269" h="338137">
                  <a:moveTo>
                    <a:pt x="0" y="338137"/>
                  </a:moveTo>
                  <a:lnTo>
                    <a:pt x="626269" y="338137"/>
                  </a:lnTo>
                  <a:lnTo>
                    <a:pt x="626269" y="0"/>
                  </a:lnTo>
                  <a:lnTo>
                    <a:pt x="88106" y="0"/>
                  </a:lnTo>
                  <a:lnTo>
                    <a:pt x="88106" y="47625"/>
                  </a:lnTo>
                  <a:lnTo>
                    <a:pt x="0" y="50006"/>
                  </a:lnTo>
                  <a:lnTo>
                    <a:pt x="0" y="338137"/>
                  </a:lnTo>
                  <a:close/>
                </a:path>
              </a:pathLst>
            </a:custGeom>
            <a:solidFill>
              <a:srgbClr val="FA772E"/>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40" name="Freeform 239"/>
            <p:cNvSpPr/>
            <p:nvPr/>
          </p:nvSpPr>
          <p:spPr bwMode="auto">
            <a:xfrm>
              <a:off x="3393281" y="2324100"/>
              <a:ext cx="757238" cy="419100"/>
            </a:xfrm>
            <a:custGeom>
              <a:avLst/>
              <a:gdLst>
                <a:gd name="connsiteX0" fmla="*/ 2382 w 757238"/>
                <a:gd name="connsiteY0" fmla="*/ 0 h 419100"/>
                <a:gd name="connsiteX1" fmla="*/ 757238 w 757238"/>
                <a:gd name="connsiteY1" fmla="*/ 0 h 419100"/>
                <a:gd name="connsiteX2" fmla="*/ 757238 w 757238"/>
                <a:gd name="connsiteY2" fmla="*/ 419100 h 419100"/>
                <a:gd name="connsiteX3" fmla="*/ 0 w 757238"/>
                <a:gd name="connsiteY3" fmla="*/ 419100 h 419100"/>
                <a:gd name="connsiteX4" fmla="*/ 2382 w 757238"/>
                <a:gd name="connsiteY4" fmla="*/ 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38" h="419100">
                  <a:moveTo>
                    <a:pt x="2382" y="0"/>
                  </a:moveTo>
                  <a:lnTo>
                    <a:pt x="757238" y="0"/>
                  </a:lnTo>
                  <a:lnTo>
                    <a:pt x="757238" y="419100"/>
                  </a:lnTo>
                  <a:lnTo>
                    <a:pt x="0" y="419100"/>
                  </a:lnTo>
                  <a:cubicBezTo>
                    <a:pt x="1588" y="278606"/>
                    <a:pt x="3175" y="138113"/>
                    <a:pt x="2382" y="0"/>
                  </a:cubicBezTo>
                  <a:close/>
                </a:path>
              </a:pathLst>
            </a:custGeom>
            <a:solidFill>
              <a:srgbClr val="FA772E"/>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41" name="Freeform 240"/>
            <p:cNvSpPr/>
            <p:nvPr/>
          </p:nvSpPr>
          <p:spPr bwMode="auto">
            <a:xfrm>
              <a:off x="4148138" y="1981200"/>
              <a:ext cx="419100" cy="764381"/>
            </a:xfrm>
            <a:custGeom>
              <a:avLst/>
              <a:gdLst>
                <a:gd name="connsiteX0" fmla="*/ 0 w 419100"/>
                <a:gd name="connsiteY0" fmla="*/ 0 h 764381"/>
                <a:gd name="connsiteX1" fmla="*/ 133350 w 419100"/>
                <a:gd name="connsiteY1" fmla="*/ 0 h 764381"/>
                <a:gd name="connsiteX2" fmla="*/ 133350 w 419100"/>
                <a:gd name="connsiteY2" fmla="*/ 219075 h 764381"/>
                <a:gd name="connsiteX3" fmla="*/ 254793 w 419100"/>
                <a:gd name="connsiteY3" fmla="*/ 219075 h 764381"/>
                <a:gd name="connsiteX4" fmla="*/ 254793 w 419100"/>
                <a:gd name="connsiteY4" fmla="*/ 423863 h 764381"/>
                <a:gd name="connsiteX5" fmla="*/ 335756 w 419100"/>
                <a:gd name="connsiteY5" fmla="*/ 423863 h 764381"/>
                <a:gd name="connsiteX6" fmla="*/ 335756 w 419100"/>
                <a:gd name="connsiteY6" fmla="*/ 552450 h 764381"/>
                <a:gd name="connsiteX7" fmla="*/ 419100 w 419100"/>
                <a:gd name="connsiteY7" fmla="*/ 552450 h 764381"/>
                <a:gd name="connsiteX8" fmla="*/ 419100 w 419100"/>
                <a:gd name="connsiteY8" fmla="*/ 764381 h 764381"/>
                <a:gd name="connsiteX9" fmla="*/ 4762 w 419100"/>
                <a:gd name="connsiteY9" fmla="*/ 764381 h 764381"/>
                <a:gd name="connsiteX10" fmla="*/ 0 w 419100"/>
                <a:gd name="connsiteY10" fmla="*/ 0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764381">
                  <a:moveTo>
                    <a:pt x="0" y="0"/>
                  </a:moveTo>
                  <a:lnTo>
                    <a:pt x="133350" y="0"/>
                  </a:lnTo>
                  <a:lnTo>
                    <a:pt x="133350" y="219075"/>
                  </a:lnTo>
                  <a:lnTo>
                    <a:pt x="254793" y="219075"/>
                  </a:lnTo>
                  <a:lnTo>
                    <a:pt x="254793" y="423863"/>
                  </a:lnTo>
                  <a:lnTo>
                    <a:pt x="335756" y="423863"/>
                  </a:lnTo>
                  <a:lnTo>
                    <a:pt x="335756" y="552450"/>
                  </a:lnTo>
                  <a:lnTo>
                    <a:pt x="419100" y="552450"/>
                  </a:lnTo>
                  <a:lnTo>
                    <a:pt x="419100" y="764381"/>
                  </a:lnTo>
                  <a:lnTo>
                    <a:pt x="4762" y="764381"/>
                  </a:lnTo>
                  <a:cubicBezTo>
                    <a:pt x="3175" y="509587"/>
                    <a:pt x="1587" y="254794"/>
                    <a:pt x="0" y="0"/>
                  </a:cubicBezTo>
                  <a:close/>
                </a:path>
              </a:pathLst>
            </a:custGeom>
            <a:solidFill>
              <a:srgbClr val="FA772E"/>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42" name="Freeform 241"/>
            <p:cNvSpPr/>
            <p:nvPr/>
          </p:nvSpPr>
          <p:spPr bwMode="auto">
            <a:xfrm>
              <a:off x="4273770" y="1988344"/>
              <a:ext cx="912018" cy="542925"/>
            </a:xfrm>
            <a:custGeom>
              <a:avLst/>
              <a:gdLst>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11931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11931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 name="connsiteX0" fmla="*/ 0 w 912018"/>
                <a:gd name="connsiteY0" fmla="*/ 0 h 542925"/>
                <a:gd name="connsiteX1" fmla="*/ 912018 w 912018"/>
                <a:gd name="connsiteY1" fmla="*/ 0 h 542925"/>
                <a:gd name="connsiteX2" fmla="*/ 912018 w 912018"/>
                <a:gd name="connsiteY2" fmla="*/ 507206 h 542925"/>
                <a:gd name="connsiteX3" fmla="*/ 283368 w 912018"/>
                <a:gd name="connsiteY3" fmla="*/ 507206 h 542925"/>
                <a:gd name="connsiteX4" fmla="*/ 283368 w 912018"/>
                <a:gd name="connsiteY4" fmla="*/ 542925 h 542925"/>
                <a:gd name="connsiteX5" fmla="*/ 207169 w 912018"/>
                <a:gd name="connsiteY5" fmla="*/ 542925 h 542925"/>
                <a:gd name="connsiteX6" fmla="*/ 204787 w 912018"/>
                <a:gd name="connsiteY6" fmla="*/ 416719 h 542925"/>
                <a:gd name="connsiteX7" fmla="*/ 123825 w 912018"/>
                <a:gd name="connsiteY7" fmla="*/ 416719 h 542925"/>
                <a:gd name="connsiteX8" fmla="*/ 123825 w 912018"/>
                <a:gd name="connsiteY8" fmla="*/ 211931 h 542925"/>
                <a:gd name="connsiteX9" fmla="*/ 0 w 912018"/>
                <a:gd name="connsiteY9" fmla="*/ 211931 h 542925"/>
                <a:gd name="connsiteX10" fmla="*/ 0 w 912018"/>
                <a:gd name="connsiteY10"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2018" h="542925">
                  <a:moveTo>
                    <a:pt x="0" y="0"/>
                  </a:moveTo>
                  <a:lnTo>
                    <a:pt x="912018" y="0"/>
                  </a:lnTo>
                  <a:lnTo>
                    <a:pt x="912018" y="507206"/>
                  </a:lnTo>
                  <a:lnTo>
                    <a:pt x="283368" y="507206"/>
                  </a:lnTo>
                  <a:lnTo>
                    <a:pt x="283368" y="542925"/>
                  </a:lnTo>
                  <a:lnTo>
                    <a:pt x="207169" y="542925"/>
                  </a:lnTo>
                  <a:lnTo>
                    <a:pt x="204787" y="416719"/>
                  </a:lnTo>
                  <a:lnTo>
                    <a:pt x="123825" y="416719"/>
                  </a:lnTo>
                  <a:lnTo>
                    <a:pt x="123825" y="211931"/>
                  </a:lnTo>
                  <a:lnTo>
                    <a:pt x="0" y="211931"/>
                  </a:lnTo>
                  <a:lnTo>
                    <a:pt x="0" y="0"/>
                  </a:lnTo>
                  <a:close/>
                </a:path>
              </a:pathLst>
            </a:custGeom>
            <a:solidFill>
              <a:schemeClr val="accent5"/>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43" name="Freeform 242"/>
            <p:cNvSpPr/>
            <p:nvPr/>
          </p:nvSpPr>
          <p:spPr bwMode="auto">
            <a:xfrm>
              <a:off x="4562475" y="2493169"/>
              <a:ext cx="631031" cy="495300"/>
            </a:xfrm>
            <a:custGeom>
              <a:avLst/>
              <a:gdLst>
                <a:gd name="connsiteX0" fmla="*/ 0 w 631031"/>
                <a:gd name="connsiteY0" fmla="*/ 0 h 495300"/>
                <a:gd name="connsiteX1" fmla="*/ 631031 w 631031"/>
                <a:gd name="connsiteY1" fmla="*/ 0 h 495300"/>
                <a:gd name="connsiteX2" fmla="*/ 631031 w 631031"/>
                <a:gd name="connsiteY2" fmla="*/ 495300 h 495300"/>
                <a:gd name="connsiteX3" fmla="*/ 4763 w 631031"/>
                <a:gd name="connsiteY3" fmla="*/ 495300 h 495300"/>
                <a:gd name="connsiteX4" fmla="*/ 0 w 631031"/>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031" h="495300">
                  <a:moveTo>
                    <a:pt x="0" y="0"/>
                  </a:moveTo>
                  <a:lnTo>
                    <a:pt x="631031" y="0"/>
                  </a:lnTo>
                  <a:lnTo>
                    <a:pt x="631031" y="495300"/>
                  </a:lnTo>
                  <a:lnTo>
                    <a:pt x="4763" y="495300"/>
                  </a:lnTo>
                  <a:cubicBezTo>
                    <a:pt x="3175" y="330200"/>
                    <a:pt x="1588" y="165100"/>
                    <a:pt x="0" y="0"/>
                  </a:cubicBezTo>
                  <a:close/>
                </a:path>
              </a:pathLst>
            </a:custGeom>
            <a:solidFill>
              <a:schemeClr val="accent5"/>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44" name="Freeform 243"/>
            <p:cNvSpPr/>
            <p:nvPr/>
          </p:nvSpPr>
          <p:spPr bwMode="auto">
            <a:xfrm>
              <a:off x="4279106" y="2739450"/>
              <a:ext cx="454819" cy="757595"/>
            </a:xfrm>
            <a:custGeom>
              <a:avLst/>
              <a:gdLst>
                <a:gd name="connsiteX0" fmla="*/ 0 w 454819"/>
                <a:gd name="connsiteY0" fmla="*/ 2381 h 750094"/>
                <a:gd name="connsiteX1" fmla="*/ 285750 w 454819"/>
                <a:gd name="connsiteY1" fmla="*/ 0 h 750094"/>
                <a:gd name="connsiteX2" fmla="*/ 285750 w 454819"/>
                <a:gd name="connsiteY2" fmla="*/ 247650 h 750094"/>
                <a:gd name="connsiteX3" fmla="*/ 454819 w 454819"/>
                <a:gd name="connsiteY3" fmla="*/ 247650 h 750094"/>
                <a:gd name="connsiteX4" fmla="*/ 454819 w 454819"/>
                <a:gd name="connsiteY4" fmla="*/ 750094 h 750094"/>
                <a:gd name="connsiteX5" fmla="*/ 0 w 454819"/>
                <a:gd name="connsiteY5" fmla="*/ 750094 h 750094"/>
                <a:gd name="connsiteX6" fmla="*/ 0 w 454819"/>
                <a:gd name="connsiteY6" fmla="*/ 2381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19" h="750094">
                  <a:moveTo>
                    <a:pt x="0" y="2381"/>
                  </a:moveTo>
                  <a:lnTo>
                    <a:pt x="285750" y="0"/>
                  </a:lnTo>
                  <a:lnTo>
                    <a:pt x="285750" y="247650"/>
                  </a:lnTo>
                  <a:lnTo>
                    <a:pt x="454819" y="247650"/>
                  </a:lnTo>
                  <a:lnTo>
                    <a:pt x="454819" y="750094"/>
                  </a:lnTo>
                  <a:lnTo>
                    <a:pt x="0" y="750094"/>
                  </a:lnTo>
                  <a:lnTo>
                    <a:pt x="0" y="2381"/>
                  </a:lnTo>
                  <a:close/>
                </a:path>
              </a:pathLst>
            </a:custGeom>
            <a:solidFill>
              <a:schemeClr val="accent5"/>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45" name="Freeform 244"/>
            <p:cNvSpPr/>
            <p:nvPr/>
          </p:nvSpPr>
          <p:spPr bwMode="auto">
            <a:xfrm>
              <a:off x="3318670" y="3885009"/>
              <a:ext cx="114300" cy="123825"/>
            </a:xfrm>
            <a:custGeom>
              <a:avLst/>
              <a:gdLst>
                <a:gd name="connsiteX0" fmla="*/ 0 w 114300"/>
                <a:gd name="connsiteY0" fmla="*/ 35719 h 123825"/>
                <a:gd name="connsiteX1" fmla="*/ 80962 w 114300"/>
                <a:gd name="connsiteY1" fmla="*/ 0 h 123825"/>
                <a:gd name="connsiteX2" fmla="*/ 114300 w 114300"/>
                <a:gd name="connsiteY2" fmla="*/ 21431 h 123825"/>
                <a:gd name="connsiteX3" fmla="*/ 100012 w 114300"/>
                <a:gd name="connsiteY3" fmla="*/ 59531 h 123825"/>
                <a:gd name="connsiteX4" fmla="*/ 71437 w 114300"/>
                <a:gd name="connsiteY4" fmla="*/ 71438 h 123825"/>
                <a:gd name="connsiteX5" fmla="*/ 57150 w 114300"/>
                <a:gd name="connsiteY5" fmla="*/ 88106 h 123825"/>
                <a:gd name="connsiteX6" fmla="*/ 54769 w 114300"/>
                <a:gd name="connsiteY6" fmla="*/ 104775 h 123825"/>
                <a:gd name="connsiteX7" fmla="*/ 42862 w 114300"/>
                <a:gd name="connsiteY7" fmla="*/ 119063 h 123825"/>
                <a:gd name="connsiteX8" fmla="*/ 21431 w 114300"/>
                <a:gd name="connsiteY8" fmla="*/ 123825 h 123825"/>
                <a:gd name="connsiteX9" fmla="*/ 7144 w 114300"/>
                <a:gd name="connsiteY9" fmla="*/ 109538 h 123825"/>
                <a:gd name="connsiteX10" fmla="*/ 0 w 114300"/>
                <a:gd name="connsiteY10" fmla="*/ 85725 h 123825"/>
                <a:gd name="connsiteX11" fmla="*/ 0 w 114300"/>
                <a:gd name="connsiteY11" fmla="*/ 357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23825">
                  <a:moveTo>
                    <a:pt x="0" y="35719"/>
                  </a:moveTo>
                  <a:lnTo>
                    <a:pt x="80962" y="0"/>
                  </a:lnTo>
                  <a:lnTo>
                    <a:pt x="114300" y="21431"/>
                  </a:lnTo>
                  <a:lnTo>
                    <a:pt x="100012" y="59531"/>
                  </a:lnTo>
                  <a:lnTo>
                    <a:pt x="71437" y="71438"/>
                  </a:lnTo>
                  <a:lnTo>
                    <a:pt x="57150" y="88106"/>
                  </a:lnTo>
                  <a:lnTo>
                    <a:pt x="54769" y="104775"/>
                  </a:lnTo>
                  <a:lnTo>
                    <a:pt x="42862" y="119063"/>
                  </a:lnTo>
                  <a:lnTo>
                    <a:pt x="21431" y="123825"/>
                  </a:lnTo>
                  <a:lnTo>
                    <a:pt x="7144" y="109538"/>
                  </a:lnTo>
                  <a:lnTo>
                    <a:pt x="0" y="85725"/>
                  </a:lnTo>
                  <a:lnTo>
                    <a:pt x="0" y="35719"/>
                  </a:lnTo>
                  <a:close/>
                </a:path>
              </a:pathLst>
            </a:custGeom>
            <a:solidFill>
              <a:srgbClr val="E58F11"/>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grpSp>
          <p:nvGrpSpPr>
            <p:cNvPr id="246" name="Group 245"/>
            <p:cNvGrpSpPr/>
            <p:nvPr/>
          </p:nvGrpSpPr>
          <p:grpSpPr>
            <a:xfrm>
              <a:off x="3197222" y="4146380"/>
              <a:ext cx="548485" cy="411957"/>
              <a:chOff x="4171153" y="4517231"/>
              <a:chExt cx="548485" cy="411957"/>
            </a:xfrm>
            <a:solidFill>
              <a:srgbClr val="EF9F2C"/>
            </a:solidFill>
          </p:grpSpPr>
          <p:sp>
            <p:nvSpPr>
              <p:cNvPr id="252" name="Freeform 251"/>
              <p:cNvSpPr/>
              <p:nvPr/>
            </p:nvSpPr>
            <p:spPr bwMode="auto">
              <a:xfrm>
                <a:off x="4243388" y="4517231"/>
                <a:ext cx="476250" cy="411957"/>
              </a:xfrm>
              <a:custGeom>
                <a:avLst/>
                <a:gdLst>
                  <a:gd name="connsiteX0" fmla="*/ 102393 w 476250"/>
                  <a:gd name="connsiteY0" fmla="*/ 33338 h 411957"/>
                  <a:gd name="connsiteX1" fmla="*/ 207168 w 476250"/>
                  <a:gd name="connsiteY1" fmla="*/ 0 h 411957"/>
                  <a:gd name="connsiteX2" fmla="*/ 342900 w 476250"/>
                  <a:gd name="connsiteY2" fmla="*/ 61913 h 411957"/>
                  <a:gd name="connsiteX3" fmla="*/ 342900 w 476250"/>
                  <a:gd name="connsiteY3" fmla="*/ 276225 h 411957"/>
                  <a:gd name="connsiteX4" fmla="*/ 352425 w 476250"/>
                  <a:gd name="connsiteY4" fmla="*/ 276225 h 411957"/>
                  <a:gd name="connsiteX5" fmla="*/ 373856 w 476250"/>
                  <a:gd name="connsiteY5" fmla="*/ 295275 h 411957"/>
                  <a:gd name="connsiteX6" fmla="*/ 402431 w 476250"/>
                  <a:gd name="connsiteY6" fmla="*/ 280988 h 411957"/>
                  <a:gd name="connsiteX7" fmla="*/ 454818 w 476250"/>
                  <a:gd name="connsiteY7" fmla="*/ 352425 h 411957"/>
                  <a:gd name="connsiteX8" fmla="*/ 476250 w 476250"/>
                  <a:gd name="connsiteY8" fmla="*/ 359569 h 411957"/>
                  <a:gd name="connsiteX9" fmla="*/ 476250 w 476250"/>
                  <a:gd name="connsiteY9" fmla="*/ 411957 h 411957"/>
                  <a:gd name="connsiteX10" fmla="*/ 452437 w 476250"/>
                  <a:gd name="connsiteY10" fmla="*/ 395288 h 411957"/>
                  <a:gd name="connsiteX11" fmla="*/ 438150 w 476250"/>
                  <a:gd name="connsiteY11" fmla="*/ 411957 h 411957"/>
                  <a:gd name="connsiteX12" fmla="*/ 335756 w 476250"/>
                  <a:gd name="connsiteY12" fmla="*/ 297657 h 411957"/>
                  <a:gd name="connsiteX13" fmla="*/ 302418 w 476250"/>
                  <a:gd name="connsiteY13" fmla="*/ 292894 h 411957"/>
                  <a:gd name="connsiteX14" fmla="*/ 250031 w 476250"/>
                  <a:gd name="connsiteY14" fmla="*/ 259557 h 411957"/>
                  <a:gd name="connsiteX15" fmla="*/ 254793 w 476250"/>
                  <a:gd name="connsiteY15" fmla="*/ 288132 h 411957"/>
                  <a:gd name="connsiteX16" fmla="*/ 245268 w 476250"/>
                  <a:gd name="connsiteY16" fmla="*/ 280988 h 411957"/>
                  <a:gd name="connsiteX17" fmla="*/ 192881 w 476250"/>
                  <a:gd name="connsiteY17" fmla="*/ 295275 h 411957"/>
                  <a:gd name="connsiteX18" fmla="*/ 219075 w 476250"/>
                  <a:gd name="connsiteY18" fmla="*/ 245269 h 411957"/>
                  <a:gd name="connsiteX19" fmla="*/ 173831 w 476250"/>
                  <a:gd name="connsiteY19" fmla="*/ 295275 h 411957"/>
                  <a:gd name="connsiteX20" fmla="*/ 178593 w 476250"/>
                  <a:gd name="connsiteY20" fmla="*/ 314325 h 411957"/>
                  <a:gd name="connsiteX21" fmla="*/ 161925 w 476250"/>
                  <a:gd name="connsiteY21" fmla="*/ 330994 h 411957"/>
                  <a:gd name="connsiteX22" fmla="*/ 135731 w 476250"/>
                  <a:gd name="connsiteY22" fmla="*/ 333375 h 411957"/>
                  <a:gd name="connsiteX23" fmla="*/ 102393 w 476250"/>
                  <a:gd name="connsiteY23" fmla="*/ 330994 h 411957"/>
                  <a:gd name="connsiteX24" fmla="*/ 100012 w 476250"/>
                  <a:gd name="connsiteY24" fmla="*/ 357188 h 411957"/>
                  <a:gd name="connsiteX25" fmla="*/ 0 w 476250"/>
                  <a:gd name="connsiteY25" fmla="*/ 357188 h 411957"/>
                  <a:gd name="connsiteX26" fmla="*/ 0 w 476250"/>
                  <a:gd name="connsiteY26" fmla="*/ 330994 h 411957"/>
                  <a:gd name="connsiteX27" fmla="*/ 97631 w 476250"/>
                  <a:gd name="connsiteY27" fmla="*/ 330994 h 411957"/>
                  <a:gd name="connsiteX28" fmla="*/ 119062 w 476250"/>
                  <a:gd name="connsiteY28" fmla="*/ 304800 h 411957"/>
                  <a:gd name="connsiteX29" fmla="*/ 78581 w 476250"/>
                  <a:gd name="connsiteY29" fmla="*/ 280988 h 411957"/>
                  <a:gd name="connsiteX30" fmla="*/ 78581 w 476250"/>
                  <a:gd name="connsiteY30" fmla="*/ 238125 h 411957"/>
                  <a:gd name="connsiteX31" fmla="*/ 42862 w 476250"/>
                  <a:gd name="connsiteY31" fmla="*/ 238125 h 411957"/>
                  <a:gd name="connsiteX32" fmla="*/ 42862 w 476250"/>
                  <a:gd name="connsiteY32" fmla="*/ 171450 h 411957"/>
                  <a:gd name="connsiteX33" fmla="*/ 83343 w 476250"/>
                  <a:gd name="connsiteY33" fmla="*/ 164307 h 411957"/>
                  <a:gd name="connsiteX34" fmla="*/ 102393 w 476250"/>
                  <a:gd name="connsiteY34" fmla="*/ 176213 h 411957"/>
                  <a:gd name="connsiteX35" fmla="*/ 138112 w 476250"/>
                  <a:gd name="connsiteY35" fmla="*/ 140494 h 411957"/>
                  <a:gd name="connsiteX36" fmla="*/ 85725 w 476250"/>
                  <a:gd name="connsiteY36" fmla="*/ 140494 h 411957"/>
                  <a:gd name="connsiteX37" fmla="*/ 61912 w 476250"/>
                  <a:gd name="connsiteY37" fmla="*/ 116681 h 411957"/>
                  <a:gd name="connsiteX38" fmla="*/ 90486 w 476250"/>
                  <a:gd name="connsiteY38" fmla="*/ 88107 h 411957"/>
                  <a:gd name="connsiteX39" fmla="*/ 135731 w 476250"/>
                  <a:gd name="connsiteY39" fmla="*/ 121444 h 411957"/>
                  <a:gd name="connsiteX40" fmla="*/ 142875 w 476250"/>
                  <a:gd name="connsiteY40" fmla="*/ 104775 h 411957"/>
                  <a:gd name="connsiteX41" fmla="*/ 102393 w 476250"/>
                  <a:gd name="connsiteY41" fmla="*/ 33338 h 41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 h="411957">
                    <a:moveTo>
                      <a:pt x="102393" y="33338"/>
                    </a:moveTo>
                    <a:lnTo>
                      <a:pt x="207168" y="0"/>
                    </a:lnTo>
                    <a:lnTo>
                      <a:pt x="342900" y="61913"/>
                    </a:lnTo>
                    <a:lnTo>
                      <a:pt x="342900" y="276225"/>
                    </a:lnTo>
                    <a:lnTo>
                      <a:pt x="352425" y="276225"/>
                    </a:lnTo>
                    <a:lnTo>
                      <a:pt x="373856" y="295275"/>
                    </a:lnTo>
                    <a:lnTo>
                      <a:pt x="402431" y="280988"/>
                    </a:lnTo>
                    <a:lnTo>
                      <a:pt x="454818" y="352425"/>
                    </a:lnTo>
                    <a:lnTo>
                      <a:pt x="476250" y="359569"/>
                    </a:lnTo>
                    <a:lnTo>
                      <a:pt x="476250" y="411957"/>
                    </a:lnTo>
                    <a:lnTo>
                      <a:pt x="452437" y="395288"/>
                    </a:lnTo>
                    <a:lnTo>
                      <a:pt x="438150" y="411957"/>
                    </a:lnTo>
                    <a:lnTo>
                      <a:pt x="335756" y="297657"/>
                    </a:lnTo>
                    <a:lnTo>
                      <a:pt x="302418" y="292894"/>
                    </a:lnTo>
                    <a:lnTo>
                      <a:pt x="250031" y="259557"/>
                    </a:lnTo>
                    <a:lnTo>
                      <a:pt x="254793" y="288132"/>
                    </a:lnTo>
                    <a:lnTo>
                      <a:pt x="245268" y="280988"/>
                    </a:lnTo>
                    <a:lnTo>
                      <a:pt x="192881" y="295275"/>
                    </a:lnTo>
                    <a:lnTo>
                      <a:pt x="219075" y="245269"/>
                    </a:lnTo>
                    <a:lnTo>
                      <a:pt x="173831" y="295275"/>
                    </a:lnTo>
                    <a:lnTo>
                      <a:pt x="178593" y="314325"/>
                    </a:lnTo>
                    <a:lnTo>
                      <a:pt x="161925" y="330994"/>
                    </a:lnTo>
                    <a:lnTo>
                      <a:pt x="135731" y="333375"/>
                    </a:lnTo>
                    <a:lnTo>
                      <a:pt x="102393" y="330994"/>
                    </a:lnTo>
                    <a:lnTo>
                      <a:pt x="100012" y="357188"/>
                    </a:lnTo>
                    <a:lnTo>
                      <a:pt x="0" y="357188"/>
                    </a:lnTo>
                    <a:lnTo>
                      <a:pt x="0" y="330994"/>
                    </a:lnTo>
                    <a:lnTo>
                      <a:pt x="97631" y="330994"/>
                    </a:lnTo>
                    <a:lnTo>
                      <a:pt x="119062" y="304800"/>
                    </a:lnTo>
                    <a:lnTo>
                      <a:pt x="78581" y="280988"/>
                    </a:lnTo>
                    <a:lnTo>
                      <a:pt x="78581" y="238125"/>
                    </a:lnTo>
                    <a:lnTo>
                      <a:pt x="42862" y="238125"/>
                    </a:lnTo>
                    <a:lnTo>
                      <a:pt x="42862" y="171450"/>
                    </a:lnTo>
                    <a:lnTo>
                      <a:pt x="83343" y="164307"/>
                    </a:lnTo>
                    <a:lnTo>
                      <a:pt x="102393" y="176213"/>
                    </a:lnTo>
                    <a:lnTo>
                      <a:pt x="138112" y="140494"/>
                    </a:lnTo>
                    <a:lnTo>
                      <a:pt x="85725" y="140494"/>
                    </a:lnTo>
                    <a:lnTo>
                      <a:pt x="61912" y="116681"/>
                    </a:lnTo>
                    <a:lnTo>
                      <a:pt x="90486" y="88107"/>
                    </a:lnTo>
                    <a:lnTo>
                      <a:pt x="135731" y="121444"/>
                    </a:lnTo>
                    <a:lnTo>
                      <a:pt x="142875" y="104775"/>
                    </a:lnTo>
                    <a:lnTo>
                      <a:pt x="102393" y="33338"/>
                    </a:lnTo>
                    <a:close/>
                  </a:path>
                </a:pathLst>
              </a:custGeom>
              <a:solidFill>
                <a:srgbClr val="E58F11"/>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53" name="Rectangle 252"/>
              <p:cNvSpPr/>
              <p:nvPr/>
            </p:nvSpPr>
            <p:spPr bwMode="auto">
              <a:xfrm>
                <a:off x="4171153" y="4849862"/>
                <a:ext cx="45720" cy="27432"/>
              </a:xfrm>
              <a:prstGeom prst="rect">
                <a:avLst/>
              </a:prstGeom>
              <a:solidFill>
                <a:srgbClr val="E58F11"/>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grpSp>
        <p:grpSp>
          <p:nvGrpSpPr>
            <p:cNvPr id="247" name="Group 246"/>
            <p:cNvGrpSpPr/>
            <p:nvPr/>
          </p:nvGrpSpPr>
          <p:grpSpPr>
            <a:xfrm>
              <a:off x="3966366" y="4367395"/>
              <a:ext cx="274642" cy="190942"/>
              <a:chOff x="4940297" y="4738246"/>
              <a:chExt cx="274642" cy="190942"/>
            </a:xfrm>
            <a:solidFill>
              <a:srgbClr val="EF9F2C"/>
            </a:solidFill>
          </p:grpSpPr>
          <p:sp>
            <p:nvSpPr>
              <p:cNvPr id="248" name="Rectangle 247"/>
              <p:cNvSpPr/>
              <p:nvPr/>
            </p:nvSpPr>
            <p:spPr bwMode="auto">
              <a:xfrm>
                <a:off x="4940297" y="4738246"/>
                <a:ext cx="27432" cy="27432"/>
              </a:xfrm>
              <a:prstGeom prst="rect">
                <a:avLst/>
              </a:prstGeom>
              <a:solidFill>
                <a:srgbClr val="E58F11"/>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49" name="Rectangle 248"/>
              <p:cNvSpPr/>
              <p:nvPr/>
            </p:nvSpPr>
            <p:spPr bwMode="auto">
              <a:xfrm rot="1500000">
                <a:off x="5018461" y="4760524"/>
                <a:ext cx="45720" cy="27432"/>
              </a:xfrm>
              <a:prstGeom prst="rect">
                <a:avLst/>
              </a:prstGeom>
              <a:solidFill>
                <a:srgbClr val="E58F11"/>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50" name="Freeform 249"/>
              <p:cNvSpPr/>
              <p:nvPr/>
            </p:nvSpPr>
            <p:spPr bwMode="auto">
              <a:xfrm>
                <a:off x="5083969" y="4791075"/>
                <a:ext cx="66675" cy="54769"/>
              </a:xfrm>
              <a:custGeom>
                <a:avLst/>
                <a:gdLst>
                  <a:gd name="connsiteX0" fmla="*/ 0 w 66675"/>
                  <a:gd name="connsiteY0" fmla="*/ 0 h 54769"/>
                  <a:gd name="connsiteX1" fmla="*/ 2381 w 66675"/>
                  <a:gd name="connsiteY1" fmla="*/ 54769 h 54769"/>
                  <a:gd name="connsiteX2" fmla="*/ 64294 w 66675"/>
                  <a:gd name="connsiteY2" fmla="*/ 45244 h 54769"/>
                  <a:gd name="connsiteX3" fmla="*/ 66675 w 66675"/>
                  <a:gd name="connsiteY3" fmla="*/ 19050 h 54769"/>
                  <a:gd name="connsiteX4" fmla="*/ 0 w 66675"/>
                  <a:gd name="connsiteY4" fmla="*/ 0 h 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4769">
                    <a:moveTo>
                      <a:pt x="0" y="0"/>
                    </a:moveTo>
                    <a:cubicBezTo>
                      <a:pt x="794" y="18256"/>
                      <a:pt x="1587" y="36513"/>
                      <a:pt x="2381" y="54769"/>
                    </a:cubicBezTo>
                    <a:lnTo>
                      <a:pt x="64294" y="45244"/>
                    </a:lnTo>
                    <a:lnTo>
                      <a:pt x="66675" y="19050"/>
                    </a:lnTo>
                    <a:lnTo>
                      <a:pt x="0" y="0"/>
                    </a:lnTo>
                    <a:close/>
                  </a:path>
                </a:pathLst>
              </a:custGeom>
              <a:solidFill>
                <a:srgbClr val="E58F11"/>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sp>
            <p:nvSpPr>
              <p:cNvPr id="251" name="Freeform 250"/>
              <p:cNvSpPr/>
              <p:nvPr/>
            </p:nvSpPr>
            <p:spPr bwMode="auto">
              <a:xfrm>
                <a:off x="5141119" y="4850606"/>
                <a:ext cx="73820" cy="78582"/>
              </a:xfrm>
              <a:custGeom>
                <a:avLst/>
                <a:gdLst>
                  <a:gd name="connsiteX0" fmla="*/ 0 w 73819"/>
                  <a:gd name="connsiteY0" fmla="*/ 64294 h 64294"/>
                  <a:gd name="connsiteX1" fmla="*/ 2381 w 73819"/>
                  <a:gd name="connsiteY1" fmla="*/ 0 h 64294"/>
                  <a:gd name="connsiteX2" fmla="*/ 19050 w 73819"/>
                  <a:gd name="connsiteY2" fmla="*/ 0 h 64294"/>
                  <a:gd name="connsiteX3" fmla="*/ 66675 w 73819"/>
                  <a:gd name="connsiteY3" fmla="*/ 30957 h 64294"/>
                  <a:gd name="connsiteX4" fmla="*/ 73819 w 73819"/>
                  <a:gd name="connsiteY4" fmla="*/ 57150 h 64294"/>
                  <a:gd name="connsiteX5" fmla="*/ 52387 w 73819"/>
                  <a:gd name="connsiteY5" fmla="*/ 61913 h 64294"/>
                  <a:gd name="connsiteX6" fmla="*/ 0 w 73819"/>
                  <a:gd name="connsiteY6" fmla="*/ 64294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9" h="64294">
                    <a:moveTo>
                      <a:pt x="0" y="64294"/>
                    </a:moveTo>
                    <a:cubicBezTo>
                      <a:pt x="794" y="42863"/>
                      <a:pt x="1587" y="21431"/>
                      <a:pt x="2381" y="0"/>
                    </a:cubicBezTo>
                    <a:lnTo>
                      <a:pt x="19050" y="0"/>
                    </a:lnTo>
                    <a:lnTo>
                      <a:pt x="66675" y="30957"/>
                    </a:lnTo>
                    <a:lnTo>
                      <a:pt x="73819" y="57150"/>
                    </a:lnTo>
                    <a:lnTo>
                      <a:pt x="52387" y="61913"/>
                    </a:lnTo>
                    <a:lnTo>
                      <a:pt x="0" y="64294"/>
                    </a:lnTo>
                    <a:close/>
                  </a:path>
                </a:pathLst>
              </a:custGeom>
              <a:solidFill>
                <a:srgbClr val="E58F11"/>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endParaRPr>
              </a:p>
            </p:txBody>
          </p:sp>
        </p:grpSp>
      </p:grpSp>
      <p:grpSp>
        <p:nvGrpSpPr>
          <p:cNvPr id="183" name="Group 182"/>
          <p:cNvGrpSpPr/>
          <p:nvPr/>
        </p:nvGrpSpPr>
        <p:grpSpPr>
          <a:xfrm>
            <a:off x="3397444" y="3637075"/>
            <a:ext cx="1255439" cy="855767"/>
            <a:chOff x="7947752" y="4791075"/>
            <a:chExt cx="1271587" cy="866775"/>
          </a:xfrm>
        </p:grpSpPr>
        <p:sp>
          <p:nvSpPr>
            <p:cNvPr id="236" name="Freeform 235"/>
            <p:cNvSpPr/>
            <p:nvPr/>
          </p:nvSpPr>
          <p:spPr bwMode="auto">
            <a:xfrm>
              <a:off x="7952514" y="4791075"/>
              <a:ext cx="1266825" cy="866775"/>
            </a:xfrm>
            <a:custGeom>
              <a:avLst/>
              <a:gdLst>
                <a:gd name="connsiteX0" fmla="*/ 0 w 1266825"/>
                <a:gd name="connsiteY0" fmla="*/ 0 h 866775"/>
                <a:gd name="connsiteX1" fmla="*/ 323850 w 1266825"/>
                <a:gd name="connsiteY1" fmla="*/ 0 h 866775"/>
                <a:gd name="connsiteX2" fmla="*/ 776288 w 1266825"/>
                <a:gd name="connsiteY2" fmla="*/ 452438 h 866775"/>
                <a:gd name="connsiteX3" fmla="*/ 1062038 w 1266825"/>
                <a:gd name="connsiteY3" fmla="*/ 457200 h 866775"/>
                <a:gd name="connsiteX4" fmla="*/ 1266825 w 1266825"/>
                <a:gd name="connsiteY4" fmla="*/ 628650 h 866775"/>
                <a:gd name="connsiteX5" fmla="*/ 1266825 w 1266825"/>
                <a:gd name="connsiteY5" fmla="*/ 862013 h 866775"/>
                <a:gd name="connsiteX6" fmla="*/ 1266825 w 1266825"/>
                <a:gd name="connsiteY6"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825" h="866775">
                  <a:moveTo>
                    <a:pt x="0" y="0"/>
                  </a:moveTo>
                  <a:lnTo>
                    <a:pt x="323850" y="0"/>
                  </a:lnTo>
                  <a:lnTo>
                    <a:pt x="776288" y="452438"/>
                  </a:lnTo>
                  <a:lnTo>
                    <a:pt x="1062038" y="457200"/>
                  </a:lnTo>
                  <a:lnTo>
                    <a:pt x="1266825" y="628650"/>
                  </a:lnTo>
                  <a:lnTo>
                    <a:pt x="1266825" y="862013"/>
                  </a:lnTo>
                  <a:lnTo>
                    <a:pt x="1266825" y="866775"/>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237" name="Freeform 236"/>
            <p:cNvSpPr/>
            <p:nvPr/>
          </p:nvSpPr>
          <p:spPr bwMode="auto">
            <a:xfrm>
              <a:off x="7947752" y="5081588"/>
              <a:ext cx="614362" cy="0"/>
            </a:xfrm>
            <a:custGeom>
              <a:avLst/>
              <a:gdLst>
                <a:gd name="connsiteX0" fmla="*/ 0 w 614362"/>
                <a:gd name="connsiteY0" fmla="*/ 0 h 0"/>
                <a:gd name="connsiteX1" fmla="*/ 614362 w 614362"/>
                <a:gd name="connsiteY1" fmla="*/ 0 h 0"/>
              </a:gdLst>
              <a:ahLst/>
              <a:cxnLst>
                <a:cxn ang="0">
                  <a:pos x="connsiteX0" y="connsiteY0"/>
                </a:cxn>
                <a:cxn ang="0">
                  <a:pos x="connsiteX1" y="connsiteY1"/>
                </a:cxn>
              </a:cxnLst>
              <a:rect l="l" t="t" r="r" b="b"/>
              <a:pathLst>
                <a:path w="614362">
                  <a:moveTo>
                    <a:pt x="0" y="0"/>
                  </a:moveTo>
                  <a:lnTo>
                    <a:pt x="614362"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238" name="Freeform 237"/>
            <p:cNvSpPr/>
            <p:nvPr/>
          </p:nvSpPr>
          <p:spPr bwMode="auto">
            <a:xfrm rot="16200000">
              <a:off x="8525185" y="5437612"/>
              <a:ext cx="416764" cy="0"/>
            </a:xfrm>
            <a:custGeom>
              <a:avLst/>
              <a:gdLst>
                <a:gd name="connsiteX0" fmla="*/ 0 w 614362"/>
                <a:gd name="connsiteY0" fmla="*/ 0 h 0"/>
                <a:gd name="connsiteX1" fmla="*/ 614362 w 614362"/>
                <a:gd name="connsiteY1" fmla="*/ 0 h 0"/>
              </a:gdLst>
              <a:ahLst/>
              <a:cxnLst>
                <a:cxn ang="0">
                  <a:pos x="connsiteX0" y="connsiteY0"/>
                </a:cxn>
                <a:cxn ang="0">
                  <a:pos x="connsiteX1" y="connsiteY1"/>
                </a:cxn>
              </a:cxnLst>
              <a:rect l="l" t="t" r="r" b="b"/>
              <a:pathLst>
                <a:path w="614362">
                  <a:moveTo>
                    <a:pt x="0" y="0"/>
                  </a:moveTo>
                  <a:lnTo>
                    <a:pt x="614362"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grpSp>
      <p:sp>
        <p:nvSpPr>
          <p:cNvPr id="184" name="Freeform 183"/>
          <p:cNvSpPr/>
          <p:nvPr/>
        </p:nvSpPr>
        <p:spPr bwMode="auto">
          <a:xfrm>
            <a:off x="6539500" y="4595112"/>
            <a:ext cx="268016" cy="105795"/>
          </a:xfrm>
          <a:custGeom>
            <a:avLst/>
            <a:gdLst>
              <a:gd name="connsiteX0" fmla="*/ 0 w 271463"/>
              <a:gd name="connsiteY0" fmla="*/ 47625 h 107156"/>
              <a:gd name="connsiteX1" fmla="*/ 33338 w 271463"/>
              <a:gd name="connsiteY1" fmla="*/ 0 h 107156"/>
              <a:gd name="connsiteX2" fmla="*/ 80963 w 271463"/>
              <a:gd name="connsiteY2" fmla="*/ 11906 h 107156"/>
              <a:gd name="connsiteX3" fmla="*/ 142875 w 271463"/>
              <a:gd name="connsiteY3" fmla="*/ 0 h 107156"/>
              <a:gd name="connsiteX4" fmla="*/ 180975 w 271463"/>
              <a:gd name="connsiteY4" fmla="*/ 14287 h 107156"/>
              <a:gd name="connsiteX5" fmla="*/ 219075 w 271463"/>
              <a:gd name="connsiteY5" fmla="*/ 7144 h 107156"/>
              <a:gd name="connsiteX6" fmla="*/ 252413 w 271463"/>
              <a:gd name="connsiteY6" fmla="*/ 26194 h 107156"/>
              <a:gd name="connsiteX7" fmla="*/ 271463 w 271463"/>
              <a:gd name="connsiteY7" fmla="*/ 38100 h 107156"/>
              <a:gd name="connsiteX8" fmla="*/ 242888 w 271463"/>
              <a:gd name="connsiteY8" fmla="*/ 54769 h 107156"/>
              <a:gd name="connsiteX9" fmla="*/ 200025 w 271463"/>
              <a:gd name="connsiteY9" fmla="*/ 97632 h 107156"/>
              <a:gd name="connsiteX10" fmla="*/ 100013 w 271463"/>
              <a:gd name="connsiteY10" fmla="*/ 97632 h 107156"/>
              <a:gd name="connsiteX11" fmla="*/ 85725 w 271463"/>
              <a:gd name="connsiteY11" fmla="*/ 107156 h 107156"/>
              <a:gd name="connsiteX12" fmla="*/ 42863 w 271463"/>
              <a:gd name="connsiteY12" fmla="*/ 107156 h 107156"/>
              <a:gd name="connsiteX13" fmla="*/ 19050 w 271463"/>
              <a:gd name="connsiteY13" fmla="*/ 107156 h 107156"/>
              <a:gd name="connsiteX14" fmla="*/ 0 w 271463"/>
              <a:gd name="connsiteY14" fmla="*/ 47625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3" h="107156">
                <a:moveTo>
                  <a:pt x="0" y="47625"/>
                </a:moveTo>
                <a:lnTo>
                  <a:pt x="33338" y="0"/>
                </a:lnTo>
                <a:lnTo>
                  <a:pt x="80963" y="11906"/>
                </a:lnTo>
                <a:lnTo>
                  <a:pt x="142875" y="0"/>
                </a:lnTo>
                <a:lnTo>
                  <a:pt x="180975" y="14287"/>
                </a:lnTo>
                <a:lnTo>
                  <a:pt x="219075" y="7144"/>
                </a:lnTo>
                <a:lnTo>
                  <a:pt x="252413" y="26194"/>
                </a:lnTo>
                <a:lnTo>
                  <a:pt x="271463" y="38100"/>
                </a:lnTo>
                <a:lnTo>
                  <a:pt x="242888" y="54769"/>
                </a:lnTo>
                <a:lnTo>
                  <a:pt x="200025" y="97632"/>
                </a:lnTo>
                <a:lnTo>
                  <a:pt x="100013" y="97632"/>
                </a:lnTo>
                <a:lnTo>
                  <a:pt x="85725" y="107156"/>
                </a:lnTo>
                <a:lnTo>
                  <a:pt x="42863" y="107156"/>
                </a:lnTo>
                <a:lnTo>
                  <a:pt x="19050" y="107156"/>
                </a:lnTo>
                <a:lnTo>
                  <a:pt x="0" y="47625"/>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5" name="Freeform 184"/>
          <p:cNvSpPr/>
          <p:nvPr/>
        </p:nvSpPr>
        <p:spPr bwMode="auto">
          <a:xfrm>
            <a:off x="6886486" y="4678338"/>
            <a:ext cx="108335" cy="45139"/>
          </a:xfrm>
          <a:custGeom>
            <a:avLst/>
            <a:gdLst>
              <a:gd name="connsiteX0" fmla="*/ 0 w 200025"/>
              <a:gd name="connsiteY0" fmla="*/ 19050 h 83344"/>
              <a:gd name="connsiteX1" fmla="*/ 26193 w 200025"/>
              <a:gd name="connsiteY1" fmla="*/ 83344 h 83344"/>
              <a:gd name="connsiteX2" fmla="*/ 200025 w 200025"/>
              <a:gd name="connsiteY2" fmla="*/ 33338 h 83344"/>
              <a:gd name="connsiteX3" fmla="*/ 152400 w 200025"/>
              <a:gd name="connsiteY3" fmla="*/ 0 h 83344"/>
              <a:gd name="connsiteX4" fmla="*/ 100012 w 200025"/>
              <a:gd name="connsiteY4" fmla="*/ 16669 h 83344"/>
              <a:gd name="connsiteX5" fmla="*/ 0 w 200025"/>
              <a:gd name="connsiteY5" fmla="*/ 19050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83344">
                <a:moveTo>
                  <a:pt x="0" y="19050"/>
                </a:moveTo>
                <a:lnTo>
                  <a:pt x="26193" y="83344"/>
                </a:lnTo>
                <a:lnTo>
                  <a:pt x="200025" y="33338"/>
                </a:lnTo>
                <a:lnTo>
                  <a:pt x="152400" y="0"/>
                </a:lnTo>
                <a:lnTo>
                  <a:pt x="100012" y="16669"/>
                </a:lnTo>
                <a:lnTo>
                  <a:pt x="0" y="19050"/>
                </a:lnTo>
                <a:close/>
              </a:path>
            </a:pathLst>
          </a:custGeom>
          <a:solidFill>
            <a:schemeClr val="accent4">
              <a:lumMod val="60000"/>
              <a:lumOff val="40000"/>
            </a:schemeClr>
          </a:solid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6" name="Freeform 185"/>
          <p:cNvSpPr/>
          <p:nvPr/>
        </p:nvSpPr>
        <p:spPr bwMode="auto">
          <a:xfrm>
            <a:off x="6431354" y="4501072"/>
            <a:ext cx="618315" cy="310333"/>
          </a:xfrm>
          <a:custGeom>
            <a:avLst/>
            <a:gdLst>
              <a:gd name="connsiteX0" fmla="*/ 0 w 626268"/>
              <a:gd name="connsiteY0" fmla="*/ 314325 h 314325"/>
              <a:gd name="connsiteX1" fmla="*/ 0 w 626268"/>
              <a:gd name="connsiteY1" fmla="*/ 0 h 314325"/>
              <a:gd name="connsiteX2" fmla="*/ 626268 w 626268"/>
              <a:gd name="connsiteY2" fmla="*/ 0 h 314325"/>
            </a:gdLst>
            <a:ahLst/>
            <a:cxnLst>
              <a:cxn ang="0">
                <a:pos x="connsiteX0" y="connsiteY0"/>
              </a:cxn>
              <a:cxn ang="0">
                <a:pos x="connsiteX1" y="connsiteY1"/>
              </a:cxn>
              <a:cxn ang="0">
                <a:pos x="connsiteX2" y="connsiteY2"/>
              </a:cxn>
            </a:cxnLst>
            <a:rect l="l" t="t" r="r" b="b"/>
            <a:pathLst>
              <a:path w="626268" h="314325">
                <a:moveTo>
                  <a:pt x="0" y="314325"/>
                </a:moveTo>
                <a:lnTo>
                  <a:pt x="0" y="0"/>
                </a:lnTo>
                <a:lnTo>
                  <a:pt x="626268" y="0"/>
                </a:lnTo>
              </a:path>
            </a:pathLst>
          </a:custGeom>
          <a:noFill/>
          <a:ln w="9525" cap="flat" cmpd="sng" algn="ctr">
            <a:solidFill>
              <a:srgbClr val="747678"/>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7" name="Freeform 186"/>
          <p:cNvSpPr/>
          <p:nvPr/>
        </p:nvSpPr>
        <p:spPr bwMode="auto">
          <a:xfrm>
            <a:off x="3637246" y="2599106"/>
            <a:ext cx="1368288" cy="1412956"/>
          </a:xfrm>
          <a:custGeom>
            <a:avLst/>
            <a:gdLst>
              <a:gd name="connsiteX0" fmla="*/ 4763 w 1385888"/>
              <a:gd name="connsiteY0" fmla="*/ 0 h 1431131"/>
              <a:gd name="connsiteX1" fmla="*/ 919163 w 1385888"/>
              <a:gd name="connsiteY1" fmla="*/ 0 h 1431131"/>
              <a:gd name="connsiteX2" fmla="*/ 919163 w 1385888"/>
              <a:gd name="connsiteY2" fmla="*/ 762000 h 1431131"/>
              <a:gd name="connsiteX3" fmla="*/ 1385888 w 1385888"/>
              <a:gd name="connsiteY3" fmla="*/ 762000 h 1431131"/>
              <a:gd name="connsiteX4" fmla="*/ 1385888 w 1385888"/>
              <a:gd name="connsiteY4" fmla="*/ 1431131 h 1431131"/>
              <a:gd name="connsiteX5" fmla="*/ 1140619 w 1385888"/>
              <a:gd name="connsiteY5" fmla="*/ 1431131 h 1431131"/>
              <a:gd name="connsiteX6" fmla="*/ 681038 w 1385888"/>
              <a:gd name="connsiteY6" fmla="*/ 1214437 h 1431131"/>
              <a:gd name="connsiteX7" fmla="*/ 559594 w 1385888"/>
              <a:gd name="connsiteY7" fmla="*/ 1214437 h 1431131"/>
              <a:gd name="connsiteX8" fmla="*/ 0 w 1385888"/>
              <a:gd name="connsiteY8" fmla="*/ 421481 h 1431131"/>
              <a:gd name="connsiteX9" fmla="*/ 4763 w 1385888"/>
              <a:gd name="connsiteY9" fmla="*/ 0 h 143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5888" h="1431131">
                <a:moveTo>
                  <a:pt x="4763" y="0"/>
                </a:moveTo>
                <a:lnTo>
                  <a:pt x="919163" y="0"/>
                </a:lnTo>
                <a:lnTo>
                  <a:pt x="919163" y="762000"/>
                </a:lnTo>
                <a:lnTo>
                  <a:pt x="1385888" y="762000"/>
                </a:lnTo>
                <a:lnTo>
                  <a:pt x="1385888" y="1431131"/>
                </a:lnTo>
                <a:lnTo>
                  <a:pt x="1140619" y="1431131"/>
                </a:lnTo>
                <a:lnTo>
                  <a:pt x="681038" y="1214437"/>
                </a:lnTo>
                <a:lnTo>
                  <a:pt x="559594" y="1214437"/>
                </a:lnTo>
                <a:lnTo>
                  <a:pt x="0" y="421481"/>
                </a:lnTo>
                <a:cubicBezTo>
                  <a:pt x="1588" y="280987"/>
                  <a:pt x="3175" y="140494"/>
                  <a:pt x="4763" y="0"/>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8" name="Freeform 187"/>
          <p:cNvSpPr/>
          <p:nvPr/>
        </p:nvSpPr>
        <p:spPr bwMode="auto">
          <a:xfrm>
            <a:off x="5005535" y="2646126"/>
            <a:ext cx="1267194" cy="1156696"/>
          </a:xfrm>
          <a:custGeom>
            <a:avLst/>
            <a:gdLst>
              <a:gd name="connsiteX0" fmla="*/ 0 w 1283493"/>
              <a:gd name="connsiteY0" fmla="*/ 202406 h 1171575"/>
              <a:gd name="connsiteX1" fmla="*/ 461962 w 1283493"/>
              <a:gd name="connsiteY1" fmla="*/ 202406 h 1171575"/>
              <a:gd name="connsiteX2" fmla="*/ 461962 w 1283493"/>
              <a:gd name="connsiteY2" fmla="*/ 0 h 1171575"/>
              <a:gd name="connsiteX3" fmla="*/ 1119187 w 1283493"/>
              <a:gd name="connsiteY3" fmla="*/ 0 h 1171575"/>
              <a:gd name="connsiteX4" fmla="*/ 1109662 w 1283493"/>
              <a:gd name="connsiteY4" fmla="*/ 123825 h 1171575"/>
              <a:gd name="connsiteX5" fmla="*/ 1245393 w 1283493"/>
              <a:gd name="connsiteY5" fmla="*/ 378618 h 1171575"/>
              <a:gd name="connsiteX6" fmla="*/ 1278731 w 1283493"/>
              <a:gd name="connsiteY6" fmla="*/ 711993 h 1171575"/>
              <a:gd name="connsiteX7" fmla="*/ 1283493 w 1283493"/>
              <a:gd name="connsiteY7" fmla="*/ 1171575 h 1171575"/>
              <a:gd name="connsiteX8" fmla="*/ 916781 w 1283493"/>
              <a:gd name="connsiteY8" fmla="*/ 1166812 h 1171575"/>
              <a:gd name="connsiteX9" fmla="*/ 776287 w 1283493"/>
              <a:gd name="connsiteY9" fmla="*/ 1083468 h 1171575"/>
              <a:gd name="connsiteX10" fmla="*/ 776287 w 1283493"/>
              <a:gd name="connsiteY10" fmla="*/ 795337 h 1171575"/>
              <a:gd name="connsiteX11" fmla="*/ 490537 w 1283493"/>
              <a:gd name="connsiteY11" fmla="*/ 795337 h 1171575"/>
              <a:gd name="connsiteX12" fmla="*/ 490537 w 1283493"/>
              <a:gd name="connsiteY12" fmla="*/ 702468 h 1171575"/>
              <a:gd name="connsiteX13" fmla="*/ 2381 w 1283493"/>
              <a:gd name="connsiteY13" fmla="*/ 702468 h 1171575"/>
              <a:gd name="connsiteX14" fmla="*/ 0 w 1283493"/>
              <a:gd name="connsiteY14" fmla="*/ 202406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493" h="1171575">
                <a:moveTo>
                  <a:pt x="0" y="202406"/>
                </a:moveTo>
                <a:lnTo>
                  <a:pt x="461962" y="202406"/>
                </a:lnTo>
                <a:lnTo>
                  <a:pt x="461962" y="0"/>
                </a:lnTo>
                <a:lnTo>
                  <a:pt x="1119187" y="0"/>
                </a:lnTo>
                <a:lnTo>
                  <a:pt x="1109662" y="123825"/>
                </a:lnTo>
                <a:lnTo>
                  <a:pt x="1245393" y="378618"/>
                </a:lnTo>
                <a:lnTo>
                  <a:pt x="1278731" y="711993"/>
                </a:lnTo>
                <a:cubicBezTo>
                  <a:pt x="1280318" y="865187"/>
                  <a:pt x="1281906" y="1018381"/>
                  <a:pt x="1283493" y="1171575"/>
                </a:cubicBezTo>
                <a:lnTo>
                  <a:pt x="916781" y="1166812"/>
                </a:lnTo>
                <a:lnTo>
                  <a:pt x="776287" y="1083468"/>
                </a:lnTo>
                <a:lnTo>
                  <a:pt x="776287" y="795337"/>
                </a:lnTo>
                <a:lnTo>
                  <a:pt x="490537" y="795337"/>
                </a:lnTo>
                <a:lnTo>
                  <a:pt x="490537" y="702468"/>
                </a:lnTo>
                <a:lnTo>
                  <a:pt x="2381" y="702468"/>
                </a:lnTo>
                <a:cubicBezTo>
                  <a:pt x="1587" y="535781"/>
                  <a:pt x="794" y="369093"/>
                  <a:pt x="0" y="202406"/>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89" name="Freeform 188"/>
          <p:cNvSpPr/>
          <p:nvPr/>
        </p:nvSpPr>
        <p:spPr bwMode="auto">
          <a:xfrm>
            <a:off x="5007885" y="3337322"/>
            <a:ext cx="1925477" cy="1377692"/>
          </a:xfrm>
          <a:custGeom>
            <a:avLst/>
            <a:gdLst>
              <a:gd name="connsiteX0" fmla="*/ 0 w 1950244"/>
              <a:gd name="connsiteY0" fmla="*/ 9525 h 1395413"/>
              <a:gd name="connsiteX1" fmla="*/ 0 w 1950244"/>
              <a:gd name="connsiteY1" fmla="*/ 685800 h 1395413"/>
              <a:gd name="connsiteX2" fmla="*/ 64294 w 1950244"/>
              <a:gd name="connsiteY2" fmla="*/ 681038 h 1395413"/>
              <a:gd name="connsiteX3" fmla="*/ 76200 w 1950244"/>
              <a:gd name="connsiteY3" fmla="*/ 650081 h 1395413"/>
              <a:gd name="connsiteX4" fmla="*/ 195262 w 1950244"/>
              <a:gd name="connsiteY4" fmla="*/ 764381 h 1395413"/>
              <a:gd name="connsiteX5" fmla="*/ 247650 w 1950244"/>
              <a:gd name="connsiteY5" fmla="*/ 897731 h 1395413"/>
              <a:gd name="connsiteX6" fmla="*/ 402431 w 1950244"/>
              <a:gd name="connsiteY6" fmla="*/ 973931 h 1395413"/>
              <a:gd name="connsiteX7" fmla="*/ 452437 w 1950244"/>
              <a:gd name="connsiteY7" fmla="*/ 935831 h 1395413"/>
              <a:gd name="connsiteX8" fmla="*/ 576262 w 1950244"/>
              <a:gd name="connsiteY8" fmla="*/ 935831 h 1395413"/>
              <a:gd name="connsiteX9" fmla="*/ 731044 w 1950244"/>
              <a:gd name="connsiteY9" fmla="*/ 1178719 h 1395413"/>
              <a:gd name="connsiteX10" fmla="*/ 773906 w 1950244"/>
              <a:gd name="connsiteY10" fmla="*/ 1350169 h 1395413"/>
              <a:gd name="connsiteX11" fmla="*/ 1026319 w 1950244"/>
              <a:gd name="connsiteY11" fmla="*/ 1395413 h 1395413"/>
              <a:gd name="connsiteX12" fmla="*/ 1040606 w 1950244"/>
              <a:gd name="connsiteY12" fmla="*/ 1378744 h 1395413"/>
              <a:gd name="connsiteX13" fmla="*/ 988219 w 1950244"/>
              <a:gd name="connsiteY13" fmla="*/ 1173956 h 1395413"/>
              <a:gd name="connsiteX14" fmla="*/ 1362075 w 1950244"/>
              <a:gd name="connsiteY14" fmla="*/ 928688 h 1395413"/>
              <a:gd name="connsiteX15" fmla="*/ 1654969 w 1950244"/>
              <a:gd name="connsiteY15" fmla="*/ 933450 h 1395413"/>
              <a:gd name="connsiteX16" fmla="*/ 1659731 w 1950244"/>
              <a:gd name="connsiteY16" fmla="*/ 1016794 h 1395413"/>
              <a:gd name="connsiteX17" fmla="*/ 1731169 w 1950244"/>
              <a:gd name="connsiteY17" fmla="*/ 1016794 h 1395413"/>
              <a:gd name="connsiteX18" fmla="*/ 1785937 w 1950244"/>
              <a:gd name="connsiteY18" fmla="*/ 971550 h 1395413"/>
              <a:gd name="connsiteX19" fmla="*/ 1907381 w 1950244"/>
              <a:gd name="connsiteY19" fmla="*/ 973931 h 1395413"/>
              <a:gd name="connsiteX20" fmla="*/ 1905000 w 1950244"/>
              <a:gd name="connsiteY20" fmla="*/ 928688 h 1395413"/>
              <a:gd name="connsiteX21" fmla="*/ 1835944 w 1950244"/>
              <a:gd name="connsiteY21" fmla="*/ 928688 h 1395413"/>
              <a:gd name="connsiteX22" fmla="*/ 1854994 w 1950244"/>
              <a:gd name="connsiteY22" fmla="*/ 885825 h 1395413"/>
              <a:gd name="connsiteX23" fmla="*/ 1828800 w 1950244"/>
              <a:gd name="connsiteY23" fmla="*/ 883444 h 1395413"/>
              <a:gd name="connsiteX24" fmla="*/ 1814512 w 1950244"/>
              <a:gd name="connsiteY24" fmla="*/ 842963 h 1395413"/>
              <a:gd name="connsiteX25" fmla="*/ 1950244 w 1950244"/>
              <a:gd name="connsiteY25" fmla="*/ 847725 h 1395413"/>
              <a:gd name="connsiteX26" fmla="*/ 1945481 w 1950244"/>
              <a:gd name="connsiteY26" fmla="*/ 259556 h 1395413"/>
              <a:gd name="connsiteX27" fmla="*/ 1700212 w 1950244"/>
              <a:gd name="connsiteY27" fmla="*/ 259556 h 1395413"/>
              <a:gd name="connsiteX28" fmla="*/ 1697831 w 1950244"/>
              <a:gd name="connsiteY28" fmla="*/ 221456 h 1395413"/>
              <a:gd name="connsiteX29" fmla="*/ 1731169 w 1950244"/>
              <a:gd name="connsiteY29" fmla="*/ 173831 h 1395413"/>
              <a:gd name="connsiteX30" fmla="*/ 1697831 w 1950244"/>
              <a:gd name="connsiteY30" fmla="*/ 171450 h 1395413"/>
              <a:gd name="connsiteX31" fmla="*/ 1700212 w 1950244"/>
              <a:gd name="connsiteY31" fmla="*/ 97631 h 1395413"/>
              <a:gd name="connsiteX32" fmla="*/ 1281112 w 1950244"/>
              <a:gd name="connsiteY32" fmla="*/ 92869 h 1395413"/>
              <a:gd name="connsiteX33" fmla="*/ 1278731 w 1950244"/>
              <a:gd name="connsiteY33" fmla="*/ 471488 h 1395413"/>
              <a:gd name="connsiteX34" fmla="*/ 916781 w 1950244"/>
              <a:gd name="connsiteY34" fmla="*/ 464344 h 1395413"/>
              <a:gd name="connsiteX35" fmla="*/ 773906 w 1950244"/>
              <a:gd name="connsiteY35" fmla="*/ 381000 h 1395413"/>
              <a:gd name="connsiteX36" fmla="*/ 771525 w 1950244"/>
              <a:gd name="connsiteY36" fmla="*/ 100013 h 1395413"/>
              <a:gd name="connsiteX37" fmla="*/ 488156 w 1950244"/>
              <a:gd name="connsiteY37" fmla="*/ 92869 h 1395413"/>
              <a:gd name="connsiteX38" fmla="*/ 488156 w 1950244"/>
              <a:gd name="connsiteY38" fmla="*/ 0 h 1395413"/>
              <a:gd name="connsiteX39" fmla="*/ 0 w 1950244"/>
              <a:gd name="connsiteY39" fmla="*/ 9525 h 139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50244" h="1395413">
                <a:moveTo>
                  <a:pt x="0" y="9525"/>
                </a:moveTo>
                <a:lnTo>
                  <a:pt x="0" y="685800"/>
                </a:lnTo>
                <a:lnTo>
                  <a:pt x="64294" y="681038"/>
                </a:lnTo>
                <a:lnTo>
                  <a:pt x="76200" y="650081"/>
                </a:lnTo>
                <a:lnTo>
                  <a:pt x="195262" y="764381"/>
                </a:lnTo>
                <a:lnTo>
                  <a:pt x="247650" y="897731"/>
                </a:lnTo>
                <a:lnTo>
                  <a:pt x="402431" y="973931"/>
                </a:lnTo>
                <a:lnTo>
                  <a:pt x="452437" y="935831"/>
                </a:lnTo>
                <a:lnTo>
                  <a:pt x="576262" y="935831"/>
                </a:lnTo>
                <a:lnTo>
                  <a:pt x="731044" y="1178719"/>
                </a:lnTo>
                <a:lnTo>
                  <a:pt x="773906" y="1350169"/>
                </a:lnTo>
                <a:lnTo>
                  <a:pt x="1026319" y="1395413"/>
                </a:lnTo>
                <a:lnTo>
                  <a:pt x="1040606" y="1378744"/>
                </a:lnTo>
                <a:lnTo>
                  <a:pt x="988219" y="1173956"/>
                </a:lnTo>
                <a:lnTo>
                  <a:pt x="1362075" y="928688"/>
                </a:lnTo>
                <a:lnTo>
                  <a:pt x="1654969" y="933450"/>
                </a:lnTo>
                <a:lnTo>
                  <a:pt x="1659731" y="1016794"/>
                </a:lnTo>
                <a:lnTo>
                  <a:pt x="1731169" y="1016794"/>
                </a:lnTo>
                <a:lnTo>
                  <a:pt x="1785937" y="971550"/>
                </a:lnTo>
                <a:lnTo>
                  <a:pt x="1907381" y="973931"/>
                </a:lnTo>
                <a:lnTo>
                  <a:pt x="1905000" y="928688"/>
                </a:lnTo>
                <a:lnTo>
                  <a:pt x="1835944" y="928688"/>
                </a:lnTo>
                <a:lnTo>
                  <a:pt x="1854994" y="885825"/>
                </a:lnTo>
                <a:lnTo>
                  <a:pt x="1828800" y="883444"/>
                </a:lnTo>
                <a:lnTo>
                  <a:pt x="1814512" y="842963"/>
                </a:lnTo>
                <a:lnTo>
                  <a:pt x="1950244" y="847725"/>
                </a:lnTo>
                <a:cubicBezTo>
                  <a:pt x="1948656" y="651669"/>
                  <a:pt x="1947069" y="455612"/>
                  <a:pt x="1945481" y="259556"/>
                </a:cubicBezTo>
                <a:lnTo>
                  <a:pt x="1700212" y="259556"/>
                </a:lnTo>
                <a:lnTo>
                  <a:pt x="1697831" y="221456"/>
                </a:lnTo>
                <a:lnTo>
                  <a:pt x="1731169" y="173831"/>
                </a:lnTo>
                <a:lnTo>
                  <a:pt x="1697831" y="171450"/>
                </a:lnTo>
                <a:cubicBezTo>
                  <a:pt x="1698625" y="146844"/>
                  <a:pt x="1699418" y="122237"/>
                  <a:pt x="1700212" y="97631"/>
                </a:cubicBezTo>
                <a:lnTo>
                  <a:pt x="1281112" y="92869"/>
                </a:lnTo>
                <a:cubicBezTo>
                  <a:pt x="1280318" y="219075"/>
                  <a:pt x="1279525" y="345282"/>
                  <a:pt x="1278731" y="471488"/>
                </a:cubicBezTo>
                <a:lnTo>
                  <a:pt x="916781" y="464344"/>
                </a:lnTo>
                <a:lnTo>
                  <a:pt x="773906" y="381000"/>
                </a:lnTo>
                <a:cubicBezTo>
                  <a:pt x="773112" y="287338"/>
                  <a:pt x="772319" y="193675"/>
                  <a:pt x="771525" y="100013"/>
                </a:cubicBezTo>
                <a:lnTo>
                  <a:pt x="488156" y="92869"/>
                </a:lnTo>
                <a:lnTo>
                  <a:pt x="488156" y="0"/>
                </a:lnTo>
                <a:lnTo>
                  <a:pt x="0" y="9525"/>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0" name="Freeform 189"/>
          <p:cNvSpPr/>
          <p:nvPr/>
        </p:nvSpPr>
        <p:spPr bwMode="auto">
          <a:xfrm>
            <a:off x="6928660" y="2935299"/>
            <a:ext cx="1154346" cy="1746800"/>
          </a:xfrm>
          <a:custGeom>
            <a:avLst/>
            <a:gdLst>
              <a:gd name="connsiteX0" fmla="*/ 0 w 1169194"/>
              <a:gd name="connsiteY0" fmla="*/ 664369 h 1769269"/>
              <a:gd name="connsiteX1" fmla="*/ 4763 w 1169194"/>
              <a:gd name="connsiteY1" fmla="*/ 1262063 h 1769269"/>
              <a:gd name="connsiteX2" fmla="*/ 50006 w 1169194"/>
              <a:gd name="connsiteY2" fmla="*/ 1212057 h 1769269"/>
              <a:gd name="connsiteX3" fmla="*/ 54769 w 1169194"/>
              <a:gd name="connsiteY3" fmla="*/ 1235869 h 1769269"/>
              <a:gd name="connsiteX4" fmla="*/ 88106 w 1169194"/>
              <a:gd name="connsiteY4" fmla="*/ 1262063 h 1769269"/>
              <a:gd name="connsiteX5" fmla="*/ 304800 w 1169194"/>
              <a:gd name="connsiteY5" fmla="*/ 1262063 h 1769269"/>
              <a:gd name="connsiteX6" fmla="*/ 333375 w 1169194"/>
              <a:gd name="connsiteY6" fmla="*/ 1295400 h 1769269"/>
              <a:gd name="connsiteX7" fmla="*/ 419100 w 1169194"/>
              <a:gd name="connsiteY7" fmla="*/ 1262063 h 1769269"/>
              <a:gd name="connsiteX8" fmla="*/ 416719 w 1169194"/>
              <a:gd name="connsiteY8" fmla="*/ 1219200 h 1769269"/>
              <a:gd name="connsiteX9" fmla="*/ 631031 w 1169194"/>
              <a:gd name="connsiteY9" fmla="*/ 1385888 h 1769269"/>
              <a:gd name="connsiteX10" fmla="*/ 631031 w 1169194"/>
              <a:gd name="connsiteY10" fmla="*/ 1545432 h 1769269"/>
              <a:gd name="connsiteX11" fmla="*/ 835819 w 1169194"/>
              <a:gd name="connsiteY11" fmla="*/ 1769269 h 1769269"/>
              <a:gd name="connsiteX12" fmla="*/ 907256 w 1169194"/>
              <a:gd name="connsiteY12" fmla="*/ 1769269 h 1769269"/>
              <a:gd name="connsiteX13" fmla="*/ 959644 w 1169194"/>
              <a:gd name="connsiteY13" fmla="*/ 1685925 h 1769269"/>
              <a:gd name="connsiteX14" fmla="*/ 964406 w 1169194"/>
              <a:gd name="connsiteY14" fmla="*/ 1535907 h 1769269"/>
              <a:gd name="connsiteX15" fmla="*/ 709613 w 1169194"/>
              <a:gd name="connsiteY15" fmla="*/ 1088232 h 1769269"/>
              <a:gd name="connsiteX16" fmla="*/ 757238 w 1169194"/>
              <a:gd name="connsiteY16" fmla="*/ 959644 h 1769269"/>
              <a:gd name="connsiteX17" fmla="*/ 959644 w 1169194"/>
              <a:gd name="connsiteY17" fmla="*/ 716757 h 1769269"/>
              <a:gd name="connsiteX18" fmla="*/ 959644 w 1169194"/>
              <a:gd name="connsiteY18" fmla="*/ 688182 h 1769269"/>
              <a:gd name="connsiteX19" fmla="*/ 981075 w 1169194"/>
              <a:gd name="connsiteY19" fmla="*/ 692944 h 1769269"/>
              <a:gd name="connsiteX20" fmla="*/ 995363 w 1169194"/>
              <a:gd name="connsiteY20" fmla="*/ 671513 h 1769269"/>
              <a:gd name="connsiteX21" fmla="*/ 992981 w 1169194"/>
              <a:gd name="connsiteY21" fmla="*/ 628650 h 1769269"/>
              <a:gd name="connsiteX22" fmla="*/ 1131094 w 1169194"/>
              <a:gd name="connsiteY22" fmla="*/ 542925 h 1769269"/>
              <a:gd name="connsiteX23" fmla="*/ 1131094 w 1169194"/>
              <a:gd name="connsiteY23" fmla="*/ 500063 h 1769269"/>
              <a:gd name="connsiteX24" fmla="*/ 1085850 w 1169194"/>
              <a:gd name="connsiteY24" fmla="*/ 500063 h 1769269"/>
              <a:gd name="connsiteX25" fmla="*/ 1085850 w 1169194"/>
              <a:gd name="connsiteY25" fmla="*/ 457200 h 1769269"/>
              <a:gd name="connsiteX26" fmla="*/ 1121569 w 1169194"/>
              <a:gd name="connsiteY26" fmla="*/ 461963 h 1769269"/>
              <a:gd name="connsiteX27" fmla="*/ 1169194 w 1169194"/>
              <a:gd name="connsiteY27" fmla="*/ 423863 h 1769269"/>
              <a:gd name="connsiteX28" fmla="*/ 1123950 w 1169194"/>
              <a:gd name="connsiteY28" fmla="*/ 326232 h 1769269"/>
              <a:gd name="connsiteX29" fmla="*/ 1131094 w 1169194"/>
              <a:gd name="connsiteY29" fmla="*/ 292894 h 1769269"/>
              <a:gd name="connsiteX30" fmla="*/ 1090613 w 1169194"/>
              <a:gd name="connsiteY30" fmla="*/ 295275 h 1769269"/>
              <a:gd name="connsiteX31" fmla="*/ 1023938 w 1169194"/>
              <a:gd name="connsiteY31" fmla="*/ 114300 h 1769269"/>
              <a:gd name="connsiteX32" fmla="*/ 1088231 w 1169194"/>
              <a:gd name="connsiteY32" fmla="*/ 126207 h 1769269"/>
              <a:gd name="connsiteX33" fmla="*/ 1088231 w 1169194"/>
              <a:gd name="connsiteY33" fmla="*/ 202407 h 1769269"/>
              <a:gd name="connsiteX34" fmla="*/ 1112044 w 1169194"/>
              <a:gd name="connsiteY34" fmla="*/ 188119 h 1769269"/>
              <a:gd name="connsiteX35" fmla="*/ 1169194 w 1169194"/>
              <a:gd name="connsiteY35" fmla="*/ 80963 h 1769269"/>
              <a:gd name="connsiteX36" fmla="*/ 1059656 w 1169194"/>
              <a:gd name="connsiteY36" fmla="*/ 83344 h 1769269"/>
              <a:gd name="connsiteX37" fmla="*/ 1066800 w 1169194"/>
              <a:gd name="connsiteY37" fmla="*/ 0 h 1769269"/>
              <a:gd name="connsiteX38" fmla="*/ 726281 w 1169194"/>
              <a:gd name="connsiteY38" fmla="*/ 0 h 1769269"/>
              <a:gd name="connsiteX39" fmla="*/ 726281 w 1169194"/>
              <a:gd name="connsiteY39" fmla="*/ 54769 h 1769269"/>
              <a:gd name="connsiteX40" fmla="*/ 807244 w 1169194"/>
              <a:gd name="connsiteY40" fmla="*/ 52388 h 1769269"/>
              <a:gd name="connsiteX41" fmla="*/ 809625 w 1169194"/>
              <a:gd name="connsiteY41" fmla="*/ 169069 h 1769269"/>
              <a:gd name="connsiteX42" fmla="*/ 714375 w 1169194"/>
              <a:gd name="connsiteY42" fmla="*/ 169069 h 1769269"/>
              <a:gd name="connsiteX43" fmla="*/ 721519 w 1169194"/>
              <a:gd name="connsiteY43" fmla="*/ 295275 h 1769269"/>
              <a:gd name="connsiteX44" fmla="*/ 576263 w 1169194"/>
              <a:gd name="connsiteY44" fmla="*/ 388144 h 1769269"/>
              <a:gd name="connsiteX45" fmla="*/ 540544 w 1169194"/>
              <a:gd name="connsiteY45" fmla="*/ 350044 h 1769269"/>
              <a:gd name="connsiteX46" fmla="*/ 471488 w 1169194"/>
              <a:gd name="connsiteY46" fmla="*/ 450057 h 1769269"/>
              <a:gd name="connsiteX47" fmla="*/ 545306 w 1169194"/>
              <a:gd name="connsiteY47" fmla="*/ 454819 h 1769269"/>
              <a:gd name="connsiteX48" fmla="*/ 559594 w 1169194"/>
              <a:gd name="connsiteY48" fmla="*/ 502444 h 1769269"/>
              <a:gd name="connsiteX49" fmla="*/ 333375 w 1169194"/>
              <a:gd name="connsiteY49" fmla="*/ 669132 h 1769269"/>
              <a:gd name="connsiteX50" fmla="*/ 0 w 1169194"/>
              <a:gd name="connsiteY50" fmla="*/ 664369 h 176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9194" h="1769269">
                <a:moveTo>
                  <a:pt x="0" y="664369"/>
                </a:moveTo>
                <a:cubicBezTo>
                  <a:pt x="1588" y="863600"/>
                  <a:pt x="3175" y="1062832"/>
                  <a:pt x="4763" y="1262063"/>
                </a:cubicBezTo>
                <a:lnTo>
                  <a:pt x="50006" y="1212057"/>
                </a:lnTo>
                <a:lnTo>
                  <a:pt x="54769" y="1235869"/>
                </a:lnTo>
                <a:lnTo>
                  <a:pt x="88106" y="1262063"/>
                </a:lnTo>
                <a:lnTo>
                  <a:pt x="304800" y="1262063"/>
                </a:lnTo>
                <a:lnTo>
                  <a:pt x="333375" y="1295400"/>
                </a:lnTo>
                <a:lnTo>
                  <a:pt x="419100" y="1262063"/>
                </a:lnTo>
                <a:lnTo>
                  <a:pt x="416719" y="1219200"/>
                </a:lnTo>
                <a:lnTo>
                  <a:pt x="631031" y="1385888"/>
                </a:lnTo>
                <a:lnTo>
                  <a:pt x="631031" y="1545432"/>
                </a:lnTo>
                <a:lnTo>
                  <a:pt x="835819" y="1769269"/>
                </a:lnTo>
                <a:lnTo>
                  <a:pt x="907256" y="1769269"/>
                </a:lnTo>
                <a:lnTo>
                  <a:pt x="959644" y="1685925"/>
                </a:lnTo>
                <a:lnTo>
                  <a:pt x="964406" y="1535907"/>
                </a:lnTo>
                <a:lnTo>
                  <a:pt x="709613" y="1088232"/>
                </a:lnTo>
                <a:lnTo>
                  <a:pt x="757238" y="959644"/>
                </a:lnTo>
                <a:lnTo>
                  <a:pt x="959644" y="716757"/>
                </a:lnTo>
                <a:lnTo>
                  <a:pt x="959644" y="688182"/>
                </a:lnTo>
                <a:lnTo>
                  <a:pt x="981075" y="692944"/>
                </a:lnTo>
                <a:lnTo>
                  <a:pt x="995363" y="671513"/>
                </a:lnTo>
                <a:lnTo>
                  <a:pt x="992981" y="628650"/>
                </a:lnTo>
                <a:lnTo>
                  <a:pt x="1131094" y="542925"/>
                </a:lnTo>
                <a:lnTo>
                  <a:pt x="1131094" y="500063"/>
                </a:lnTo>
                <a:lnTo>
                  <a:pt x="1085850" y="500063"/>
                </a:lnTo>
                <a:lnTo>
                  <a:pt x="1085850" y="457200"/>
                </a:lnTo>
                <a:lnTo>
                  <a:pt x="1121569" y="461963"/>
                </a:lnTo>
                <a:lnTo>
                  <a:pt x="1169194" y="423863"/>
                </a:lnTo>
                <a:lnTo>
                  <a:pt x="1123950" y="326232"/>
                </a:lnTo>
                <a:lnTo>
                  <a:pt x="1131094" y="292894"/>
                </a:lnTo>
                <a:lnTo>
                  <a:pt x="1090613" y="295275"/>
                </a:lnTo>
                <a:lnTo>
                  <a:pt x="1023938" y="114300"/>
                </a:lnTo>
                <a:lnTo>
                  <a:pt x="1088231" y="126207"/>
                </a:lnTo>
                <a:lnTo>
                  <a:pt x="1088231" y="202407"/>
                </a:lnTo>
                <a:lnTo>
                  <a:pt x="1112044" y="188119"/>
                </a:lnTo>
                <a:lnTo>
                  <a:pt x="1169194" y="80963"/>
                </a:lnTo>
                <a:lnTo>
                  <a:pt x="1059656" y="83344"/>
                </a:lnTo>
                <a:lnTo>
                  <a:pt x="1066800" y="0"/>
                </a:lnTo>
                <a:lnTo>
                  <a:pt x="726281" y="0"/>
                </a:lnTo>
                <a:lnTo>
                  <a:pt x="726281" y="54769"/>
                </a:lnTo>
                <a:lnTo>
                  <a:pt x="807244" y="52388"/>
                </a:lnTo>
                <a:cubicBezTo>
                  <a:pt x="808038" y="91282"/>
                  <a:pt x="808831" y="130175"/>
                  <a:pt x="809625" y="169069"/>
                </a:cubicBezTo>
                <a:lnTo>
                  <a:pt x="714375" y="169069"/>
                </a:lnTo>
                <a:lnTo>
                  <a:pt x="721519" y="295275"/>
                </a:lnTo>
                <a:lnTo>
                  <a:pt x="576263" y="388144"/>
                </a:lnTo>
                <a:lnTo>
                  <a:pt x="540544" y="350044"/>
                </a:lnTo>
                <a:lnTo>
                  <a:pt x="471488" y="450057"/>
                </a:lnTo>
                <a:lnTo>
                  <a:pt x="545306" y="454819"/>
                </a:lnTo>
                <a:lnTo>
                  <a:pt x="559594" y="502444"/>
                </a:lnTo>
                <a:lnTo>
                  <a:pt x="333375" y="669132"/>
                </a:lnTo>
                <a:lnTo>
                  <a:pt x="0" y="664369"/>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1" name="Freeform 190"/>
          <p:cNvSpPr/>
          <p:nvPr/>
        </p:nvSpPr>
        <p:spPr bwMode="auto">
          <a:xfrm>
            <a:off x="8033635" y="1851484"/>
            <a:ext cx="500765" cy="796992"/>
          </a:xfrm>
          <a:custGeom>
            <a:avLst/>
            <a:gdLst>
              <a:gd name="connsiteX0" fmla="*/ 295275 w 507206"/>
              <a:gd name="connsiteY0" fmla="*/ 40481 h 807244"/>
              <a:gd name="connsiteX1" fmla="*/ 347662 w 507206"/>
              <a:gd name="connsiteY1" fmla="*/ 2381 h 807244"/>
              <a:gd name="connsiteX2" fmla="*/ 383381 w 507206"/>
              <a:gd name="connsiteY2" fmla="*/ 50006 h 807244"/>
              <a:gd name="connsiteX3" fmla="*/ 423862 w 507206"/>
              <a:gd name="connsiteY3" fmla="*/ 176213 h 807244"/>
              <a:gd name="connsiteX4" fmla="*/ 454818 w 507206"/>
              <a:gd name="connsiteY4" fmla="*/ 171450 h 807244"/>
              <a:gd name="connsiteX5" fmla="*/ 469106 w 507206"/>
              <a:gd name="connsiteY5" fmla="*/ 221456 h 807244"/>
              <a:gd name="connsiteX6" fmla="*/ 500062 w 507206"/>
              <a:gd name="connsiteY6" fmla="*/ 214313 h 807244"/>
              <a:gd name="connsiteX7" fmla="*/ 507206 w 507206"/>
              <a:gd name="connsiteY7" fmla="*/ 250031 h 807244"/>
              <a:gd name="connsiteX8" fmla="*/ 454818 w 507206"/>
              <a:gd name="connsiteY8" fmla="*/ 354806 h 807244"/>
              <a:gd name="connsiteX9" fmla="*/ 414337 w 507206"/>
              <a:gd name="connsiteY9" fmla="*/ 352425 h 807244"/>
              <a:gd name="connsiteX10" fmla="*/ 400050 w 507206"/>
              <a:gd name="connsiteY10" fmla="*/ 366713 h 807244"/>
              <a:gd name="connsiteX11" fmla="*/ 383381 w 507206"/>
              <a:gd name="connsiteY11" fmla="*/ 388144 h 807244"/>
              <a:gd name="connsiteX12" fmla="*/ 347662 w 507206"/>
              <a:gd name="connsiteY12" fmla="*/ 357188 h 807244"/>
              <a:gd name="connsiteX13" fmla="*/ 345281 w 507206"/>
              <a:gd name="connsiteY13" fmla="*/ 428625 h 807244"/>
              <a:gd name="connsiteX14" fmla="*/ 269081 w 507206"/>
              <a:gd name="connsiteY14" fmla="*/ 497681 h 807244"/>
              <a:gd name="connsiteX15" fmla="*/ 271462 w 507206"/>
              <a:gd name="connsiteY15" fmla="*/ 511969 h 807244"/>
              <a:gd name="connsiteX16" fmla="*/ 297656 w 507206"/>
              <a:gd name="connsiteY16" fmla="*/ 516731 h 807244"/>
              <a:gd name="connsiteX17" fmla="*/ 302418 w 507206"/>
              <a:gd name="connsiteY17" fmla="*/ 604838 h 807244"/>
              <a:gd name="connsiteX18" fmla="*/ 378618 w 507206"/>
              <a:gd name="connsiteY18" fmla="*/ 676275 h 807244"/>
              <a:gd name="connsiteX19" fmla="*/ 304800 w 507206"/>
              <a:gd name="connsiteY19" fmla="*/ 747713 h 807244"/>
              <a:gd name="connsiteX20" fmla="*/ 242887 w 507206"/>
              <a:gd name="connsiteY20" fmla="*/ 795338 h 807244"/>
              <a:gd name="connsiteX21" fmla="*/ 223837 w 507206"/>
              <a:gd name="connsiteY21" fmla="*/ 802481 h 807244"/>
              <a:gd name="connsiteX22" fmla="*/ 121443 w 507206"/>
              <a:gd name="connsiteY22" fmla="*/ 807244 h 807244"/>
              <a:gd name="connsiteX23" fmla="*/ 102393 w 507206"/>
              <a:gd name="connsiteY23" fmla="*/ 807244 h 807244"/>
              <a:gd name="connsiteX24" fmla="*/ 57150 w 507206"/>
              <a:gd name="connsiteY24" fmla="*/ 747713 h 807244"/>
              <a:gd name="connsiteX25" fmla="*/ 40481 w 507206"/>
              <a:gd name="connsiteY25" fmla="*/ 683419 h 807244"/>
              <a:gd name="connsiteX26" fmla="*/ 42862 w 507206"/>
              <a:gd name="connsiteY26" fmla="*/ 602456 h 807244"/>
              <a:gd name="connsiteX27" fmla="*/ 0 w 507206"/>
              <a:gd name="connsiteY27" fmla="*/ 547688 h 807244"/>
              <a:gd name="connsiteX28" fmla="*/ 0 w 507206"/>
              <a:gd name="connsiteY28" fmla="*/ 376238 h 807244"/>
              <a:gd name="connsiteX29" fmla="*/ 123825 w 507206"/>
              <a:gd name="connsiteY29" fmla="*/ 342900 h 807244"/>
              <a:gd name="connsiteX30" fmla="*/ 119062 w 507206"/>
              <a:gd name="connsiteY30" fmla="*/ 292894 h 807244"/>
              <a:gd name="connsiteX31" fmla="*/ 164306 w 507206"/>
              <a:gd name="connsiteY31" fmla="*/ 300038 h 807244"/>
              <a:gd name="connsiteX32" fmla="*/ 214312 w 507206"/>
              <a:gd name="connsiteY32" fmla="*/ 216694 h 807244"/>
              <a:gd name="connsiteX33" fmla="*/ 214312 w 507206"/>
              <a:gd name="connsiteY33" fmla="*/ 123825 h 807244"/>
              <a:gd name="connsiteX34" fmla="*/ 250031 w 507206"/>
              <a:gd name="connsiteY34" fmla="*/ 0 h 807244"/>
              <a:gd name="connsiteX35" fmla="*/ 295275 w 507206"/>
              <a:gd name="connsiteY35" fmla="*/ 40481 h 80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7206" h="807244">
                <a:moveTo>
                  <a:pt x="295275" y="40481"/>
                </a:moveTo>
                <a:lnTo>
                  <a:pt x="347662" y="2381"/>
                </a:lnTo>
                <a:lnTo>
                  <a:pt x="383381" y="50006"/>
                </a:lnTo>
                <a:lnTo>
                  <a:pt x="423862" y="176213"/>
                </a:lnTo>
                <a:lnTo>
                  <a:pt x="454818" y="171450"/>
                </a:lnTo>
                <a:lnTo>
                  <a:pt x="469106" y="221456"/>
                </a:lnTo>
                <a:lnTo>
                  <a:pt x="500062" y="214313"/>
                </a:lnTo>
                <a:lnTo>
                  <a:pt x="507206" y="250031"/>
                </a:lnTo>
                <a:lnTo>
                  <a:pt x="454818" y="354806"/>
                </a:lnTo>
                <a:lnTo>
                  <a:pt x="414337" y="352425"/>
                </a:lnTo>
                <a:lnTo>
                  <a:pt x="400050" y="366713"/>
                </a:lnTo>
                <a:lnTo>
                  <a:pt x="383381" y="388144"/>
                </a:lnTo>
                <a:lnTo>
                  <a:pt x="347662" y="357188"/>
                </a:lnTo>
                <a:cubicBezTo>
                  <a:pt x="346868" y="381000"/>
                  <a:pt x="346075" y="404813"/>
                  <a:pt x="345281" y="428625"/>
                </a:cubicBezTo>
                <a:lnTo>
                  <a:pt x="269081" y="497681"/>
                </a:lnTo>
                <a:lnTo>
                  <a:pt x="271462" y="511969"/>
                </a:lnTo>
                <a:lnTo>
                  <a:pt x="297656" y="516731"/>
                </a:lnTo>
                <a:lnTo>
                  <a:pt x="302418" y="604838"/>
                </a:lnTo>
                <a:lnTo>
                  <a:pt x="378618" y="676275"/>
                </a:lnTo>
                <a:lnTo>
                  <a:pt x="304800" y="747713"/>
                </a:lnTo>
                <a:lnTo>
                  <a:pt x="242887" y="795338"/>
                </a:lnTo>
                <a:lnTo>
                  <a:pt x="223837" y="802481"/>
                </a:lnTo>
                <a:lnTo>
                  <a:pt x="121443" y="807244"/>
                </a:lnTo>
                <a:lnTo>
                  <a:pt x="102393" y="807244"/>
                </a:lnTo>
                <a:lnTo>
                  <a:pt x="57150" y="747713"/>
                </a:lnTo>
                <a:lnTo>
                  <a:pt x="40481" y="683419"/>
                </a:lnTo>
                <a:cubicBezTo>
                  <a:pt x="41275" y="656431"/>
                  <a:pt x="42068" y="629444"/>
                  <a:pt x="42862" y="602456"/>
                </a:cubicBezTo>
                <a:lnTo>
                  <a:pt x="0" y="547688"/>
                </a:lnTo>
                <a:lnTo>
                  <a:pt x="0" y="376238"/>
                </a:lnTo>
                <a:lnTo>
                  <a:pt x="123825" y="342900"/>
                </a:lnTo>
                <a:lnTo>
                  <a:pt x="119062" y="292894"/>
                </a:lnTo>
                <a:lnTo>
                  <a:pt x="164306" y="300038"/>
                </a:lnTo>
                <a:lnTo>
                  <a:pt x="214312" y="216694"/>
                </a:lnTo>
                <a:lnTo>
                  <a:pt x="214312" y="123825"/>
                </a:lnTo>
                <a:lnTo>
                  <a:pt x="250031" y="0"/>
                </a:lnTo>
                <a:lnTo>
                  <a:pt x="295275" y="40481"/>
                </a:lnTo>
                <a:close/>
              </a:path>
            </a:pathLst>
          </a:custGeom>
          <a:solidFill>
            <a:schemeClr val="accent4">
              <a:lumMod val="60000"/>
              <a:lumOff val="40000"/>
            </a:schemeClr>
          </a:solid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2" name="Freeform 191"/>
          <p:cNvSpPr/>
          <p:nvPr/>
        </p:nvSpPr>
        <p:spPr bwMode="auto">
          <a:xfrm>
            <a:off x="6590115" y="2152414"/>
            <a:ext cx="517222" cy="239803"/>
          </a:xfrm>
          <a:custGeom>
            <a:avLst/>
            <a:gdLst>
              <a:gd name="connsiteX0" fmla="*/ 0 w 523875"/>
              <a:gd name="connsiteY0" fmla="*/ 119063 h 242888"/>
              <a:gd name="connsiteX1" fmla="*/ 180975 w 523875"/>
              <a:gd name="connsiteY1" fmla="*/ 0 h 242888"/>
              <a:gd name="connsiteX2" fmla="*/ 176213 w 523875"/>
              <a:gd name="connsiteY2" fmla="*/ 73819 h 242888"/>
              <a:gd name="connsiteX3" fmla="*/ 214313 w 523875"/>
              <a:gd name="connsiteY3" fmla="*/ 45244 h 242888"/>
              <a:gd name="connsiteX4" fmla="*/ 240506 w 523875"/>
              <a:gd name="connsiteY4" fmla="*/ 30956 h 242888"/>
              <a:gd name="connsiteX5" fmla="*/ 266700 w 523875"/>
              <a:gd name="connsiteY5" fmla="*/ 35719 h 242888"/>
              <a:gd name="connsiteX6" fmla="*/ 302419 w 523875"/>
              <a:gd name="connsiteY6" fmla="*/ 76200 h 242888"/>
              <a:gd name="connsiteX7" fmla="*/ 433388 w 523875"/>
              <a:gd name="connsiteY7" fmla="*/ 33338 h 242888"/>
              <a:gd name="connsiteX8" fmla="*/ 426244 w 523875"/>
              <a:gd name="connsiteY8" fmla="*/ 69056 h 242888"/>
              <a:gd name="connsiteX9" fmla="*/ 523875 w 523875"/>
              <a:gd name="connsiteY9" fmla="*/ 76200 h 242888"/>
              <a:gd name="connsiteX10" fmla="*/ 523875 w 523875"/>
              <a:gd name="connsiteY10" fmla="*/ 133350 h 242888"/>
              <a:gd name="connsiteX11" fmla="*/ 452438 w 523875"/>
              <a:gd name="connsiteY11" fmla="*/ 126206 h 242888"/>
              <a:gd name="connsiteX12" fmla="*/ 414338 w 523875"/>
              <a:gd name="connsiteY12" fmla="*/ 128588 h 242888"/>
              <a:gd name="connsiteX13" fmla="*/ 302419 w 523875"/>
              <a:gd name="connsiteY13" fmla="*/ 161925 h 242888"/>
              <a:gd name="connsiteX14" fmla="*/ 259556 w 523875"/>
              <a:gd name="connsiteY14" fmla="*/ 242888 h 242888"/>
              <a:gd name="connsiteX15" fmla="*/ 185738 w 523875"/>
              <a:gd name="connsiteY15" fmla="*/ 169069 h 242888"/>
              <a:gd name="connsiteX16" fmla="*/ 142875 w 523875"/>
              <a:gd name="connsiteY16" fmla="*/ 150019 h 242888"/>
              <a:gd name="connsiteX17" fmla="*/ 0 w 523875"/>
              <a:gd name="connsiteY17" fmla="*/ 119063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242888">
                <a:moveTo>
                  <a:pt x="0" y="119063"/>
                </a:moveTo>
                <a:lnTo>
                  <a:pt x="180975" y="0"/>
                </a:lnTo>
                <a:lnTo>
                  <a:pt x="176213" y="73819"/>
                </a:lnTo>
                <a:lnTo>
                  <a:pt x="214313" y="45244"/>
                </a:lnTo>
                <a:lnTo>
                  <a:pt x="240506" y="30956"/>
                </a:lnTo>
                <a:lnTo>
                  <a:pt x="266700" y="35719"/>
                </a:lnTo>
                <a:lnTo>
                  <a:pt x="302419" y="76200"/>
                </a:lnTo>
                <a:lnTo>
                  <a:pt x="433388" y="33338"/>
                </a:lnTo>
                <a:lnTo>
                  <a:pt x="426244" y="69056"/>
                </a:lnTo>
                <a:lnTo>
                  <a:pt x="523875" y="76200"/>
                </a:lnTo>
                <a:lnTo>
                  <a:pt x="523875" y="133350"/>
                </a:lnTo>
                <a:lnTo>
                  <a:pt x="452438" y="126206"/>
                </a:lnTo>
                <a:lnTo>
                  <a:pt x="414338" y="128588"/>
                </a:lnTo>
                <a:lnTo>
                  <a:pt x="302419" y="161925"/>
                </a:lnTo>
                <a:lnTo>
                  <a:pt x="259556" y="242888"/>
                </a:lnTo>
                <a:lnTo>
                  <a:pt x="185738" y="169069"/>
                </a:lnTo>
                <a:lnTo>
                  <a:pt x="142875" y="150019"/>
                </a:lnTo>
                <a:lnTo>
                  <a:pt x="0" y="119063"/>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3" name="Freeform 192"/>
          <p:cNvSpPr/>
          <p:nvPr/>
        </p:nvSpPr>
        <p:spPr bwMode="auto">
          <a:xfrm>
            <a:off x="6879289" y="2307581"/>
            <a:ext cx="423182" cy="994476"/>
          </a:xfrm>
          <a:custGeom>
            <a:avLst/>
            <a:gdLst>
              <a:gd name="connsiteX0" fmla="*/ 7144 w 428625"/>
              <a:gd name="connsiteY0" fmla="*/ 847725 h 1007268"/>
              <a:gd name="connsiteX1" fmla="*/ 4762 w 428625"/>
              <a:gd name="connsiteY1" fmla="*/ 471487 h 1007268"/>
              <a:gd name="connsiteX2" fmla="*/ 45244 w 428625"/>
              <a:gd name="connsiteY2" fmla="*/ 469106 h 1007268"/>
              <a:gd name="connsiteX3" fmla="*/ 102394 w 428625"/>
              <a:gd name="connsiteY3" fmla="*/ 385762 h 1007268"/>
              <a:gd name="connsiteX4" fmla="*/ 54769 w 428625"/>
              <a:gd name="connsiteY4" fmla="*/ 304800 h 1007268"/>
              <a:gd name="connsiteX5" fmla="*/ 50006 w 428625"/>
              <a:gd name="connsiteY5" fmla="*/ 123825 h 1007268"/>
              <a:gd name="connsiteX6" fmla="*/ 97631 w 428625"/>
              <a:gd name="connsiteY6" fmla="*/ 90487 h 1007268"/>
              <a:gd name="connsiteX7" fmla="*/ 92869 w 428625"/>
              <a:gd name="connsiteY7" fmla="*/ 135731 h 1007268"/>
              <a:gd name="connsiteX8" fmla="*/ 140494 w 428625"/>
              <a:gd name="connsiteY8" fmla="*/ 135731 h 1007268"/>
              <a:gd name="connsiteX9" fmla="*/ 142875 w 428625"/>
              <a:gd name="connsiteY9" fmla="*/ 0 h 1007268"/>
              <a:gd name="connsiteX10" fmla="*/ 223837 w 428625"/>
              <a:gd name="connsiteY10" fmla="*/ 4762 h 1007268"/>
              <a:gd name="connsiteX11" fmla="*/ 309562 w 428625"/>
              <a:gd name="connsiteY11" fmla="*/ 45243 h 1007268"/>
              <a:gd name="connsiteX12" fmla="*/ 352425 w 428625"/>
              <a:gd name="connsiteY12" fmla="*/ 140493 h 1007268"/>
              <a:gd name="connsiteX13" fmla="*/ 302419 w 428625"/>
              <a:gd name="connsiteY13" fmla="*/ 226218 h 1007268"/>
              <a:gd name="connsiteX14" fmla="*/ 307181 w 428625"/>
              <a:gd name="connsiteY14" fmla="*/ 264318 h 1007268"/>
              <a:gd name="connsiteX15" fmla="*/ 345281 w 428625"/>
              <a:gd name="connsiteY15" fmla="*/ 214312 h 1007268"/>
              <a:gd name="connsiteX16" fmla="*/ 378619 w 428625"/>
              <a:gd name="connsiteY16" fmla="*/ 211931 h 1007268"/>
              <a:gd name="connsiteX17" fmla="*/ 428625 w 428625"/>
              <a:gd name="connsiteY17" fmla="*/ 345281 h 1007268"/>
              <a:gd name="connsiteX18" fmla="*/ 342900 w 428625"/>
              <a:gd name="connsiteY18" fmla="*/ 473868 h 1007268"/>
              <a:gd name="connsiteX19" fmla="*/ 247650 w 428625"/>
              <a:gd name="connsiteY19" fmla="*/ 461962 h 1007268"/>
              <a:gd name="connsiteX20" fmla="*/ 257175 w 428625"/>
              <a:gd name="connsiteY20" fmla="*/ 862012 h 1007268"/>
              <a:gd name="connsiteX21" fmla="*/ 180975 w 428625"/>
              <a:gd name="connsiteY21" fmla="*/ 933450 h 1007268"/>
              <a:gd name="connsiteX22" fmla="*/ 180975 w 428625"/>
              <a:gd name="connsiteY22" fmla="*/ 964406 h 1007268"/>
              <a:gd name="connsiteX23" fmla="*/ 0 w 428625"/>
              <a:gd name="connsiteY23" fmla="*/ 1007268 h 1007268"/>
              <a:gd name="connsiteX24" fmla="*/ 0 w 428625"/>
              <a:gd name="connsiteY24" fmla="*/ 983456 h 1007268"/>
              <a:gd name="connsiteX25" fmla="*/ 57150 w 428625"/>
              <a:gd name="connsiteY25" fmla="*/ 881062 h 1007268"/>
              <a:gd name="connsiteX26" fmla="*/ 7144 w 428625"/>
              <a:gd name="connsiteY26" fmla="*/ 847725 h 100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1007268">
                <a:moveTo>
                  <a:pt x="7144" y="847725"/>
                </a:moveTo>
                <a:lnTo>
                  <a:pt x="4762" y="471487"/>
                </a:lnTo>
                <a:lnTo>
                  <a:pt x="45244" y="469106"/>
                </a:lnTo>
                <a:lnTo>
                  <a:pt x="102394" y="385762"/>
                </a:lnTo>
                <a:lnTo>
                  <a:pt x="54769" y="304800"/>
                </a:lnTo>
                <a:lnTo>
                  <a:pt x="50006" y="123825"/>
                </a:lnTo>
                <a:lnTo>
                  <a:pt x="97631" y="90487"/>
                </a:lnTo>
                <a:lnTo>
                  <a:pt x="92869" y="135731"/>
                </a:lnTo>
                <a:lnTo>
                  <a:pt x="140494" y="135731"/>
                </a:lnTo>
                <a:cubicBezTo>
                  <a:pt x="141288" y="90487"/>
                  <a:pt x="142081" y="45244"/>
                  <a:pt x="142875" y="0"/>
                </a:cubicBezTo>
                <a:lnTo>
                  <a:pt x="223837" y="4762"/>
                </a:lnTo>
                <a:lnTo>
                  <a:pt x="309562" y="45243"/>
                </a:lnTo>
                <a:lnTo>
                  <a:pt x="352425" y="140493"/>
                </a:lnTo>
                <a:lnTo>
                  <a:pt x="302419" y="226218"/>
                </a:lnTo>
                <a:lnTo>
                  <a:pt x="307181" y="264318"/>
                </a:lnTo>
                <a:lnTo>
                  <a:pt x="345281" y="214312"/>
                </a:lnTo>
                <a:lnTo>
                  <a:pt x="378619" y="211931"/>
                </a:lnTo>
                <a:lnTo>
                  <a:pt x="428625" y="345281"/>
                </a:lnTo>
                <a:lnTo>
                  <a:pt x="342900" y="473868"/>
                </a:lnTo>
                <a:lnTo>
                  <a:pt x="247650" y="461962"/>
                </a:lnTo>
                <a:lnTo>
                  <a:pt x="257175" y="862012"/>
                </a:lnTo>
                <a:lnTo>
                  <a:pt x="180975" y="933450"/>
                </a:lnTo>
                <a:lnTo>
                  <a:pt x="180975" y="964406"/>
                </a:lnTo>
                <a:lnTo>
                  <a:pt x="0" y="1007268"/>
                </a:lnTo>
                <a:lnTo>
                  <a:pt x="0" y="983456"/>
                </a:lnTo>
                <a:lnTo>
                  <a:pt x="57150" y="881062"/>
                </a:lnTo>
                <a:lnTo>
                  <a:pt x="7144" y="847725"/>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4" name="Freeform 193"/>
          <p:cNvSpPr/>
          <p:nvPr/>
        </p:nvSpPr>
        <p:spPr bwMode="auto">
          <a:xfrm>
            <a:off x="7537572" y="2220593"/>
            <a:ext cx="710004" cy="752323"/>
          </a:xfrm>
          <a:custGeom>
            <a:avLst/>
            <a:gdLst>
              <a:gd name="connsiteX0" fmla="*/ 485775 w 719137"/>
              <a:gd name="connsiteY0" fmla="*/ 0 h 762000"/>
              <a:gd name="connsiteX1" fmla="*/ 345281 w 719137"/>
              <a:gd name="connsiteY1" fmla="*/ 57150 h 762000"/>
              <a:gd name="connsiteX2" fmla="*/ 252412 w 719137"/>
              <a:gd name="connsiteY2" fmla="*/ 135732 h 762000"/>
              <a:gd name="connsiteX3" fmla="*/ 307181 w 719137"/>
              <a:gd name="connsiteY3" fmla="*/ 226219 h 762000"/>
              <a:gd name="connsiteX4" fmla="*/ 176212 w 719137"/>
              <a:gd name="connsiteY4" fmla="*/ 302419 h 762000"/>
              <a:gd name="connsiteX5" fmla="*/ 50006 w 719137"/>
              <a:gd name="connsiteY5" fmla="*/ 297657 h 762000"/>
              <a:gd name="connsiteX6" fmla="*/ 85725 w 719137"/>
              <a:gd name="connsiteY6" fmla="*/ 395288 h 762000"/>
              <a:gd name="connsiteX7" fmla="*/ 0 w 719137"/>
              <a:gd name="connsiteY7" fmla="*/ 440532 h 762000"/>
              <a:gd name="connsiteX8" fmla="*/ 16669 w 719137"/>
              <a:gd name="connsiteY8" fmla="*/ 478632 h 762000"/>
              <a:gd name="connsiteX9" fmla="*/ 440531 w 719137"/>
              <a:gd name="connsiteY9" fmla="*/ 433388 h 762000"/>
              <a:gd name="connsiteX10" fmla="*/ 454819 w 719137"/>
              <a:gd name="connsiteY10" fmla="*/ 471488 h 762000"/>
              <a:gd name="connsiteX11" fmla="*/ 471487 w 719137"/>
              <a:gd name="connsiteY11" fmla="*/ 507207 h 762000"/>
              <a:gd name="connsiteX12" fmla="*/ 469106 w 719137"/>
              <a:gd name="connsiteY12" fmla="*/ 559594 h 762000"/>
              <a:gd name="connsiteX13" fmla="*/ 504825 w 719137"/>
              <a:gd name="connsiteY13" fmla="*/ 595313 h 762000"/>
              <a:gd name="connsiteX14" fmla="*/ 450056 w 719137"/>
              <a:gd name="connsiteY14" fmla="*/ 726282 h 762000"/>
              <a:gd name="connsiteX15" fmla="*/ 514350 w 719137"/>
              <a:gd name="connsiteY15" fmla="*/ 726282 h 762000"/>
              <a:gd name="connsiteX16" fmla="*/ 552450 w 719137"/>
              <a:gd name="connsiteY16" fmla="*/ 762000 h 762000"/>
              <a:gd name="connsiteX17" fmla="*/ 592931 w 719137"/>
              <a:gd name="connsiteY17" fmla="*/ 692944 h 762000"/>
              <a:gd name="connsiteX18" fmla="*/ 592931 w 719137"/>
              <a:gd name="connsiteY18" fmla="*/ 590550 h 762000"/>
              <a:gd name="connsiteX19" fmla="*/ 566737 w 719137"/>
              <a:gd name="connsiteY19" fmla="*/ 557213 h 762000"/>
              <a:gd name="connsiteX20" fmla="*/ 573881 w 719137"/>
              <a:gd name="connsiteY20" fmla="*/ 526257 h 762000"/>
              <a:gd name="connsiteX21" fmla="*/ 719137 w 719137"/>
              <a:gd name="connsiteY21" fmla="*/ 476250 h 762000"/>
              <a:gd name="connsiteX22" fmla="*/ 719137 w 719137"/>
              <a:gd name="connsiteY22" fmla="*/ 442913 h 762000"/>
              <a:gd name="connsiteX23" fmla="*/ 604837 w 719137"/>
              <a:gd name="connsiteY23" fmla="*/ 481013 h 762000"/>
              <a:gd name="connsiteX24" fmla="*/ 583406 w 719137"/>
              <a:gd name="connsiteY24" fmla="*/ 438150 h 762000"/>
              <a:gd name="connsiteX25" fmla="*/ 588169 w 719137"/>
              <a:gd name="connsiteY25" fmla="*/ 407194 h 762000"/>
              <a:gd name="connsiteX26" fmla="*/ 552450 w 719137"/>
              <a:gd name="connsiteY26" fmla="*/ 357188 h 762000"/>
              <a:gd name="connsiteX27" fmla="*/ 540544 w 719137"/>
              <a:gd name="connsiteY27" fmla="*/ 257175 h 762000"/>
              <a:gd name="connsiteX28" fmla="*/ 542925 w 719137"/>
              <a:gd name="connsiteY28" fmla="*/ 221457 h 762000"/>
              <a:gd name="connsiteX29" fmla="*/ 497681 w 719137"/>
              <a:gd name="connsiteY29" fmla="*/ 171450 h 762000"/>
              <a:gd name="connsiteX30" fmla="*/ 485775 w 719137"/>
              <a:gd name="connsiteY30"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37" h="762000">
                <a:moveTo>
                  <a:pt x="485775" y="0"/>
                </a:moveTo>
                <a:lnTo>
                  <a:pt x="345281" y="57150"/>
                </a:lnTo>
                <a:lnTo>
                  <a:pt x="252412" y="135732"/>
                </a:lnTo>
                <a:lnTo>
                  <a:pt x="307181" y="226219"/>
                </a:lnTo>
                <a:lnTo>
                  <a:pt x="176212" y="302419"/>
                </a:lnTo>
                <a:lnTo>
                  <a:pt x="50006" y="297657"/>
                </a:lnTo>
                <a:lnTo>
                  <a:pt x="85725" y="395288"/>
                </a:lnTo>
                <a:lnTo>
                  <a:pt x="0" y="440532"/>
                </a:lnTo>
                <a:lnTo>
                  <a:pt x="16669" y="478632"/>
                </a:lnTo>
                <a:lnTo>
                  <a:pt x="440531" y="433388"/>
                </a:lnTo>
                <a:lnTo>
                  <a:pt x="454819" y="471488"/>
                </a:lnTo>
                <a:lnTo>
                  <a:pt x="471487" y="507207"/>
                </a:lnTo>
                <a:lnTo>
                  <a:pt x="469106" y="559594"/>
                </a:lnTo>
                <a:lnTo>
                  <a:pt x="504825" y="595313"/>
                </a:lnTo>
                <a:lnTo>
                  <a:pt x="450056" y="726282"/>
                </a:lnTo>
                <a:lnTo>
                  <a:pt x="514350" y="726282"/>
                </a:lnTo>
                <a:lnTo>
                  <a:pt x="552450" y="762000"/>
                </a:lnTo>
                <a:lnTo>
                  <a:pt x="592931" y="692944"/>
                </a:lnTo>
                <a:lnTo>
                  <a:pt x="592931" y="590550"/>
                </a:lnTo>
                <a:lnTo>
                  <a:pt x="566737" y="557213"/>
                </a:lnTo>
                <a:lnTo>
                  <a:pt x="573881" y="526257"/>
                </a:lnTo>
                <a:lnTo>
                  <a:pt x="719137" y="476250"/>
                </a:lnTo>
                <a:lnTo>
                  <a:pt x="719137" y="442913"/>
                </a:lnTo>
                <a:lnTo>
                  <a:pt x="604837" y="481013"/>
                </a:lnTo>
                <a:lnTo>
                  <a:pt x="583406" y="438150"/>
                </a:lnTo>
                <a:lnTo>
                  <a:pt x="588169" y="407194"/>
                </a:lnTo>
                <a:lnTo>
                  <a:pt x="552450" y="357188"/>
                </a:lnTo>
                <a:lnTo>
                  <a:pt x="540544" y="257175"/>
                </a:lnTo>
                <a:lnTo>
                  <a:pt x="542925" y="221457"/>
                </a:lnTo>
                <a:lnTo>
                  <a:pt x="497681" y="171450"/>
                </a:lnTo>
                <a:lnTo>
                  <a:pt x="485775" y="0"/>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5" name="Freeform 194"/>
          <p:cNvSpPr/>
          <p:nvPr/>
        </p:nvSpPr>
        <p:spPr bwMode="auto">
          <a:xfrm>
            <a:off x="7387107" y="2650828"/>
            <a:ext cx="653580" cy="667687"/>
          </a:xfrm>
          <a:custGeom>
            <a:avLst/>
            <a:gdLst>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152400 w 661987"/>
              <a:gd name="connsiteY18" fmla="*/ 7144 h 676275"/>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207169 w 661987"/>
              <a:gd name="connsiteY18" fmla="*/ 4763 h 676275"/>
              <a:gd name="connsiteX19" fmla="*/ 152400 w 661987"/>
              <a:gd name="connsiteY19" fmla="*/ 7144 h 676275"/>
              <a:gd name="connsiteX0" fmla="*/ 152400 w 661987"/>
              <a:gd name="connsiteY0" fmla="*/ 7144 h 676275"/>
              <a:gd name="connsiteX1" fmla="*/ 116681 w 661987"/>
              <a:gd name="connsiteY1" fmla="*/ 38100 h 676275"/>
              <a:gd name="connsiteX2" fmla="*/ 126206 w 661987"/>
              <a:gd name="connsiteY2" fmla="*/ 338138 h 676275"/>
              <a:gd name="connsiteX3" fmla="*/ 0 w 661987"/>
              <a:gd name="connsiteY3" fmla="*/ 485775 h 676275"/>
              <a:gd name="connsiteX4" fmla="*/ 0 w 661987"/>
              <a:gd name="connsiteY4" fmla="*/ 538163 h 676275"/>
              <a:gd name="connsiteX5" fmla="*/ 76200 w 661987"/>
              <a:gd name="connsiteY5" fmla="*/ 635794 h 676275"/>
              <a:gd name="connsiteX6" fmla="*/ 109537 w 661987"/>
              <a:gd name="connsiteY6" fmla="*/ 676275 h 676275"/>
              <a:gd name="connsiteX7" fmla="*/ 261937 w 661987"/>
              <a:gd name="connsiteY7" fmla="*/ 585788 h 676275"/>
              <a:gd name="connsiteX8" fmla="*/ 252412 w 661987"/>
              <a:gd name="connsiteY8" fmla="*/ 452438 h 676275"/>
              <a:gd name="connsiteX9" fmla="*/ 340519 w 661987"/>
              <a:gd name="connsiteY9" fmla="*/ 457200 h 676275"/>
              <a:gd name="connsiteX10" fmla="*/ 345281 w 661987"/>
              <a:gd name="connsiteY10" fmla="*/ 340519 h 676275"/>
              <a:gd name="connsiteX11" fmla="*/ 259556 w 661987"/>
              <a:gd name="connsiteY11" fmla="*/ 340519 h 676275"/>
              <a:gd name="connsiteX12" fmla="*/ 264319 w 661987"/>
              <a:gd name="connsiteY12" fmla="*/ 288131 h 676275"/>
              <a:gd name="connsiteX13" fmla="*/ 604837 w 661987"/>
              <a:gd name="connsiteY13" fmla="*/ 288131 h 676275"/>
              <a:gd name="connsiteX14" fmla="*/ 661987 w 661987"/>
              <a:gd name="connsiteY14" fmla="*/ 154781 h 676275"/>
              <a:gd name="connsiteX15" fmla="*/ 616744 w 661987"/>
              <a:gd name="connsiteY15" fmla="*/ 121444 h 676275"/>
              <a:gd name="connsiteX16" fmla="*/ 628650 w 661987"/>
              <a:gd name="connsiteY16" fmla="*/ 73819 h 676275"/>
              <a:gd name="connsiteX17" fmla="*/ 595312 w 661987"/>
              <a:gd name="connsiteY17" fmla="*/ 0 h 676275"/>
              <a:gd name="connsiteX18" fmla="*/ 183357 w 661987"/>
              <a:gd name="connsiteY18" fmla="*/ 42863 h 676275"/>
              <a:gd name="connsiteX19" fmla="*/ 152400 w 661987"/>
              <a:gd name="connsiteY19" fmla="*/ 7144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987" h="676275">
                <a:moveTo>
                  <a:pt x="152400" y="7144"/>
                </a:moveTo>
                <a:lnTo>
                  <a:pt x="116681" y="38100"/>
                </a:lnTo>
                <a:lnTo>
                  <a:pt x="126206" y="338138"/>
                </a:lnTo>
                <a:lnTo>
                  <a:pt x="0" y="485775"/>
                </a:lnTo>
                <a:lnTo>
                  <a:pt x="0" y="538163"/>
                </a:lnTo>
                <a:lnTo>
                  <a:pt x="76200" y="635794"/>
                </a:lnTo>
                <a:lnTo>
                  <a:pt x="109537" y="676275"/>
                </a:lnTo>
                <a:lnTo>
                  <a:pt x="261937" y="585788"/>
                </a:lnTo>
                <a:lnTo>
                  <a:pt x="252412" y="452438"/>
                </a:lnTo>
                <a:lnTo>
                  <a:pt x="340519" y="457200"/>
                </a:lnTo>
                <a:lnTo>
                  <a:pt x="345281" y="340519"/>
                </a:lnTo>
                <a:lnTo>
                  <a:pt x="259556" y="340519"/>
                </a:lnTo>
                <a:lnTo>
                  <a:pt x="264319" y="288131"/>
                </a:lnTo>
                <a:lnTo>
                  <a:pt x="604837" y="288131"/>
                </a:lnTo>
                <a:lnTo>
                  <a:pt x="661987" y="154781"/>
                </a:lnTo>
                <a:lnTo>
                  <a:pt x="616744" y="121444"/>
                </a:lnTo>
                <a:lnTo>
                  <a:pt x="628650" y="73819"/>
                </a:lnTo>
                <a:lnTo>
                  <a:pt x="595312" y="0"/>
                </a:lnTo>
                <a:lnTo>
                  <a:pt x="183357" y="42863"/>
                </a:lnTo>
                <a:lnTo>
                  <a:pt x="152400" y="7144"/>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6" name="Freeform 195"/>
          <p:cNvSpPr/>
          <p:nvPr/>
        </p:nvSpPr>
        <p:spPr bwMode="auto">
          <a:xfrm>
            <a:off x="6430246" y="2229997"/>
            <a:ext cx="498414" cy="1159048"/>
          </a:xfrm>
          <a:custGeom>
            <a:avLst/>
            <a:gdLst>
              <a:gd name="connsiteX0" fmla="*/ 7144 w 504825"/>
              <a:gd name="connsiteY0" fmla="*/ 2382 h 1173957"/>
              <a:gd name="connsiteX1" fmla="*/ 171450 w 504825"/>
              <a:gd name="connsiteY1" fmla="*/ 0 h 1173957"/>
              <a:gd name="connsiteX2" fmla="*/ 150019 w 504825"/>
              <a:gd name="connsiteY2" fmla="*/ 47625 h 1173957"/>
              <a:gd name="connsiteX3" fmla="*/ 323850 w 504825"/>
              <a:gd name="connsiteY3" fmla="*/ 80963 h 1173957"/>
              <a:gd name="connsiteX4" fmla="*/ 431006 w 504825"/>
              <a:gd name="connsiteY4" fmla="*/ 169069 h 1173957"/>
              <a:gd name="connsiteX5" fmla="*/ 378619 w 504825"/>
              <a:gd name="connsiteY5" fmla="*/ 252413 h 1173957"/>
              <a:gd name="connsiteX6" fmla="*/ 461963 w 504825"/>
              <a:gd name="connsiteY6" fmla="*/ 171450 h 1173957"/>
              <a:gd name="connsiteX7" fmla="*/ 428625 w 504825"/>
              <a:gd name="connsiteY7" fmla="*/ 242888 h 1173957"/>
              <a:gd name="connsiteX8" fmla="*/ 423863 w 504825"/>
              <a:gd name="connsiteY8" fmla="*/ 497682 h 1173957"/>
              <a:gd name="connsiteX9" fmla="*/ 464344 w 504825"/>
              <a:gd name="connsiteY9" fmla="*/ 502444 h 1173957"/>
              <a:gd name="connsiteX10" fmla="*/ 459581 w 504825"/>
              <a:gd name="connsiteY10" fmla="*/ 535782 h 1173957"/>
              <a:gd name="connsiteX11" fmla="*/ 459581 w 504825"/>
              <a:gd name="connsiteY11" fmla="*/ 928688 h 1173957"/>
              <a:gd name="connsiteX12" fmla="*/ 504825 w 504825"/>
              <a:gd name="connsiteY12" fmla="*/ 957263 h 1173957"/>
              <a:gd name="connsiteX13" fmla="*/ 450056 w 504825"/>
              <a:gd name="connsiteY13" fmla="*/ 1069182 h 1173957"/>
              <a:gd name="connsiteX14" fmla="*/ 457200 w 504825"/>
              <a:gd name="connsiteY14" fmla="*/ 1088232 h 1173957"/>
              <a:gd name="connsiteX15" fmla="*/ 414338 w 504825"/>
              <a:gd name="connsiteY15" fmla="*/ 1090613 h 1173957"/>
              <a:gd name="connsiteX16" fmla="*/ 416719 w 504825"/>
              <a:gd name="connsiteY16" fmla="*/ 1173957 h 1173957"/>
              <a:gd name="connsiteX17" fmla="*/ 381000 w 504825"/>
              <a:gd name="connsiteY17" fmla="*/ 1135857 h 1173957"/>
              <a:gd name="connsiteX18" fmla="*/ 340519 w 504825"/>
              <a:gd name="connsiteY18" fmla="*/ 1166813 h 1173957"/>
              <a:gd name="connsiteX19" fmla="*/ 252413 w 504825"/>
              <a:gd name="connsiteY19" fmla="*/ 1088232 h 1173957"/>
              <a:gd name="connsiteX20" fmla="*/ 259556 w 504825"/>
              <a:gd name="connsiteY20" fmla="*/ 971550 h 1173957"/>
              <a:gd name="connsiteX21" fmla="*/ 128588 w 504825"/>
              <a:gd name="connsiteY21" fmla="*/ 909638 h 1173957"/>
              <a:gd name="connsiteX22" fmla="*/ 126206 w 504825"/>
              <a:gd name="connsiteY22" fmla="*/ 673894 h 1173957"/>
              <a:gd name="connsiteX23" fmla="*/ 214313 w 504825"/>
              <a:gd name="connsiteY23" fmla="*/ 592932 h 1173957"/>
              <a:gd name="connsiteX24" fmla="*/ 183356 w 504825"/>
              <a:gd name="connsiteY24" fmla="*/ 507207 h 1173957"/>
              <a:gd name="connsiteX25" fmla="*/ 128588 w 504825"/>
              <a:gd name="connsiteY25" fmla="*/ 504825 h 1173957"/>
              <a:gd name="connsiteX26" fmla="*/ 133350 w 504825"/>
              <a:gd name="connsiteY26" fmla="*/ 414338 h 1173957"/>
              <a:gd name="connsiteX27" fmla="*/ 0 w 504825"/>
              <a:gd name="connsiteY27" fmla="*/ 285750 h 1173957"/>
              <a:gd name="connsiteX28" fmla="*/ 7144 w 504825"/>
              <a:gd name="connsiteY28" fmla="*/ 2382 h 11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825" h="1173957">
                <a:moveTo>
                  <a:pt x="7144" y="2382"/>
                </a:moveTo>
                <a:lnTo>
                  <a:pt x="171450" y="0"/>
                </a:lnTo>
                <a:lnTo>
                  <a:pt x="150019" y="47625"/>
                </a:lnTo>
                <a:lnTo>
                  <a:pt x="323850" y="80963"/>
                </a:lnTo>
                <a:lnTo>
                  <a:pt x="431006" y="169069"/>
                </a:lnTo>
                <a:lnTo>
                  <a:pt x="378619" y="252413"/>
                </a:lnTo>
                <a:lnTo>
                  <a:pt x="461963" y="171450"/>
                </a:lnTo>
                <a:lnTo>
                  <a:pt x="428625" y="242888"/>
                </a:lnTo>
                <a:cubicBezTo>
                  <a:pt x="427038" y="327819"/>
                  <a:pt x="425450" y="412751"/>
                  <a:pt x="423863" y="497682"/>
                </a:cubicBezTo>
                <a:lnTo>
                  <a:pt x="464344" y="502444"/>
                </a:lnTo>
                <a:lnTo>
                  <a:pt x="459581" y="535782"/>
                </a:lnTo>
                <a:lnTo>
                  <a:pt x="459581" y="928688"/>
                </a:lnTo>
                <a:lnTo>
                  <a:pt x="504825" y="957263"/>
                </a:lnTo>
                <a:lnTo>
                  <a:pt x="450056" y="1069182"/>
                </a:lnTo>
                <a:lnTo>
                  <a:pt x="457200" y="1088232"/>
                </a:lnTo>
                <a:lnTo>
                  <a:pt x="414338" y="1090613"/>
                </a:lnTo>
                <a:cubicBezTo>
                  <a:pt x="415132" y="1118394"/>
                  <a:pt x="415925" y="1146176"/>
                  <a:pt x="416719" y="1173957"/>
                </a:cubicBezTo>
                <a:lnTo>
                  <a:pt x="381000" y="1135857"/>
                </a:lnTo>
                <a:lnTo>
                  <a:pt x="340519" y="1166813"/>
                </a:lnTo>
                <a:lnTo>
                  <a:pt x="252413" y="1088232"/>
                </a:lnTo>
                <a:lnTo>
                  <a:pt x="259556" y="971550"/>
                </a:lnTo>
                <a:lnTo>
                  <a:pt x="128588" y="909638"/>
                </a:lnTo>
                <a:lnTo>
                  <a:pt x="126206" y="673894"/>
                </a:lnTo>
                <a:lnTo>
                  <a:pt x="214313" y="592932"/>
                </a:lnTo>
                <a:lnTo>
                  <a:pt x="183356" y="507207"/>
                </a:lnTo>
                <a:lnTo>
                  <a:pt x="128588" y="504825"/>
                </a:lnTo>
                <a:lnTo>
                  <a:pt x="133350" y="414338"/>
                </a:lnTo>
                <a:lnTo>
                  <a:pt x="0" y="285750"/>
                </a:lnTo>
                <a:cubicBezTo>
                  <a:pt x="794" y="190500"/>
                  <a:pt x="1587" y="95250"/>
                  <a:pt x="7144" y="2382"/>
                </a:cubicBez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7" name="Freeform 196"/>
          <p:cNvSpPr/>
          <p:nvPr/>
        </p:nvSpPr>
        <p:spPr bwMode="auto">
          <a:xfrm>
            <a:off x="6686506" y="2688444"/>
            <a:ext cx="827555" cy="909841"/>
          </a:xfrm>
          <a:custGeom>
            <a:avLst/>
            <a:gdLst>
              <a:gd name="connsiteX0" fmla="*/ 550069 w 838200"/>
              <a:gd name="connsiteY0" fmla="*/ 71438 h 921544"/>
              <a:gd name="connsiteX1" fmla="*/ 661988 w 838200"/>
              <a:gd name="connsiteY1" fmla="*/ 128588 h 921544"/>
              <a:gd name="connsiteX2" fmla="*/ 831057 w 838200"/>
              <a:gd name="connsiteY2" fmla="*/ 0 h 921544"/>
              <a:gd name="connsiteX3" fmla="*/ 838200 w 838200"/>
              <a:gd name="connsiteY3" fmla="*/ 297656 h 921544"/>
              <a:gd name="connsiteX4" fmla="*/ 704850 w 838200"/>
              <a:gd name="connsiteY4" fmla="*/ 452438 h 921544"/>
              <a:gd name="connsiteX5" fmla="*/ 704850 w 838200"/>
              <a:gd name="connsiteY5" fmla="*/ 516731 h 921544"/>
              <a:gd name="connsiteX6" fmla="*/ 790575 w 838200"/>
              <a:gd name="connsiteY6" fmla="*/ 607219 h 921544"/>
              <a:gd name="connsiteX7" fmla="*/ 719138 w 838200"/>
              <a:gd name="connsiteY7" fmla="*/ 697706 h 921544"/>
              <a:gd name="connsiteX8" fmla="*/ 788194 w 838200"/>
              <a:gd name="connsiteY8" fmla="*/ 702469 h 921544"/>
              <a:gd name="connsiteX9" fmla="*/ 800100 w 838200"/>
              <a:gd name="connsiteY9" fmla="*/ 759619 h 921544"/>
              <a:gd name="connsiteX10" fmla="*/ 576263 w 838200"/>
              <a:gd name="connsiteY10" fmla="*/ 921544 h 921544"/>
              <a:gd name="connsiteX11" fmla="*/ 0 w 838200"/>
              <a:gd name="connsiteY11" fmla="*/ 912019 h 921544"/>
              <a:gd name="connsiteX12" fmla="*/ 2382 w 838200"/>
              <a:gd name="connsiteY12" fmla="*/ 876300 h 921544"/>
              <a:gd name="connsiteX13" fmla="*/ 23813 w 838200"/>
              <a:gd name="connsiteY13" fmla="*/ 835819 h 921544"/>
              <a:gd name="connsiteX14" fmla="*/ 78582 w 838200"/>
              <a:gd name="connsiteY14" fmla="*/ 752475 h 921544"/>
              <a:gd name="connsiteX15" fmla="*/ 83344 w 838200"/>
              <a:gd name="connsiteY15" fmla="*/ 695325 h 921544"/>
              <a:gd name="connsiteX16" fmla="*/ 123825 w 838200"/>
              <a:gd name="connsiteY16" fmla="*/ 671513 h 921544"/>
              <a:gd name="connsiteX17" fmla="*/ 154782 w 838200"/>
              <a:gd name="connsiteY17" fmla="*/ 704850 h 921544"/>
              <a:gd name="connsiteX18" fmla="*/ 159544 w 838200"/>
              <a:gd name="connsiteY18" fmla="*/ 621506 h 921544"/>
              <a:gd name="connsiteX19" fmla="*/ 195263 w 838200"/>
              <a:gd name="connsiteY19" fmla="*/ 623888 h 921544"/>
              <a:gd name="connsiteX20" fmla="*/ 371475 w 838200"/>
              <a:gd name="connsiteY20" fmla="*/ 578644 h 921544"/>
              <a:gd name="connsiteX21" fmla="*/ 378619 w 838200"/>
              <a:gd name="connsiteY21" fmla="*/ 542925 h 921544"/>
              <a:gd name="connsiteX22" fmla="*/ 452438 w 838200"/>
              <a:gd name="connsiteY22" fmla="*/ 476250 h 921544"/>
              <a:gd name="connsiteX23" fmla="*/ 445294 w 838200"/>
              <a:gd name="connsiteY23" fmla="*/ 78581 h 921544"/>
              <a:gd name="connsiteX24" fmla="*/ 550069 w 838200"/>
              <a:gd name="connsiteY24" fmla="*/ 71438 h 921544"/>
              <a:gd name="connsiteX0" fmla="*/ 550069 w 838200"/>
              <a:gd name="connsiteY0" fmla="*/ 71438 h 921544"/>
              <a:gd name="connsiteX1" fmla="*/ 581025 w 838200"/>
              <a:gd name="connsiteY1" fmla="*/ 85725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50069 w 838200"/>
              <a:gd name="connsiteY25" fmla="*/ 71438 h 921544"/>
              <a:gd name="connsiteX0" fmla="*/ 550069 w 838200"/>
              <a:gd name="connsiteY0" fmla="*/ 71438 h 921544"/>
              <a:gd name="connsiteX1" fmla="*/ 561975 w 838200"/>
              <a:gd name="connsiteY1" fmla="*/ 1547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50069 w 838200"/>
              <a:gd name="connsiteY25" fmla="*/ 71438 h 921544"/>
              <a:gd name="connsiteX0" fmla="*/ 509588 w 838200"/>
              <a:gd name="connsiteY0" fmla="*/ 169069 h 921544"/>
              <a:gd name="connsiteX1" fmla="*/ 561975 w 838200"/>
              <a:gd name="connsiteY1" fmla="*/ 1547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09588 w 838200"/>
              <a:gd name="connsiteY25" fmla="*/ 169069 h 921544"/>
              <a:gd name="connsiteX0" fmla="*/ 509588 w 838200"/>
              <a:gd name="connsiteY0" fmla="*/ 169069 h 921544"/>
              <a:gd name="connsiteX1" fmla="*/ 561975 w 838200"/>
              <a:gd name="connsiteY1" fmla="*/ 785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509588 w 838200"/>
              <a:gd name="connsiteY25" fmla="*/ 169069 h 921544"/>
              <a:gd name="connsiteX0" fmla="*/ 492920 w 838200"/>
              <a:gd name="connsiteY0" fmla="*/ 90488 h 921544"/>
              <a:gd name="connsiteX1" fmla="*/ 561975 w 838200"/>
              <a:gd name="connsiteY1" fmla="*/ 78582 h 921544"/>
              <a:gd name="connsiteX2" fmla="*/ 661988 w 838200"/>
              <a:gd name="connsiteY2" fmla="*/ 128588 h 921544"/>
              <a:gd name="connsiteX3" fmla="*/ 831057 w 838200"/>
              <a:gd name="connsiteY3" fmla="*/ 0 h 921544"/>
              <a:gd name="connsiteX4" fmla="*/ 838200 w 838200"/>
              <a:gd name="connsiteY4" fmla="*/ 297656 h 921544"/>
              <a:gd name="connsiteX5" fmla="*/ 704850 w 838200"/>
              <a:gd name="connsiteY5" fmla="*/ 452438 h 921544"/>
              <a:gd name="connsiteX6" fmla="*/ 704850 w 838200"/>
              <a:gd name="connsiteY6" fmla="*/ 516731 h 921544"/>
              <a:gd name="connsiteX7" fmla="*/ 790575 w 838200"/>
              <a:gd name="connsiteY7" fmla="*/ 607219 h 921544"/>
              <a:gd name="connsiteX8" fmla="*/ 719138 w 838200"/>
              <a:gd name="connsiteY8" fmla="*/ 697706 h 921544"/>
              <a:gd name="connsiteX9" fmla="*/ 788194 w 838200"/>
              <a:gd name="connsiteY9" fmla="*/ 702469 h 921544"/>
              <a:gd name="connsiteX10" fmla="*/ 800100 w 838200"/>
              <a:gd name="connsiteY10" fmla="*/ 759619 h 921544"/>
              <a:gd name="connsiteX11" fmla="*/ 576263 w 838200"/>
              <a:gd name="connsiteY11" fmla="*/ 921544 h 921544"/>
              <a:gd name="connsiteX12" fmla="*/ 0 w 838200"/>
              <a:gd name="connsiteY12" fmla="*/ 912019 h 921544"/>
              <a:gd name="connsiteX13" fmla="*/ 2382 w 838200"/>
              <a:gd name="connsiteY13" fmla="*/ 876300 h 921544"/>
              <a:gd name="connsiteX14" fmla="*/ 23813 w 838200"/>
              <a:gd name="connsiteY14" fmla="*/ 835819 h 921544"/>
              <a:gd name="connsiteX15" fmla="*/ 78582 w 838200"/>
              <a:gd name="connsiteY15" fmla="*/ 752475 h 921544"/>
              <a:gd name="connsiteX16" fmla="*/ 83344 w 838200"/>
              <a:gd name="connsiteY16" fmla="*/ 695325 h 921544"/>
              <a:gd name="connsiteX17" fmla="*/ 123825 w 838200"/>
              <a:gd name="connsiteY17" fmla="*/ 671513 h 921544"/>
              <a:gd name="connsiteX18" fmla="*/ 154782 w 838200"/>
              <a:gd name="connsiteY18" fmla="*/ 704850 h 921544"/>
              <a:gd name="connsiteX19" fmla="*/ 159544 w 838200"/>
              <a:gd name="connsiteY19" fmla="*/ 621506 h 921544"/>
              <a:gd name="connsiteX20" fmla="*/ 195263 w 838200"/>
              <a:gd name="connsiteY20" fmla="*/ 623888 h 921544"/>
              <a:gd name="connsiteX21" fmla="*/ 371475 w 838200"/>
              <a:gd name="connsiteY21" fmla="*/ 578644 h 921544"/>
              <a:gd name="connsiteX22" fmla="*/ 378619 w 838200"/>
              <a:gd name="connsiteY22" fmla="*/ 542925 h 921544"/>
              <a:gd name="connsiteX23" fmla="*/ 452438 w 838200"/>
              <a:gd name="connsiteY23" fmla="*/ 476250 h 921544"/>
              <a:gd name="connsiteX24" fmla="*/ 445294 w 838200"/>
              <a:gd name="connsiteY24" fmla="*/ 78581 h 921544"/>
              <a:gd name="connsiteX25" fmla="*/ 492920 w 838200"/>
              <a:gd name="connsiteY25" fmla="*/ 90488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200" h="921544">
                <a:moveTo>
                  <a:pt x="492920" y="90488"/>
                </a:moveTo>
                <a:lnTo>
                  <a:pt x="561975" y="78582"/>
                </a:lnTo>
                <a:lnTo>
                  <a:pt x="661988" y="128588"/>
                </a:lnTo>
                <a:lnTo>
                  <a:pt x="831057" y="0"/>
                </a:lnTo>
                <a:lnTo>
                  <a:pt x="838200" y="297656"/>
                </a:lnTo>
                <a:lnTo>
                  <a:pt x="704850" y="452438"/>
                </a:lnTo>
                <a:lnTo>
                  <a:pt x="704850" y="516731"/>
                </a:lnTo>
                <a:lnTo>
                  <a:pt x="790575" y="607219"/>
                </a:lnTo>
                <a:lnTo>
                  <a:pt x="719138" y="697706"/>
                </a:lnTo>
                <a:lnTo>
                  <a:pt x="788194" y="702469"/>
                </a:lnTo>
                <a:lnTo>
                  <a:pt x="800100" y="759619"/>
                </a:lnTo>
                <a:lnTo>
                  <a:pt x="576263" y="921544"/>
                </a:lnTo>
                <a:lnTo>
                  <a:pt x="0" y="912019"/>
                </a:lnTo>
                <a:lnTo>
                  <a:pt x="2382" y="876300"/>
                </a:lnTo>
                <a:lnTo>
                  <a:pt x="23813" y="835819"/>
                </a:lnTo>
                <a:lnTo>
                  <a:pt x="78582" y="752475"/>
                </a:lnTo>
                <a:lnTo>
                  <a:pt x="83344" y="695325"/>
                </a:lnTo>
                <a:lnTo>
                  <a:pt x="123825" y="671513"/>
                </a:lnTo>
                <a:lnTo>
                  <a:pt x="154782" y="704850"/>
                </a:lnTo>
                <a:lnTo>
                  <a:pt x="159544" y="621506"/>
                </a:lnTo>
                <a:lnTo>
                  <a:pt x="195263" y="623888"/>
                </a:lnTo>
                <a:lnTo>
                  <a:pt x="371475" y="578644"/>
                </a:lnTo>
                <a:lnTo>
                  <a:pt x="378619" y="542925"/>
                </a:lnTo>
                <a:lnTo>
                  <a:pt x="452438" y="476250"/>
                </a:lnTo>
                <a:lnTo>
                  <a:pt x="445294" y="78581"/>
                </a:lnTo>
                <a:lnTo>
                  <a:pt x="492920" y="90488"/>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198" name="Freeform 197"/>
          <p:cNvSpPr/>
          <p:nvPr/>
        </p:nvSpPr>
        <p:spPr bwMode="auto">
          <a:xfrm>
            <a:off x="7972508" y="2940001"/>
            <a:ext cx="109714" cy="77583"/>
          </a:xfrm>
          <a:custGeom>
            <a:avLst/>
            <a:gdLst>
              <a:gd name="connsiteX0" fmla="*/ 6350 w 111125"/>
              <a:gd name="connsiteY0" fmla="*/ 0 h 76200"/>
              <a:gd name="connsiteX1" fmla="*/ 0 w 111125"/>
              <a:gd name="connsiteY1" fmla="*/ 73025 h 76200"/>
              <a:gd name="connsiteX2" fmla="*/ 111125 w 111125"/>
              <a:gd name="connsiteY2" fmla="*/ 76200 h 76200"/>
              <a:gd name="connsiteX3" fmla="*/ 6350 w 111125"/>
              <a:gd name="connsiteY3" fmla="*/ 0 h 76200"/>
              <a:gd name="connsiteX0" fmla="*/ 6350 w 111125"/>
              <a:gd name="connsiteY0" fmla="*/ 0 h 76200"/>
              <a:gd name="connsiteX1" fmla="*/ 0 w 111125"/>
              <a:gd name="connsiteY1" fmla="*/ 73025 h 76200"/>
              <a:gd name="connsiteX2" fmla="*/ 111125 w 111125"/>
              <a:gd name="connsiteY2" fmla="*/ 76200 h 76200"/>
              <a:gd name="connsiteX3" fmla="*/ 47625 w 111125"/>
              <a:gd name="connsiteY3" fmla="*/ 23813 h 76200"/>
              <a:gd name="connsiteX4" fmla="*/ 6350 w 111125"/>
              <a:gd name="connsiteY4" fmla="*/ 0 h 76200"/>
              <a:gd name="connsiteX0" fmla="*/ 6350 w 111125"/>
              <a:gd name="connsiteY0" fmla="*/ 2381 h 78581"/>
              <a:gd name="connsiteX1" fmla="*/ 0 w 111125"/>
              <a:gd name="connsiteY1" fmla="*/ 75406 h 78581"/>
              <a:gd name="connsiteX2" fmla="*/ 111125 w 111125"/>
              <a:gd name="connsiteY2" fmla="*/ 78581 h 78581"/>
              <a:gd name="connsiteX3" fmla="*/ 35718 w 111125"/>
              <a:gd name="connsiteY3" fmla="*/ 0 h 78581"/>
              <a:gd name="connsiteX4" fmla="*/ 6350 w 111125"/>
              <a:gd name="connsiteY4" fmla="*/ 2381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5" h="78581">
                <a:moveTo>
                  <a:pt x="6350" y="2381"/>
                </a:moveTo>
                <a:lnTo>
                  <a:pt x="0" y="75406"/>
                </a:lnTo>
                <a:lnTo>
                  <a:pt x="111125" y="78581"/>
                </a:lnTo>
                <a:lnTo>
                  <a:pt x="35718" y="0"/>
                </a:lnTo>
                <a:lnTo>
                  <a:pt x="6350" y="2381"/>
                </a:lnTo>
                <a:close/>
              </a:path>
            </a:pathLst>
          </a:custGeom>
          <a:noFill/>
          <a:ln w="1905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sp>
        <p:nvSpPr>
          <p:cNvPr id="210" name="Freeform 209"/>
          <p:cNvSpPr/>
          <p:nvPr/>
        </p:nvSpPr>
        <p:spPr bwMode="auto">
          <a:xfrm>
            <a:off x="3677997" y="1857754"/>
            <a:ext cx="2968542" cy="733515"/>
          </a:xfrm>
          <a:custGeom>
            <a:avLst/>
            <a:gdLst>
              <a:gd name="connsiteX0" fmla="*/ 0 w 3006725"/>
              <a:gd name="connsiteY0" fmla="*/ 742950 h 742950"/>
              <a:gd name="connsiteX1" fmla="*/ 0 w 3006725"/>
              <a:gd name="connsiteY1" fmla="*/ 339725 h 742950"/>
              <a:gd name="connsiteX2" fmla="*/ 133350 w 3006725"/>
              <a:gd name="connsiteY2" fmla="*/ 339725 h 742950"/>
              <a:gd name="connsiteX3" fmla="*/ 133350 w 3006725"/>
              <a:gd name="connsiteY3" fmla="*/ 50800 h 742950"/>
              <a:gd name="connsiteX4" fmla="*/ 219075 w 3006725"/>
              <a:gd name="connsiteY4" fmla="*/ 50800 h 742950"/>
              <a:gd name="connsiteX5" fmla="*/ 219075 w 3006725"/>
              <a:gd name="connsiteY5" fmla="*/ 0 h 742950"/>
              <a:gd name="connsiteX6" fmla="*/ 2628900 w 3006725"/>
              <a:gd name="connsiteY6" fmla="*/ 0 h 742950"/>
              <a:gd name="connsiteX7" fmla="*/ 2628900 w 3006725"/>
              <a:gd name="connsiteY7" fmla="*/ 85725 h 742950"/>
              <a:gd name="connsiteX8" fmla="*/ 3006725 w 3006725"/>
              <a:gd name="connsiteY8" fmla="*/ 168275 h 742950"/>
              <a:gd name="connsiteX9" fmla="*/ 3006725 w 3006725"/>
              <a:gd name="connsiteY9" fmla="*/ 219075 h 742950"/>
              <a:gd name="connsiteX10" fmla="*/ 2794000 w 3006725"/>
              <a:gd name="connsiteY10" fmla="*/ 374650 h 742950"/>
              <a:gd name="connsiteX11" fmla="*/ 2794000 w 3006725"/>
              <a:gd name="connsiteY11" fmla="*/ 37782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6725" h="742950">
                <a:moveTo>
                  <a:pt x="0" y="742950"/>
                </a:moveTo>
                <a:lnTo>
                  <a:pt x="0" y="339725"/>
                </a:lnTo>
                <a:lnTo>
                  <a:pt x="133350" y="339725"/>
                </a:lnTo>
                <a:lnTo>
                  <a:pt x="133350" y="50800"/>
                </a:lnTo>
                <a:lnTo>
                  <a:pt x="219075" y="50800"/>
                </a:lnTo>
                <a:lnTo>
                  <a:pt x="219075" y="0"/>
                </a:lnTo>
                <a:lnTo>
                  <a:pt x="2628900" y="0"/>
                </a:lnTo>
                <a:lnTo>
                  <a:pt x="2628900" y="85725"/>
                </a:lnTo>
                <a:lnTo>
                  <a:pt x="3006725" y="168275"/>
                </a:lnTo>
                <a:lnTo>
                  <a:pt x="3006725" y="219075"/>
                </a:lnTo>
                <a:lnTo>
                  <a:pt x="2794000" y="374650"/>
                </a:lnTo>
                <a:lnTo>
                  <a:pt x="2794000" y="377825"/>
                </a:lnTo>
              </a:path>
            </a:pathLst>
          </a:custGeom>
          <a:noFill/>
          <a:ln w="25400" cap="flat" cmpd="sng" algn="ctr">
            <a:solidFill>
              <a:srgbClr val="7476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111" charset="0"/>
              <a:ea typeface="ヒラギノ角ゴ Pro W3" pitchFamily="-111" charset="-128"/>
              <a:cs typeface="ヒラギノ角ゴ Pro W3" pitchFamily="-111" charset="-128"/>
            </a:endParaRPr>
          </a:p>
        </p:txBody>
      </p:sp>
      <p:cxnSp>
        <p:nvCxnSpPr>
          <p:cNvPr id="4" name="Straight Connector 3"/>
          <p:cNvCxnSpPr/>
          <p:nvPr/>
        </p:nvCxnSpPr>
        <p:spPr>
          <a:xfrm>
            <a:off x="5451891" y="1846316"/>
            <a:ext cx="9740" cy="79412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831560" y="2522220"/>
            <a:ext cx="609600" cy="153888"/>
          </a:xfrm>
          <a:prstGeom prst="rect">
            <a:avLst/>
          </a:prstGeom>
          <a:noFill/>
        </p:spPr>
        <p:txBody>
          <a:bodyPr wrap="square" lIns="0" tIns="0" rIns="0" bIns="0" rtlCol="0">
            <a:spAutoFit/>
          </a:bodyPr>
          <a:lstStyle/>
          <a:p>
            <a:pPr algn="ctr"/>
            <a:r>
              <a:rPr lang="en-US" sz="1000" b="1" dirty="0" smtClean="0">
                <a:solidFill>
                  <a:srgbClr val="F2B254"/>
                </a:solidFill>
              </a:rPr>
              <a:t>WY</a:t>
            </a:r>
            <a:endParaRPr lang="en-US" sz="1000" b="1" dirty="0">
              <a:solidFill>
                <a:srgbClr val="F2B254"/>
              </a:solidFill>
            </a:endParaRPr>
          </a:p>
        </p:txBody>
      </p:sp>
      <p:sp>
        <p:nvSpPr>
          <p:cNvPr id="99" name="TextBox 98"/>
          <p:cNvSpPr txBox="1"/>
          <p:nvPr/>
        </p:nvSpPr>
        <p:spPr>
          <a:xfrm>
            <a:off x="4770600" y="2043845"/>
            <a:ext cx="609600" cy="153888"/>
          </a:xfrm>
          <a:prstGeom prst="rect">
            <a:avLst/>
          </a:prstGeom>
          <a:noFill/>
        </p:spPr>
        <p:txBody>
          <a:bodyPr wrap="square" lIns="0" tIns="0" rIns="0" bIns="0" rtlCol="0">
            <a:spAutoFit/>
          </a:bodyPr>
          <a:lstStyle/>
          <a:p>
            <a:pPr algn="ctr"/>
            <a:r>
              <a:rPr lang="en-US" sz="1000" b="1" dirty="0" smtClean="0">
                <a:solidFill>
                  <a:srgbClr val="F2B254"/>
                </a:solidFill>
              </a:rPr>
              <a:t>MT</a:t>
            </a:r>
            <a:endParaRPr lang="en-US" sz="1000" b="1" dirty="0">
              <a:solidFill>
                <a:srgbClr val="F2B254"/>
              </a:solidFill>
            </a:endParaRPr>
          </a:p>
        </p:txBody>
      </p:sp>
      <p:sp>
        <p:nvSpPr>
          <p:cNvPr id="100" name="TextBox 99"/>
          <p:cNvSpPr txBox="1"/>
          <p:nvPr/>
        </p:nvSpPr>
        <p:spPr>
          <a:xfrm>
            <a:off x="4526415" y="2946660"/>
            <a:ext cx="474417" cy="153888"/>
          </a:xfrm>
          <a:prstGeom prst="rect">
            <a:avLst/>
          </a:prstGeom>
          <a:noFill/>
        </p:spPr>
        <p:txBody>
          <a:bodyPr wrap="square" lIns="0" tIns="0" rIns="0" bIns="0" rtlCol="0">
            <a:spAutoFit/>
          </a:bodyPr>
          <a:lstStyle/>
          <a:p>
            <a:pPr algn="ctr"/>
            <a:r>
              <a:rPr lang="en-US" sz="1000" b="1" dirty="0" smtClean="0">
                <a:solidFill>
                  <a:srgbClr val="F2B254"/>
                </a:solidFill>
              </a:rPr>
              <a:t>UT</a:t>
            </a:r>
            <a:endParaRPr lang="en-US" sz="1000" b="1" dirty="0">
              <a:solidFill>
                <a:srgbClr val="F2B254"/>
              </a:solidFill>
            </a:endParaRPr>
          </a:p>
        </p:txBody>
      </p:sp>
      <p:sp>
        <p:nvSpPr>
          <p:cNvPr id="101" name="TextBox 100"/>
          <p:cNvSpPr txBox="1"/>
          <p:nvPr/>
        </p:nvSpPr>
        <p:spPr>
          <a:xfrm>
            <a:off x="5476916" y="2005363"/>
            <a:ext cx="609600" cy="153888"/>
          </a:xfrm>
          <a:prstGeom prst="rect">
            <a:avLst/>
          </a:prstGeom>
          <a:noFill/>
        </p:spPr>
        <p:txBody>
          <a:bodyPr wrap="square" lIns="0" tIns="0" rIns="0" bIns="0" rtlCol="0">
            <a:spAutoFit/>
          </a:bodyPr>
          <a:lstStyle/>
          <a:p>
            <a:pPr algn="ctr"/>
            <a:r>
              <a:rPr lang="en-US" sz="1000" b="1" dirty="0" smtClean="0">
                <a:solidFill>
                  <a:srgbClr val="95CA4E"/>
                </a:solidFill>
              </a:rPr>
              <a:t>ND</a:t>
            </a:r>
            <a:endParaRPr lang="en-US" sz="1000" b="1" dirty="0">
              <a:solidFill>
                <a:srgbClr val="95CA4E"/>
              </a:solidFill>
            </a:endParaRPr>
          </a:p>
        </p:txBody>
      </p:sp>
      <p:sp>
        <p:nvSpPr>
          <p:cNvPr id="102" name="TextBox 101"/>
          <p:cNvSpPr txBox="1"/>
          <p:nvPr/>
        </p:nvSpPr>
        <p:spPr>
          <a:xfrm>
            <a:off x="5492156" y="2385060"/>
            <a:ext cx="609600" cy="153888"/>
          </a:xfrm>
          <a:prstGeom prst="rect">
            <a:avLst/>
          </a:prstGeom>
          <a:noFill/>
        </p:spPr>
        <p:txBody>
          <a:bodyPr wrap="square" lIns="0" tIns="0" rIns="0" bIns="0" rtlCol="0">
            <a:spAutoFit/>
          </a:bodyPr>
          <a:lstStyle/>
          <a:p>
            <a:pPr algn="ctr"/>
            <a:r>
              <a:rPr lang="en-US" sz="1000" b="1" dirty="0" smtClean="0">
                <a:solidFill>
                  <a:srgbClr val="95CA4E"/>
                </a:solidFill>
              </a:rPr>
              <a:t>SD</a:t>
            </a:r>
            <a:endParaRPr lang="en-US" sz="1000" b="1" dirty="0">
              <a:solidFill>
                <a:srgbClr val="95CA4E"/>
              </a:solidFill>
            </a:endParaRPr>
          </a:p>
        </p:txBody>
      </p:sp>
      <p:sp>
        <p:nvSpPr>
          <p:cNvPr id="103" name="TextBox 102"/>
          <p:cNvSpPr txBox="1"/>
          <p:nvPr/>
        </p:nvSpPr>
        <p:spPr>
          <a:xfrm>
            <a:off x="5069712" y="3013579"/>
            <a:ext cx="465981" cy="153888"/>
          </a:xfrm>
          <a:prstGeom prst="rect">
            <a:avLst/>
          </a:prstGeom>
          <a:noFill/>
        </p:spPr>
        <p:txBody>
          <a:bodyPr wrap="square" lIns="0" tIns="0" rIns="0" bIns="0" rtlCol="0">
            <a:spAutoFit/>
          </a:bodyPr>
          <a:lstStyle/>
          <a:p>
            <a:pPr algn="ctr"/>
            <a:r>
              <a:rPr lang="en-US" sz="1000" b="1" dirty="0" smtClean="0">
                <a:solidFill>
                  <a:srgbClr val="F5C57F"/>
                </a:solidFill>
              </a:rPr>
              <a:t>CO</a:t>
            </a:r>
            <a:endParaRPr lang="en-US" sz="1000" b="1" dirty="0">
              <a:solidFill>
                <a:srgbClr val="F5C57F"/>
              </a:solidFill>
            </a:endParaRPr>
          </a:p>
        </p:txBody>
      </p:sp>
      <p:sp>
        <p:nvSpPr>
          <p:cNvPr id="7" name="Text Placeholder 2"/>
          <p:cNvSpPr txBox="1">
            <a:spLocks/>
          </p:cNvSpPr>
          <p:nvPr/>
        </p:nvSpPr>
        <p:spPr>
          <a:xfrm>
            <a:off x="925646" y="1855087"/>
            <a:ext cx="1995354" cy="242912"/>
          </a:xfrm>
          <a:prstGeom prst="rect">
            <a:avLst/>
          </a:prstGeom>
        </p:spPr>
        <p:txBody>
          <a:bodyPr lIns="0" tIns="0" rIns="0" bIns="0">
            <a:noAutofit/>
          </a:bodyPr>
          <a:lstStyle>
            <a:lvl1pPr marL="342900" indent="-342900" algn="l" defTabSz="457200" rtl="0" eaLnBrk="1" latinLnBrk="0" hangingPunct="1">
              <a:spcBef>
                <a:spcPct val="20000"/>
              </a:spcBef>
              <a:buSzPct val="80000"/>
              <a:buFont typeface="Arial"/>
              <a:buChar char="•"/>
              <a:defRPr sz="3200" strike="noStrike" kern="1200">
                <a:solidFill>
                  <a:schemeClr val="tx1"/>
                </a:solidFill>
                <a:latin typeface="Verdana"/>
                <a:ea typeface="+mn-ea"/>
                <a:cs typeface="Verdana"/>
              </a:defRPr>
            </a:lvl1pPr>
            <a:lvl2pPr marL="742950" indent="-285750" algn="l" defTabSz="457200" rtl="0" eaLnBrk="1" latinLnBrk="0" hangingPunct="1">
              <a:spcBef>
                <a:spcPct val="20000"/>
              </a:spcBef>
              <a:buSzPct val="80000"/>
              <a:buFont typeface="Arial"/>
              <a:buChar char="–"/>
              <a:defRPr sz="2800" strike="noStrike" kern="1200">
                <a:solidFill>
                  <a:schemeClr val="tx1"/>
                </a:solidFill>
                <a:latin typeface="Verdana"/>
                <a:ea typeface="+mn-ea"/>
                <a:cs typeface="Verdana"/>
              </a:defRPr>
            </a:lvl2pPr>
            <a:lvl3pPr marL="1143000" indent="-228600" algn="l" defTabSz="457200" rtl="0" eaLnBrk="1" latinLnBrk="0" hangingPunct="1">
              <a:spcBef>
                <a:spcPct val="20000"/>
              </a:spcBef>
              <a:buSzPct val="80000"/>
              <a:buFont typeface="Arial"/>
              <a:buChar char="•"/>
              <a:defRPr sz="2400" strike="noStrike" kern="1200">
                <a:solidFill>
                  <a:schemeClr val="tx1"/>
                </a:solidFill>
                <a:latin typeface="Verdana"/>
                <a:ea typeface="+mn-ea"/>
                <a:cs typeface="Verdana"/>
              </a:defRPr>
            </a:lvl3pPr>
            <a:lvl4pPr marL="1600200" indent="-228600" algn="l" defTabSz="457200" rtl="0" eaLnBrk="1" latinLnBrk="0" hangingPunct="1">
              <a:spcBef>
                <a:spcPct val="20000"/>
              </a:spcBef>
              <a:buSzPct val="80000"/>
              <a:buFont typeface="Arial"/>
              <a:buChar char="–"/>
              <a:defRPr sz="2000" strike="noStrike"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strike="noStrike"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119063" fontAlgn="auto">
              <a:spcBef>
                <a:spcPts val="600"/>
              </a:spcBef>
              <a:spcAft>
                <a:spcPts val="600"/>
              </a:spcAft>
              <a:buNone/>
            </a:pPr>
            <a:r>
              <a:rPr lang="en-US" sz="1400" b="1" dirty="0" smtClean="0"/>
              <a:t>FHLBank Seattle</a:t>
            </a:r>
          </a:p>
          <a:p>
            <a:pPr marL="119063" indent="-119063" fontAlgn="auto">
              <a:spcBef>
                <a:spcPts val="600"/>
              </a:spcBef>
              <a:spcAft>
                <a:spcPts val="600"/>
              </a:spcAft>
              <a:buNone/>
            </a:pPr>
            <a:r>
              <a:rPr lang="en-US" sz="1400" dirty="0" smtClean="0"/>
              <a:t>	</a:t>
            </a:r>
          </a:p>
        </p:txBody>
      </p:sp>
      <p:sp>
        <p:nvSpPr>
          <p:cNvPr id="9" name="Rectangle 8"/>
          <p:cNvSpPr/>
          <p:nvPr/>
        </p:nvSpPr>
        <p:spPr>
          <a:xfrm>
            <a:off x="671646" y="1869399"/>
            <a:ext cx="182880" cy="182880"/>
          </a:xfrm>
          <a:prstGeom prst="rect">
            <a:avLst/>
          </a:prstGeom>
          <a:solidFill>
            <a:srgbClr val="E58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580206" y="3778726"/>
            <a:ext cx="2493194" cy="217466"/>
            <a:chOff x="580206" y="3513648"/>
            <a:chExt cx="2493194" cy="217466"/>
          </a:xfrm>
        </p:grpSpPr>
        <p:sp>
          <p:nvSpPr>
            <p:cNvPr id="107" name="Text Placeholder 2"/>
            <p:cNvSpPr txBox="1">
              <a:spLocks/>
            </p:cNvSpPr>
            <p:nvPr/>
          </p:nvSpPr>
          <p:spPr>
            <a:xfrm>
              <a:off x="925646" y="3513648"/>
              <a:ext cx="2147754" cy="217466"/>
            </a:xfrm>
            <a:prstGeom prst="rect">
              <a:avLst/>
            </a:prstGeom>
          </p:spPr>
          <p:txBody>
            <a:bodyPr lIns="0" tIns="0" rIns="0" bIns="0">
              <a:noAutofit/>
            </a:bodyPr>
            <a:lstStyle>
              <a:lvl1pPr marL="342900" indent="-342900" algn="l" defTabSz="457200" rtl="0" eaLnBrk="1" latinLnBrk="0" hangingPunct="1">
                <a:spcBef>
                  <a:spcPct val="20000"/>
                </a:spcBef>
                <a:buSzPct val="80000"/>
                <a:buFont typeface="Arial"/>
                <a:buChar char="•"/>
                <a:defRPr sz="3200" strike="noStrike" kern="1200">
                  <a:solidFill>
                    <a:schemeClr val="tx1"/>
                  </a:solidFill>
                  <a:latin typeface="Verdana"/>
                  <a:ea typeface="+mn-ea"/>
                  <a:cs typeface="Verdana"/>
                </a:defRPr>
              </a:lvl1pPr>
              <a:lvl2pPr marL="742950" indent="-285750" algn="l" defTabSz="457200" rtl="0" eaLnBrk="1" latinLnBrk="0" hangingPunct="1">
                <a:spcBef>
                  <a:spcPct val="20000"/>
                </a:spcBef>
                <a:buSzPct val="80000"/>
                <a:buFont typeface="Arial"/>
                <a:buChar char="–"/>
                <a:defRPr sz="2800" strike="noStrike" kern="1200">
                  <a:solidFill>
                    <a:schemeClr val="tx1"/>
                  </a:solidFill>
                  <a:latin typeface="Verdana"/>
                  <a:ea typeface="+mn-ea"/>
                  <a:cs typeface="Verdana"/>
                </a:defRPr>
              </a:lvl2pPr>
              <a:lvl3pPr marL="1143000" indent="-228600" algn="l" defTabSz="457200" rtl="0" eaLnBrk="1" latinLnBrk="0" hangingPunct="1">
                <a:spcBef>
                  <a:spcPct val="20000"/>
                </a:spcBef>
                <a:buSzPct val="80000"/>
                <a:buFont typeface="Arial"/>
                <a:buChar char="•"/>
                <a:defRPr sz="2400" strike="noStrike" kern="1200">
                  <a:solidFill>
                    <a:schemeClr val="tx1"/>
                  </a:solidFill>
                  <a:latin typeface="Verdana"/>
                  <a:ea typeface="+mn-ea"/>
                  <a:cs typeface="Verdana"/>
                </a:defRPr>
              </a:lvl3pPr>
              <a:lvl4pPr marL="1600200" indent="-228600" algn="l" defTabSz="457200" rtl="0" eaLnBrk="1" latinLnBrk="0" hangingPunct="1">
                <a:spcBef>
                  <a:spcPct val="20000"/>
                </a:spcBef>
                <a:buSzPct val="80000"/>
                <a:buFont typeface="Arial"/>
                <a:buChar char="–"/>
                <a:defRPr sz="2000" strike="noStrike"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strike="noStrike"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119063" fontAlgn="auto">
                <a:spcBef>
                  <a:spcPts val="600"/>
                </a:spcBef>
                <a:spcAft>
                  <a:spcPts val="600"/>
                </a:spcAft>
                <a:buNone/>
              </a:pPr>
              <a:r>
                <a:rPr lang="en-US" sz="1400" b="1" dirty="0" smtClean="0"/>
                <a:t>FHLBank Des Moines</a:t>
              </a:r>
              <a:endParaRPr lang="en-US" sz="1400" b="1" dirty="0"/>
            </a:p>
          </p:txBody>
        </p:sp>
        <p:sp>
          <p:nvSpPr>
            <p:cNvPr id="108" name="Rectangle 107"/>
            <p:cNvSpPr/>
            <p:nvPr/>
          </p:nvSpPr>
          <p:spPr>
            <a:xfrm>
              <a:off x="580206" y="3541395"/>
              <a:ext cx="182880" cy="182880"/>
            </a:xfrm>
            <a:prstGeom prst="rect">
              <a:avLst/>
            </a:prstGeom>
            <a:solidFill>
              <a:srgbClr val="7AA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83464" y="4151360"/>
            <a:ext cx="2489936" cy="216736"/>
            <a:chOff x="583464" y="3886282"/>
            <a:chExt cx="2489936" cy="216736"/>
          </a:xfrm>
        </p:grpSpPr>
        <p:sp>
          <p:nvSpPr>
            <p:cNvPr id="109" name="Text Placeholder 2"/>
            <p:cNvSpPr txBox="1">
              <a:spLocks/>
            </p:cNvSpPr>
            <p:nvPr/>
          </p:nvSpPr>
          <p:spPr>
            <a:xfrm>
              <a:off x="925646" y="3886282"/>
              <a:ext cx="2147754" cy="206889"/>
            </a:xfrm>
            <a:prstGeom prst="rect">
              <a:avLst/>
            </a:prstGeom>
          </p:spPr>
          <p:txBody>
            <a:bodyPr lIns="0" tIns="0" rIns="0" bIns="0">
              <a:noAutofit/>
            </a:bodyPr>
            <a:lstStyle>
              <a:lvl1pPr marL="342900" indent="-342900" algn="l" defTabSz="457200" rtl="0" eaLnBrk="1" latinLnBrk="0" hangingPunct="1">
                <a:spcBef>
                  <a:spcPct val="20000"/>
                </a:spcBef>
                <a:buSzPct val="80000"/>
                <a:buFont typeface="Arial"/>
                <a:buChar char="•"/>
                <a:defRPr sz="3200" strike="noStrike" kern="1200">
                  <a:solidFill>
                    <a:schemeClr val="tx1"/>
                  </a:solidFill>
                  <a:latin typeface="Verdana"/>
                  <a:ea typeface="+mn-ea"/>
                  <a:cs typeface="Verdana"/>
                </a:defRPr>
              </a:lvl1pPr>
              <a:lvl2pPr marL="742950" indent="-285750" algn="l" defTabSz="457200" rtl="0" eaLnBrk="1" latinLnBrk="0" hangingPunct="1">
                <a:spcBef>
                  <a:spcPct val="20000"/>
                </a:spcBef>
                <a:buSzPct val="80000"/>
                <a:buFont typeface="Arial"/>
                <a:buChar char="–"/>
                <a:defRPr sz="2800" strike="noStrike" kern="1200">
                  <a:solidFill>
                    <a:schemeClr val="tx1"/>
                  </a:solidFill>
                  <a:latin typeface="Verdana"/>
                  <a:ea typeface="+mn-ea"/>
                  <a:cs typeface="Verdana"/>
                </a:defRPr>
              </a:lvl2pPr>
              <a:lvl3pPr marL="1143000" indent="-228600" algn="l" defTabSz="457200" rtl="0" eaLnBrk="1" latinLnBrk="0" hangingPunct="1">
                <a:spcBef>
                  <a:spcPct val="20000"/>
                </a:spcBef>
                <a:buSzPct val="80000"/>
                <a:buFont typeface="Arial"/>
                <a:buChar char="•"/>
                <a:defRPr sz="2400" strike="noStrike" kern="1200">
                  <a:solidFill>
                    <a:schemeClr val="tx1"/>
                  </a:solidFill>
                  <a:latin typeface="Verdana"/>
                  <a:ea typeface="+mn-ea"/>
                  <a:cs typeface="Verdana"/>
                </a:defRPr>
              </a:lvl3pPr>
              <a:lvl4pPr marL="1600200" indent="-228600" algn="l" defTabSz="457200" rtl="0" eaLnBrk="1" latinLnBrk="0" hangingPunct="1">
                <a:spcBef>
                  <a:spcPct val="20000"/>
                </a:spcBef>
                <a:buSzPct val="80000"/>
                <a:buFont typeface="Arial"/>
                <a:buChar char="–"/>
                <a:defRPr sz="2000" strike="noStrike"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strike="noStrike"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119063" fontAlgn="auto">
                <a:spcBef>
                  <a:spcPts val="600"/>
                </a:spcBef>
                <a:spcAft>
                  <a:spcPts val="600"/>
                </a:spcAft>
                <a:buNone/>
              </a:pPr>
              <a:r>
                <a:rPr lang="en-US" sz="1400" b="1" dirty="0" smtClean="0"/>
                <a:t>FHLBank Topeka</a:t>
              </a:r>
              <a:endParaRPr lang="en-US" sz="1400" b="1" dirty="0"/>
            </a:p>
          </p:txBody>
        </p:sp>
        <p:sp>
          <p:nvSpPr>
            <p:cNvPr id="110" name="Rectangle 109"/>
            <p:cNvSpPr/>
            <p:nvPr/>
          </p:nvSpPr>
          <p:spPr>
            <a:xfrm>
              <a:off x="583464" y="3920138"/>
              <a:ext cx="182880" cy="182880"/>
            </a:xfrm>
            <a:prstGeom prst="rect">
              <a:avLst/>
            </a:prstGeom>
            <a:solidFill>
              <a:srgbClr val="FACD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854526" y="2091332"/>
            <a:ext cx="2422074" cy="1600438"/>
          </a:xfrm>
          <a:prstGeom prst="rect">
            <a:avLst/>
          </a:prstGeom>
          <a:noFill/>
        </p:spPr>
        <p:txBody>
          <a:bodyPr wrap="square" rtlCol="0">
            <a:spAutoFit/>
          </a:bodyPr>
          <a:lstStyle/>
          <a:p>
            <a:r>
              <a:rPr lang="en-US" sz="1400" dirty="0" smtClean="0">
                <a:latin typeface="Verdana" pitchFamily="34" charset="0"/>
                <a:ea typeface="Verdana" pitchFamily="34" charset="0"/>
                <a:cs typeface="Verdana" pitchFamily="34" charset="0"/>
              </a:rPr>
              <a:t>2015 community investment programs are being retained for the eight (orange/red) states in the Seattle Bank district through December 31, 2015.</a:t>
            </a:r>
            <a:endParaRPr lang="en-US" sz="1400" dirty="0">
              <a:latin typeface="Verdana" pitchFamily="34" charset="0"/>
              <a:ea typeface="Verdana" pitchFamily="34" charset="0"/>
              <a:cs typeface="Verdana" pitchFamily="34" charset="0"/>
            </a:endParaRPr>
          </a:p>
        </p:txBody>
      </p:sp>
      <p:grpSp>
        <p:nvGrpSpPr>
          <p:cNvPr id="116" name="Group 115"/>
          <p:cNvGrpSpPr/>
          <p:nvPr/>
        </p:nvGrpSpPr>
        <p:grpSpPr>
          <a:xfrm>
            <a:off x="751033" y="401487"/>
            <a:ext cx="856975" cy="556778"/>
            <a:chOff x="469699" y="258637"/>
            <a:chExt cx="856975" cy="556778"/>
          </a:xfrm>
        </p:grpSpPr>
        <p:sp>
          <p:nvSpPr>
            <p:cNvPr id="117" name="Rounded Rectangle 116"/>
            <p:cNvSpPr/>
            <p:nvPr/>
          </p:nvSpPr>
          <p:spPr>
            <a:xfrm>
              <a:off x="469699" y="258637"/>
              <a:ext cx="856975" cy="556778"/>
            </a:xfrm>
            <a:prstGeom prst="roundRect">
              <a:avLst>
                <a:gd name="adj" fmla="val 878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TextBox 117"/>
            <p:cNvSpPr txBox="1"/>
            <p:nvPr/>
          </p:nvSpPr>
          <p:spPr>
            <a:xfrm>
              <a:off x="536975" y="411476"/>
              <a:ext cx="766791" cy="369332"/>
            </a:xfrm>
            <a:prstGeom prst="rect">
              <a:avLst/>
            </a:prstGeom>
            <a:noFill/>
          </p:spPr>
          <p:txBody>
            <a:bodyPr wrap="square" lIns="0" tIns="0" rIns="0" bIns="0" rtlCol="0">
              <a:noAutofit/>
            </a:bodyPr>
            <a:lstStyle/>
            <a:p>
              <a:pPr algn="ctr"/>
              <a:r>
                <a:rPr lang="en-US" sz="2800" b="1" spc="20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2015</a:t>
              </a:r>
              <a:endParaRPr lang="en-US" sz="2800" b="1" spc="200"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119" name="TextBox 118"/>
            <p:cNvSpPr txBox="1"/>
            <p:nvPr/>
          </p:nvSpPr>
          <p:spPr>
            <a:xfrm>
              <a:off x="533238" y="273931"/>
              <a:ext cx="784818" cy="140348"/>
            </a:xfrm>
            <a:prstGeom prst="rect">
              <a:avLst/>
            </a:prstGeom>
            <a:noFill/>
          </p:spPr>
          <p:txBody>
            <a:bodyPr wrap="square" lIns="0" tIns="0" rIns="0" bIns="0" rtlCol="0">
              <a:noAutofit/>
            </a:bodyPr>
            <a:lstStyle/>
            <a:p>
              <a:pPr algn="ctr"/>
              <a:r>
                <a:rPr lang="en-US" sz="1000" spc="300" dirty="0" smtClean="0">
                  <a:solidFill>
                    <a:schemeClr val="accent2"/>
                  </a:solidFill>
                  <a:latin typeface="Arial Narrow" panose="020B0606020202030204" pitchFamily="34" charset="0"/>
                </a:rPr>
                <a:t>FUNDING</a:t>
              </a:r>
              <a:endParaRPr lang="en-US" sz="1000" spc="300" dirty="0">
                <a:solidFill>
                  <a:schemeClr val="accent2"/>
                </a:solidFill>
                <a:latin typeface="Arial Narrow" panose="020B0606020202030204" pitchFamily="34" charset="0"/>
              </a:endParaRPr>
            </a:p>
          </p:txBody>
        </p:sp>
        <p:cxnSp>
          <p:nvCxnSpPr>
            <p:cNvPr id="120" name="Straight Connector 119"/>
            <p:cNvCxnSpPr/>
            <p:nvPr/>
          </p:nvCxnSpPr>
          <p:spPr>
            <a:xfrm>
              <a:off x="558255" y="442912"/>
              <a:ext cx="69224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67761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Downpayment Assistance Do We Provide?</a:t>
            </a:r>
            <a:endParaRPr lang="en-US" dirty="0"/>
          </a:p>
        </p:txBody>
      </p:sp>
    </p:spTree>
    <p:extLst>
      <p:ext uri="{BB962C8B-B14F-4D97-AF65-F5344CB8AC3E}">
        <p14:creationId xmlns:p14="http://schemas.microsoft.com/office/powerpoint/2010/main" val="324383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9913A1-FC2F-DD4D-B2A0-B1C5F1B5B4D0}" type="slidenum">
              <a:rPr lang="en-US" sz="1400">
                <a:solidFill>
                  <a:prstClr val="black"/>
                </a:solidFill>
              </a:rPr>
              <a:pPr/>
              <a:t>9</a:t>
            </a:fld>
            <a:endParaRPr lang="en-US" sz="1400" dirty="0">
              <a:solidFill>
                <a:prstClr val="black"/>
              </a:solidFill>
            </a:endParaRPr>
          </a:p>
        </p:txBody>
      </p:sp>
      <p:sp>
        <p:nvSpPr>
          <p:cNvPr id="2" name="Content Placeholder 1"/>
          <p:cNvSpPr>
            <a:spLocks noGrp="1"/>
          </p:cNvSpPr>
          <p:nvPr>
            <p:ph idx="1"/>
          </p:nvPr>
        </p:nvSpPr>
        <p:spPr>
          <a:xfrm>
            <a:off x="457200" y="2667000"/>
            <a:ext cx="8229600" cy="3581400"/>
          </a:xfrm>
        </p:spPr>
        <p:txBody>
          <a:bodyPr>
            <a:noAutofit/>
          </a:bodyPr>
          <a:lstStyle/>
          <a:p>
            <a:pPr marL="0" indent="0">
              <a:lnSpc>
                <a:spcPct val="130000"/>
              </a:lnSpc>
              <a:buNone/>
            </a:pPr>
            <a:r>
              <a:rPr lang="en-US" sz="1800" b="1" dirty="0"/>
              <a:t>Three Programs in </a:t>
            </a:r>
            <a:r>
              <a:rPr lang="en-US" sz="1800" b="1" dirty="0" smtClean="0"/>
              <a:t>2015 (Mountain Plains NAHRO Region)</a:t>
            </a:r>
            <a:endParaRPr lang="en-US" sz="1800" b="1" dirty="0"/>
          </a:p>
          <a:p>
            <a:pPr>
              <a:lnSpc>
                <a:spcPct val="130000"/>
              </a:lnSpc>
              <a:spcAft>
                <a:spcPts val="900"/>
              </a:spcAft>
            </a:pPr>
            <a:r>
              <a:rPr lang="en-US" sz="1800" dirty="0"/>
              <a:t>FHLBanks of Seattle, </a:t>
            </a:r>
            <a:r>
              <a:rPr lang="en-US" sz="1800" dirty="0">
                <a:solidFill>
                  <a:prstClr val="black"/>
                </a:solidFill>
              </a:rPr>
              <a:t>Des Moines, </a:t>
            </a:r>
            <a:r>
              <a:rPr lang="en-US" sz="1800" dirty="0"/>
              <a:t>Topeka</a:t>
            </a:r>
          </a:p>
          <a:p>
            <a:pPr marL="0" indent="0">
              <a:lnSpc>
                <a:spcPct val="130000"/>
              </a:lnSpc>
              <a:buNone/>
            </a:pPr>
            <a:r>
              <a:rPr lang="en-US" sz="1800" b="1" dirty="0" smtClean="0"/>
              <a:t>One Commitment</a:t>
            </a:r>
            <a:endParaRPr lang="en-US" sz="1800" b="1" dirty="0"/>
          </a:p>
          <a:p>
            <a:pPr>
              <a:lnSpc>
                <a:spcPct val="130000"/>
              </a:lnSpc>
            </a:pPr>
            <a:r>
              <a:rPr lang="en-US" sz="1800" dirty="0" smtClean="0"/>
              <a:t>Grants for assistance with down payment and closing costs for households with incomes at or below 80% of area median income, adjusted for family size.</a:t>
            </a:r>
          </a:p>
          <a:p>
            <a:pPr lvl="1">
              <a:lnSpc>
                <a:spcPct val="130000"/>
              </a:lnSpc>
            </a:pPr>
            <a:r>
              <a:rPr lang="en-US" sz="1800" dirty="0" smtClean="0"/>
              <a:t>All grants are made available through an FHLBank member</a:t>
            </a:r>
          </a:p>
          <a:p>
            <a:pPr lvl="1">
              <a:lnSpc>
                <a:spcPct val="130000"/>
              </a:lnSpc>
            </a:pPr>
            <a:r>
              <a:rPr lang="en-US" sz="1800" dirty="0" smtClean="0"/>
              <a:t>Homebuyer education required for each household</a:t>
            </a:r>
          </a:p>
          <a:p>
            <a:pPr lvl="1">
              <a:lnSpc>
                <a:spcPct val="130000"/>
              </a:lnSpc>
            </a:pPr>
            <a:r>
              <a:rPr lang="en-US" sz="1800" dirty="0" smtClean="0"/>
              <a:t>Income eligibility determined once</a:t>
            </a:r>
          </a:p>
        </p:txBody>
      </p:sp>
      <p:sp>
        <p:nvSpPr>
          <p:cNvPr id="3" name="Title 2"/>
          <p:cNvSpPr>
            <a:spLocks noGrp="1"/>
          </p:cNvSpPr>
          <p:nvPr>
            <p:ph type="title"/>
          </p:nvPr>
        </p:nvSpPr>
        <p:spPr>
          <a:xfrm>
            <a:off x="1752600" y="1532510"/>
            <a:ext cx="6934200" cy="677290"/>
          </a:xfrm>
        </p:spPr>
        <p:txBody>
          <a:bodyPr lIns="0" tIns="0" rIns="0" bIns="0">
            <a:normAutofit/>
          </a:bodyPr>
          <a:lstStyle/>
          <a:p>
            <a:pPr algn="l"/>
            <a:r>
              <a:rPr lang="en-US" sz="2800" spc="-100" dirty="0" smtClean="0"/>
              <a:t>Three Programs | One Commitment</a:t>
            </a:r>
            <a:endParaRPr lang="en-US" sz="2800" spc="-100" dirty="0"/>
          </a:p>
        </p:txBody>
      </p:sp>
      <p:grpSp>
        <p:nvGrpSpPr>
          <p:cNvPr id="10" name="Group 9"/>
          <p:cNvGrpSpPr/>
          <p:nvPr/>
        </p:nvGrpSpPr>
        <p:grpSpPr>
          <a:xfrm>
            <a:off x="751033" y="1600200"/>
            <a:ext cx="856975" cy="556778"/>
            <a:chOff x="469699" y="258637"/>
            <a:chExt cx="856975" cy="556778"/>
          </a:xfrm>
        </p:grpSpPr>
        <p:sp>
          <p:nvSpPr>
            <p:cNvPr id="11" name="Rounded Rectangle 10"/>
            <p:cNvSpPr/>
            <p:nvPr/>
          </p:nvSpPr>
          <p:spPr>
            <a:xfrm>
              <a:off x="469699" y="258637"/>
              <a:ext cx="856975" cy="556778"/>
            </a:xfrm>
            <a:prstGeom prst="roundRect">
              <a:avLst>
                <a:gd name="adj" fmla="val 878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36975" y="411476"/>
              <a:ext cx="766791" cy="369332"/>
            </a:xfrm>
            <a:prstGeom prst="rect">
              <a:avLst/>
            </a:prstGeom>
            <a:noFill/>
          </p:spPr>
          <p:txBody>
            <a:bodyPr wrap="square" lIns="0" tIns="0" rIns="0" bIns="0" rtlCol="0">
              <a:noAutofit/>
            </a:bodyPr>
            <a:lstStyle/>
            <a:p>
              <a:pPr algn="ctr"/>
              <a:r>
                <a:rPr lang="en-US" sz="2800" b="1" spc="20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2015</a:t>
              </a:r>
              <a:endParaRPr lang="en-US" sz="2800" b="1" spc="200"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33238" y="273931"/>
              <a:ext cx="784818" cy="140348"/>
            </a:xfrm>
            <a:prstGeom prst="rect">
              <a:avLst/>
            </a:prstGeom>
            <a:noFill/>
          </p:spPr>
          <p:txBody>
            <a:bodyPr wrap="square" lIns="0" tIns="0" rIns="0" bIns="0" rtlCol="0">
              <a:noAutofit/>
            </a:bodyPr>
            <a:lstStyle/>
            <a:p>
              <a:pPr algn="ctr"/>
              <a:r>
                <a:rPr lang="en-US" sz="1000" spc="300" dirty="0" smtClean="0">
                  <a:solidFill>
                    <a:schemeClr val="accent2"/>
                  </a:solidFill>
                  <a:latin typeface="Arial Narrow" panose="020B0606020202030204" pitchFamily="34" charset="0"/>
                </a:rPr>
                <a:t>FUNDING</a:t>
              </a:r>
              <a:endParaRPr lang="en-US" sz="1000" spc="300" dirty="0">
                <a:solidFill>
                  <a:schemeClr val="accent2"/>
                </a:solidFill>
                <a:latin typeface="Arial Narrow" panose="020B0606020202030204" pitchFamily="34" charset="0"/>
              </a:endParaRPr>
            </a:p>
          </p:txBody>
        </p:sp>
        <p:cxnSp>
          <p:nvCxnSpPr>
            <p:cNvPr id="14" name="Straight Connector 13"/>
            <p:cNvCxnSpPr/>
            <p:nvPr/>
          </p:nvCxnSpPr>
          <p:spPr>
            <a:xfrm>
              <a:off x="558255" y="442912"/>
              <a:ext cx="69224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31140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CF_PowerPoint_3">
  <a:themeElements>
    <a:clrScheme name="FHLB_SCF 1">
      <a:dk1>
        <a:sysClr val="windowText" lastClr="000000"/>
      </a:dk1>
      <a:lt1>
        <a:srgbClr val="FFFFFF"/>
      </a:lt1>
      <a:dk2>
        <a:srgbClr val="00693C"/>
      </a:dk2>
      <a:lt2>
        <a:srgbClr val="FFFFFF"/>
      </a:lt2>
      <a:accent1>
        <a:srgbClr val="DAE5CD"/>
      </a:accent1>
      <a:accent2>
        <a:srgbClr val="FDC82F"/>
      </a:accent2>
      <a:accent3>
        <a:srgbClr val="B7B1A9"/>
      </a:accent3>
      <a:accent4>
        <a:srgbClr val="988F86"/>
      </a:accent4>
      <a:accent5>
        <a:srgbClr val="E05206"/>
      </a:accent5>
      <a:accent6>
        <a:srgbClr val="7BBBB2"/>
      </a:accent6>
      <a:hlink>
        <a:srgbClr val="3CB6C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SCF_PowerPoint_3</Template>
  <TotalTime>11923</TotalTime>
  <Words>1087</Words>
  <Application>Microsoft Office PowerPoint</Application>
  <PresentationFormat>On-screen Show (4:3)</PresentationFormat>
  <Paragraphs>305</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SCF_PowerPoint_3</vt:lpstr>
      <vt:lpstr>Montana Annual Statewide Housing Conference</vt:lpstr>
      <vt:lpstr>Today’s Discussion</vt:lpstr>
      <vt:lpstr>What are the Federal Home Loan Banks (FHLBanks)?</vt:lpstr>
      <vt:lpstr>FHLBanks: A Nation of Local Lenders</vt:lpstr>
      <vt:lpstr>FHLBanks: The Largest Private Source of Funding for Affordable Housing</vt:lpstr>
      <vt:lpstr>Merging to Build a Stronger Cooperative</vt:lpstr>
      <vt:lpstr>FHLBanks: Serving Montana and the States of Mountain Plains NAHRO</vt:lpstr>
      <vt:lpstr>What Type of Downpayment Assistance Do We Provide?</vt:lpstr>
      <vt:lpstr>Three Programs | One Commitment</vt:lpstr>
      <vt:lpstr>Downpayment | Closing Cost Assistance</vt:lpstr>
      <vt:lpstr>Impact | Mountain Plains NAHRO Region</vt:lpstr>
      <vt:lpstr>Flexible Funding</vt:lpstr>
      <vt:lpstr>How Do You Access Our Funds?</vt:lpstr>
      <vt:lpstr>PowerPoint Presentation</vt:lpstr>
      <vt:lpstr>Our Members Benefit from Working with You</vt:lpstr>
      <vt:lpstr>What’s Next?</vt:lpstr>
      <vt:lpstr>It all starts with a discussion. Let’s talk.</vt:lpstr>
      <vt:lpstr>Thank You</vt:lpstr>
    </vt:vector>
  </TitlesOfParts>
  <Company>Angela Schuman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Schuman</dc:creator>
  <cp:lastModifiedBy>jernst</cp:lastModifiedBy>
  <cp:revision>342</cp:revision>
  <cp:lastPrinted>2015-05-13T17:16:43Z</cp:lastPrinted>
  <dcterms:created xsi:type="dcterms:W3CDTF">2008-10-01T14:30:30Z</dcterms:created>
  <dcterms:modified xsi:type="dcterms:W3CDTF">2015-05-26T18:05:52Z</dcterms:modified>
</cp:coreProperties>
</file>