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61" r:id="rId2"/>
    <p:sldId id="323" r:id="rId3"/>
    <p:sldId id="284" r:id="rId4"/>
    <p:sldId id="285" r:id="rId5"/>
    <p:sldId id="287" r:id="rId6"/>
    <p:sldId id="286" r:id="rId7"/>
    <p:sldId id="288" r:id="rId8"/>
    <p:sldId id="280" r:id="rId9"/>
    <p:sldId id="297" r:id="rId10"/>
    <p:sldId id="262" r:id="rId11"/>
    <p:sldId id="263" r:id="rId12"/>
    <p:sldId id="281" r:id="rId13"/>
    <p:sldId id="260" r:id="rId14"/>
    <p:sldId id="321" r:id="rId15"/>
    <p:sldId id="291" r:id="rId16"/>
    <p:sldId id="292" r:id="rId17"/>
    <p:sldId id="293" r:id="rId18"/>
    <p:sldId id="329" r:id="rId19"/>
    <p:sldId id="313" r:id="rId20"/>
    <p:sldId id="314" r:id="rId21"/>
    <p:sldId id="322" r:id="rId22"/>
    <p:sldId id="315" r:id="rId23"/>
    <p:sldId id="316" r:id="rId24"/>
    <p:sldId id="317" r:id="rId25"/>
    <p:sldId id="324" r:id="rId26"/>
    <p:sldId id="320" r:id="rId27"/>
    <p:sldId id="309" r:id="rId28"/>
    <p:sldId id="326" r:id="rId29"/>
    <p:sldId id="308" r:id="rId30"/>
    <p:sldId id="310" r:id="rId31"/>
    <p:sldId id="328"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4660"/>
  </p:normalViewPr>
  <p:slideViewPr>
    <p:cSldViewPr snapToGrid="0" snapToObjects="1">
      <p:cViewPr varScale="1">
        <p:scale>
          <a:sx n="106" d="100"/>
          <a:sy n="106" d="100"/>
        </p:scale>
        <p:origin x="1668"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9582DA-0E08-4AAC-90C5-C60AC8D92214}" type="datetimeFigureOut">
              <a:rPr lang="en-US" smtClean="0"/>
              <a:t>6/4/2015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37CA43-00CB-4605-816D-342E0BF4F0D1}" type="slidenum">
              <a:rPr lang="en-US" smtClean="0"/>
              <a:t>‹#›</a:t>
            </a:fld>
            <a:endParaRPr lang="en-US"/>
          </a:p>
        </p:txBody>
      </p:sp>
    </p:spTree>
    <p:extLst>
      <p:ext uri="{BB962C8B-B14F-4D97-AF65-F5344CB8AC3E}">
        <p14:creationId xmlns:p14="http://schemas.microsoft.com/office/powerpoint/2010/main" val="1069618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7CA43-00CB-4605-816D-342E0BF4F0D1}" type="slidenum">
              <a:rPr lang="en-US" smtClean="0"/>
              <a:t>2</a:t>
            </a:fld>
            <a:endParaRPr lang="en-US"/>
          </a:p>
        </p:txBody>
      </p:sp>
    </p:spTree>
    <p:extLst>
      <p:ext uri="{BB962C8B-B14F-4D97-AF65-F5344CB8AC3E}">
        <p14:creationId xmlns:p14="http://schemas.microsoft.com/office/powerpoint/2010/main" val="3227761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Rates and source</a:t>
            </a:r>
            <a:endParaRPr lang="en-US" dirty="0"/>
          </a:p>
        </p:txBody>
      </p:sp>
      <p:sp>
        <p:nvSpPr>
          <p:cNvPr id="4" name="Slide Number Placeholder 3"/>
          <p:cNvSpPr>
            <a:spLocks noGrp="1"/>
          </p:cNvSpPr>
          <p:nvPr>
            <p:ph type="sldNum" sz="quarter" idx="10"/>
          </p:nvPr>
        </p:nvSpPr>
        <p:spPr/>
        <p:txBody>
          <a:bodyPr/>
          <a:lstStyle/>
          <a:p>
            <a:fld id="{3237CA43-00CB-4605-816D-342E0BF4F0D1}" type="slidenum">
              <a:rPr lang="en-US" smtClean="0"/>
              <a:t>13</a:t>
            </a:fld>
            <a:endParaRPr lang="en-US"/>
          </a:p>
        </p:txBody>
      </p:sp>
    </p:spTree>
    <p:extLst>
      <p:ext uri="{BB962C8B-B14F-4D97-AF65-F5344CB8AC3E}">
        <p14:creationId xmlns:p14="http://schemas.microsoft.com/office/powerpoint/2010/main" val="229343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a:t>
            </a:r>
          </a:p>
          <a:p>
            <a:r>
              <a:rPr lang="en-US" dirty="0" smtClean="0"/>
              <a:t>Fair</a:t>
            </a:r>
            <a:r>
              <a:rPr lang="en-US" baseline="0" dirty="0" smtClean="0"/>
              <a:t> to poor health:  6 compared to 35%</a:t>
            </a:r>
          </a:p>
          <a:p>
            <a:r>
              <a:rPr lang="en-US" baseline="0" dirty="0" smtClean="0"/>
              <a:t>Skipped doses of medicine to save money:  5.4 to 31.4%</a:t>
            </a:r>
          </a:p>
          <a:p>
            <a:r>
              <a:rPr lang="en-US" baseline="0" dirty="0" smtClean="0"/>
              <a:t>Depression symptoms: 20 to 42.6%</a:t>
            </a:r>
          </a:p>
          <a:p>
            <a:r>
              <a:rPr lang="en-US" baseline="0" dirty="0" smtClean="0"/>
              <a:t>Domestic violence: 3 times greater</a:t>
            </a:r>
          </a:p>
          <a:p>
            <a:r>
              <a:rPr lang="en-US" baseline="0" dirty="0" smtClean="0"/>
              <a:t>Cant afford healthy food:  2.5 times more likely to report</a:t>
            </a:r>
            <a:endParaRPr lang="en-US" dirty="0" smtClean="0"/>
          </a:p>
          <a:p>
            <a:endParaRPr lang="en-US" dirty="0"/>
          </a:p>
        </p:txBody>
      </p:sp>
      <p:sp>
        <p:nvSpPr>
          <p:cNvPr id="4" name="Slide Number Placeholder 3"/>
          <p:cNvSpPr>
            <a:spLocks noGrp="1"/>
          </p:cNvSpPr>
          <p:nvPr>
            <p:ph type="sldNum" sz="quarter" idx="10"/>
          </p:nvPr>
        </p:nvSpPr>
        <p:spPr/>
        <p:txBody>
          <a:bodyPr/>
          <a:lstStyle/>
          <a:p>
            <a:fld id="{3237CA43-00CB-4605-816D-342E0BF4F0D1}" type="slidenum">
              <a:rPr lang="en-US" smtClean="0"/>
              <a:t>14</a:t>
            </a:fld>
            <a:endParaRPr lang="en-US"/>
          </a:p>
        </p:txBody>
      </p:sp>
    </p:spTree>
    <p:extLst>
      <p:ext uri="{BB962C8B-B14F-4D97-AF65-F5344CB8AC3E}">
        <p14:creationId xmlns:p14="http://schemas.microsoft.com/office/powerpoint/2010/main" val="3464812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54550" cy="3492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7F2E8E4-9CC3-4FAA-96A7-8E508BC0DE04}" type="slidenum">
              <a:rPr lang="en-US" smtClean="0"/>
              <a:pPr>
                <a:defRPr/>
              </a:pPr>
              <a:t>16</a:t>
            </a:fld>
            <a:endParaRPr lang="en-US"/>
          </a:p>
        </p:txBody>
      </p:sp>
    </p:spTree>
    <p:extLst>
      <p:ext uri="{BB962C8B-B14F-4D97-AF65-F5344CB8AC3E}">
        <p14:creationId xmlns:p14="http://schemas.microsoft.com/office/powerpoint/2010/main" val="2885766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54550" cy="3492500"/>
          </a:xfrm>
        </p:spPr>
      </p:sp>
      <p:sp>
        <p:nvSpPr>
          <p:cNvPr id="3" name="Notes Placeholder 2"/>
          <p:cNvSpPr>
            <a:spLocks noGrp="1"/>
          </p:cNvSpPr>
          <p:nvPr>
            <p:ph type="body" idx="1"/>
          </p:nvPr>
        </p:nvSpPr>
        <p:spPr/>
        <p:txBody>
          <a:bodyPr/>
          <a:lstStyle/>
          <a:p>
            <a:r>
              <a:rPr lang="en-US" dirty="0" smtClean="0"/>
              <a:t>The term </a:t>
            </a:r>
            <a:r>
              <a:rPr lang="en-US" dirty="0" err="1" smtClean="0"/>
              <a:t>SDoH</a:t>
            </a:r>
            <a:r>
              <a:rPr lang="en-US" dirty="0" smtClean="0"/>
              <a:t> really </a:t>
            </a:r>
            <a:r>
              <a:rPr lang="en-US" baseline="0" dirty="0" smtClean="0"/>
              <a:t>encompasses a wide range of upstream factors that influence health—factors such as employment, income, access to healthy foods and safe places to exercise, housing quality, environmental pollution.  </a:t>
            </a:r>
          </a:p>
          <a:p>
            <a:endParaRPr lang="en-US" baseline="0" dirty="0" smtClean="0"/>
          </a:p>
          <a:p>
            <a:r>
              <a:rPr lang="en-US" baseline="0" dirty="0" smtClean="0"/>
              <a:t>To be sure, this is not a new idea:  In the 1800’s for example, Rudolph Virchow, often called the “father of modern pathology,” famously said that “physicians are the natural attorneys for the poor, and social problems fall largely within their jurisdiction.”  </a:t>
            </a:r>
          </a:p>
          <a:p>
            <a:endParaRPr lang="en-US" baseline="0" dirty="0" smtClean="0"/>
          </a:p>
          <a:p>
            <a:r>
              <a:rPr lang="en-US" baseline="0" dirty="0" smtClean="0"/>
              <a:t>So, the recognition that poverty, unsafe working conditions and poor housing can contribute to ill health has been central in some way to prevention and disease control efforts from the beginning.  Yet today, healthcare expenditures constitute nearly 20% of all the goods and services in the U.S., yet illnesses such as type two diabetes, asthma, and obesity are still on the rise.  </a:t>
            </a:r>
            <a:endParaRPr lang="en-US" dirty="0"/>
          </a:p>
        </p:txBody>
      </p:sp>
      <p:sp>
        <p:nvSpPr>
          <p:cNvPr id="4" name="Slide Number Placeholder 3"/>
          <p:cNvSpPr>
            <a:spLocks noGrp="1"/>
          </p:cNvSpPr>
          <p:nvPr>
            <p:ph type="sldNum" sz="quarter" idx="10"/>
          </p:nvPr>
        </p:nvSpPr>
        <p:spPr/>
        <p:txBody>
          <a:bodyPr/>
          <a:lstStyle/>
          <a:p>
            <a:fld id="{10D676C2-3870-40BC-B7C1-CEF2EF2072BB}" type="slidenum">
              <a:rPr lang="en-US" smtClean="0"/>
              <a:pPr/>
              <a:t>17</a:t>
            </a:fld>
            <a:endParaRPr lang="en-US"/>
          </a:p>
        </p:txBody>
      </p:sp>
    </p:spTree>
    <p:extLst>
      <p:ext uri="{BB962C8B-B14F-4D97-AF65-F5344CB8AC3E}">
        <p14:creationId xmlns:p14="http://schemas.microsoft.com/office/powerpoint/2010/main" val="2958370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Action</a:t>
            </a:r>
            <a:r>
              <a:rPr lang="en-US" baseline="0" dirty="0" smtClean="0"/>
              <a:t> on t</a:t>
            </a:r>
            <a:r>
              <a:rPr lang="en-US" dirty="0" smtClean="0"/>
              <a:t>he social determinants of health has become a leading priority for public health internationally.  The WHO Commission,</a:t>
            </a:r>
            <a:r>
              <a:rPr lang="en-US" baseline="0" dirty="0" smtClean="0"/>
              <a:t> which finished this report in 2008, issued a strong call for international action on the </a:t>
            </a:r>
            <a:r>
              <a:rPr lang="en-US" baseline="0" dirty="0" err="1" smtClean="0"/>
              <a:t>SDoH</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3237CA43-00CB-4605-816D-342E0BF4F0D1}"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304872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2011, the WHO sponsored a World Conference on </a:t>
            </a:r>
            <a:r>
              <a:rPr lang="en-US" dirty="0" err="1" smtClean="0"/>
              <a:t>SDoH</a:t>
            </a:r>
            <a:r>
              <a:rPr lang="en-US" dirty="0" smtClean="0"/>
              <a:t> in Rio, which resulted</a:t>
            </a:r>
            <a:r>
              <a:rPr lang="en-US" baseline="0" dirty="0" smtClean="0"/>
              <a:t> in the adoption of a Political Declaration on the </a:t>
            </a:r>
            <a:r>
              <a:rPr lang="en-US" baseline="0" dirty="0" err="1" smtClean="0"/>
              <a:t>SDoH</a:t>
            </a:r>
            <a:r>
              <a:rPr lang="en-US" baseline="0" dirty="0" smtClean="0"/>
              <a:t>.  Among other things, the report emphasized the need to:  </a:t>
            </a:r>
          </a:p>
          <a:p>
            <a:endParaRPr lang="en-US" dirty="0"/>
          </a:p>
        </p:txBody>
      </p:sp>
      <p:sp>
        <p:nvSpPr>
          <p:cNvPr id="4" name="Slide Number Placeholder 3"/>
          <p:cNvSpPr>
            <a:spLocks noGrp="1"/>
          </p:cNvSpPr>
          <p:nvPr>
            <p:ph type="sldNum" sz="quarter" idx="10"/>
          </p:nvPr>
        </p:nvSpPr>
        <p:spPr/>
        <p:txBody>
          <a:bodyPr/>
          <a:lstStyle/>
          <a:p>
            <a:fld id="{3237CA43-00CB-4605-816D-342E0BF4F0D1}" type="slidenum">
              <a:rPr lang="en-US" smtClean="0"/>
              <a:t>19</a:t>
            </a:fld>
            <a:endParaRPr lang="en-US"/>
          </a:p>
        </p:txBody>
      </p:sp>
    </p:spTree>
    <p:extLst>
      <p:ext uri="{BB962C8B-B14F-4D97-AF65-F5344CB8AC3E}">
        <p14:creationId xmlns:p14="http://schemas.microsoft.com/office/powerpoint/2010/main" val="2634155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Healthy People 2020 represents a very important step</a:t>
            </a:r>
            <a:r>
              <a:rPr lang="en-US" baseline="0" dirty="0" smtClean="0"/>
              <a:t> toward integrating the </a:t>
            </a:r>
            <a:r>
              <a:rPr lang="en-US" baseline="0" dirty="0" err="1" smtClean="0"/>
              <a:t>SDoH</a:t>
            </a:r>
            <a:r>
              <a:rPr lang="en-US" baseline="0" dirty="0" smtClean="0"/>
              <a:t> into U.S. public health policy.  By adopting a new set of indicators in the areas on this slide, the program has put social, economic, and environmental conditions squarely on the map as an important part of national, state, and local efforts to improve American’s health. </a:t>
            </a:r>
            <a:endParaRPr lang="en-US" dirty="0" smtClean="0"/>
          </a:p>
          <a:p>
            <a:endParaRPr lang="en-US" dirty="0"/>
          </a:p>
        </p:txBody>
      </p:sp>
      <p:sp>
        <p:nvSpPr>
          <p:cNvPr id="4" name="Slide Number Placeholder 3"/>
          <p:cNvSpPr>
            <a:spLocks noGrp="1"/>
          </p:cNvSpPr>
          <p:nvPr>
            <p:ph type="sldNum" sz="quarter" idx="10"/>
          </p:nvPr>
        </p:nvSpPr>
        <p:spPr/>
        <p:txBody>
          <a:bodyPr/>
          <a:lstStyle/>
          <a:p>
            <a:fld id="{3237CA43-00CB-4605-816D-342E0BF4F0D1}" type="slidenum">
              <a:rPr lang="en-US" smtClean="0"/>
              <a:t>20</a:t>
            </a:fld>
            <a:endParaRPr lang="en-US"/>
          </a:p>
        </p:txBody>
      </p:sp>
    </p:spTree>
    <p:extLst>
      <p:ext uri="{BB962C8B-B14F-4D97-AF65-F5344CB8AC3E}">
        <p14:creationId xmlns:p14="http://schemas.microsoft.com/office/powerpoint/2010/main" val="3370561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Benefits:</a:t>
            </a:r>
          </a:p>
          <a:p>
            <a:pPr marL="228600" indent="-228600">
              <a:buAutoNum type="arabicPeriod"/>
            </a:pPr>
            <a:r>
              <a:rPr lang="en-US" baseline="0" dirty="0" smtClean="0"/>
              <a:t>Optimize health benefits</a:t>
            </a:r>
          </a:p>
          <a:p>
            <a:pPr marL="228600" indent="-228600">
              <a:buAutoNum type="arabicPeriod"/>
            </a:pPr>
            <a:r>
              <a:rPr lang="en-US" baseline="0" dirty="0" smtClean="0"/>
              <a:t>Advance policies that address mutual aims</a:t>
            </a:r>
          </a:p>
          <a:p>
            <a:pPr marL="228600" indent="-228600">
              <a:buAutoNum type="arabicPeriod"/>
            </a:pPr>
            <a:r>
              <a:rPr lang="en-US" baseline="0" dirty="0" smtClean="0"/>
              <a:t>Fund projects</a:t>
            </a:r>
          </a:p>
          <a:p>
            <a:pPr marL="0" indent="0">
              <a:buNone/>
            </a:pPr>
            <a:endParaRPr lang="en-US" baseline="0" dirty="0" smtClean="0"/>
          </a:p>
          <a:p>
            <a:pPr marL="0" indent="0">
              <a:buNone/>
            </a:pPr>
            <a:r>
              <a:rPr lang="en-US" baseline="0" dirty="0" smtClean="0"/>
              <a:t>How:</a:t>
            </a:r>
          </a:p>
          <a:p>
            <a:pPr marL="171450" indent="-171450">
              <a:buFontTx/>
              <a:buChar char="-"/>
            </a:pPr>
            <a:r>
              <a:rPr lang="en-US" baseline="0" dirty="0" smtClean="0"/>
              <a:t>Framework for collaboration</a:t>
            </a:r>
          </a:p>
          <a:p>
            <a:pPr marL="171450" indent="-171450">
              <a:buFontTx/>
              <a:buChar char="-"/>
            </a:pPr>
            <a:r>
              <a:rPr lang="en-US" baseline="0" dirty="0" smtClean="0"/>
              <a:t>Always remember to use a health lens</a:t>
            </a:r>
          </a:p>
          <a:p>
            <a:pPr marL="171450" indent="-171450">
              <a:buFontTx/>
              <a:buChar char="-"/>
            </a:pPr>
            <a:r>
              <a:rPr lang="en-US" baseline="0" dirty="0" smtClean="0"/>
              <a:t>Form relationships with health depts. and hospitals</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3237CA43-00CB-4605-816D-342E0BF4F0D1}" type="slidenum">
              <a:rPr lang="en-US" smtClean="0"/>
              <a:t>21</a:t>
            </a:fld>
            <a:endParaRPr lang="en-US"/>
          </a:p>
        </p:txBody>
      </p:sp>
    </p:spTree>
    <p:extLst>
      <p:ext uri="{BB962C8B-B14F-4D97-AF65-F5344CB8AC3E}">
        <p14:creationId xmlns:p14="http://schemas.microsoft.com/office/powerpoint/2010/main" val="3737451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best way to explain what </a:t>
            </a:r>
            <a:r>
              <a:rPr lang="en-US" dirty="0" err="1" smtClean="0"/>
              <a:t>HIAs</a:t>
            </a:r>
            <a:r>
              <a:rPr lang="en-US" dirty="0" smtClean="0"/>
              <a:t> are about is to give some examples.  I often start with this one because it is simple, and highlights several</a:t>
            </a:r>
            <a:r>
              <a:rPr lang="en-US" baseline="0" dirty="0" smtClean="0"/>
              <a:t> important aspects of an </a:t>
            </a:r>
            <a:r>
              <a:rPr lang="en-US" baseline="0" dirty="0" err="1" smtClean="0"/>
              <a:t>HIA</a:t>
            </a:r>
            <a:r>
              <a:rPr lang="en-US" baseline="0" dirty="0" smtClean="0"/>
              <a:t>.</a:t>
            </a:r>
          </a:p>
          <a:p>
            <a:endParaRPr lang="en-US" baseline="0" dirty="0" smtClean="0"/>
          </a:p>
          <a:p>
            <a:r>
              <a:rPr lang="en-US" baseline="0" dirty="0" smtClean="0"/>
              <a:t>This </a:t>
            </a:r>
            <a:r>
              <a:rPr lang="en-US" baseline="0" dirty="0" err="1" smtClean="0"/>
              <a:t>HIA</a:t>
            </a:r>
            <a:r>
              <a:rPr lang="en-US" baseline="0" dirty="0" smtClean="0"/>
              <a:t> was done to inform the design of a proposed low income senior housing building near a major freeway and a large port.  It was done as a “rapid” </a:t>
            </a:r>
            <a:r>
              <a:rPr lang="en-US" baseline="0" dirty="0" err="1" smtClean="0"/>
              <a:t>HIA</a:t>
            </a:r>
            <a:r>
              <a:rPr lang="en-US" baseline="0" dirty="0" smtClean="0"/>
              <a:t>, over less than two months.</a:t>
            </a:r>
          </a:p>
          <a:p>
            <a:endParaRPr lang="en-US" baseline="0" dirty="0" smtClean="0"/>
          </a:p>
          <a:p>
            <a:r>
              <a:rPr lang="en-US" baseline="0" dirty="0" smtClean="0"/>
              <a:t>The </a:t>
            </a:r>
            <a:r>
              <a:rPr lang="en-US" baseline="0" dirty="0" err="1" smtClean="0"/>
              <a:t>HIA</a:t>
            </a:r>
            <a:r>
              <a:rPr lang="en-US" baseline="0" dirty="0" smtClean="0"/>
              <a:t> identified several health issues, including:</a:t>
            </a:r>
          </a:p>
          <a:p>
            <a:pPr marL="233401" indent="-233401">
              <a:buAutoNum type="arabicPeriod"/>
            </a:pPr>
            <a:r>
              <a:rPr lang="en-US" baseline="0" dirty="0" smtClean="0"/>
              <a:t>The risk of poor indoor air quality due to the building’s proximity to major outdoor sources</a:t>
            </a:r>
          </a:p>
          <a:p>
            <a:pPr marL="233401" indent="-233401">
              <a:buAutoNum type="arabicPeriod"/>
            </a:pPr>
            <a:r>
              <a:rPr lang="en-US" baseline="0" dirty="0" smtClean="0"/>
              <a:t>The risk of sleep disturbance and other health concerns related to noise</a:t>
            </a:r>
          </a:p>
          <a:p>
            <a:pPr marL="233401" indent="-233401">
              <a:buAutoNum type="arabicPeriod"/>
            </a:pPr>
            <a:r>
              <a:rPr lang="en-US" baseline="0" dirty="0" smtClean="0"/>
              <a:t>The </a:t>
            </a:r>
            <a:r>
              <a:rPr lang="en-US" baseline="0" dirty="0" err="1" smtClean="0"/>
              <a:t>HIA</a:t>
            </a:r>
            <a:r>
              <a:rPr lang="en-US" baseline="0" dirty="0" smtClean="0"/>
              <a:t> also explored whether the residents of this building would be able to safely walk to local shops and services, and pointed out that some of the intersections might be a bit dangerous for this population. </a:t>
            </a:r>
          </a:p>
          <a:p>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3237CA43-00CB-4605-816D-342E0BF4F0D1}" type="slidenum">
              <a:rPr lang="en-US" smtClean="0"/>
              <a:t>22</a:t>
            </a:fld>
            <a:endParaRPr lang="en-US"/>
          </a:p>
        </p:txBody>
      </p:sp>
    </p:spTree>
    <p:extLst>
      <p:ext uri="{BB962C8B-B14F-4D97-AF65-F5344CB8AC3E}">
        <p14:creationId xmlns:p14="http://schemas.microsoft.com/office/powerpoint/2010/main" val="3619038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these findings,</a:t>
            </a:r>
            <a:r>
              <a:rPr lang="en-US" baseline="0" dirty="0" smtClean="0"/>
              <a:t> the </a:t>
            </a:r>
            <a:r>
              <a:rPr lang="en-US" baseline="0" dirty="0" err="1" smtClean="0"/>
              <a:t>HIA</a:t>
            </a:r>
            <a:r>
              <a:rPr lang="en-US" baseline="0" dirty="0" smtClean="0"/>
              <a:t> offered several practical recommendations, including:</a:t>
            </a:r>
          </a:p>
          <a:p>
            <a:pPr marL="233401" indent="-233401">
              <a:buAutoNum type="arabicPeriod"/>
            </a:pPr>
            <a:r>
              <a:rPr lang="en-US" baseline="0" dirty="0" smtClean="0"/>
              <a:t>Changing the window design from opening balcony windows to sealed bay windows in the units facing the freeway.</a:t>
            </a:r>
          </a:p>
          <a:p>
            <a:pPr marL="233401" indent="-233401">
              <a:buAutoNum type="arabicPeriod"/>
            </a:pPr>
            <a:r>
              <a:rPr lang="en-US" baseline="0" dirty="0" smtClean="0"/>
              <a:t>Installing particulate filtration</a:t>
            </a:r>
          </a:p>
          <a:p>
            <a:pPr marL="233401" indent="-233401">
              <a:buAutoNum type="arabicPeriod"/>
            </a:pPr>
            <a:r>
              <a:rPr lang="en-US" baseline="0" dirty="0" smtClean="0"/>
              <a:t>Moving the entryway and installing a noise-buffered courtyard</a:t>
            </a:r>
          </a:p>
          <a:p>
            <a:pPr marL="233401" indent="-233401">
              <a:buAutoNum type="arabicPeriod"/>
            </a:pPr>
            <a:r>
              <a:rPr lang="en-US" baseline="0" dirty="0" smtClean="0"/>
              <a:t>And measures to slow the speed of traffic and ensure safe crosswalks.</a:t>
            </a:r>
          </a:p>
          <a:p>
            <a:pPr marL="233401" indent="-233401">
              <a:buAutoNum type="arabicPeriod"/>
            </a:pPr>
            <a:endParaRPr lang="en-US" baseline="0" dirty="0" smtClean="0"/>
          </a:p>
          <a:p>
            <a:r>
              <a:rPr lang="en-US" baseline="0" dirty="0" smtClean="0"/>
              <a:t>Most of these measures were implemented.  A resident of the building summed it up this way:</a:t>
            </a:r>
          </a:p>
          <a:p>
            <a:pPr defTabSz="933602"/>
            <a:r>
              <a:rPr lang="en-US" dirty="0" smtClean="0"/>
              <a:t>“The way that they designed this building, it’s for your health. We can open up the air purifiers to get fresh air. I’m even on the side facing the freeway but the building is sound-proof, so you can barely hear the traffic. It’s so peaceful. Before I lived here, I had to have shots for asthma and go to the hospital for oxygen to get my breathing down to the right level. Since I’ve lived here, I haven’t had to do that once. I love it.”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237CA43-00CB-4605-816D-342E0BF4F0D1}" type="slidenum">
              <a:rPr lang="en-US" smtClean="0"/>
              <a:t>23</a:t>
            </a:fld>
            <a:endParaRPr lang="en-US"/>
          </a:p>
        </p:txBody>
      </p:sp>
    </p:spTree>
    <p:extLst>
      <p:ext uri="{BB962C8B-B14F-4D97-AF65-F5344CB8AC3E}">
        <p14:creationId xmlns:p14="http://schemas.microsoft.com/office/powerpoint/2010/main" val="2713496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http://www.cdc.gov/nchs/fastats/health-expenditures.htm </a:t>
            </a:r>
          </a:p>
          <a:p>
            <a:endParaRPr lang="en-US" dirty="0"/>
          </a:p>
        </p:txBody>
      </p:sp>
      <p:sp>
        <p:nvSpPr>
          <p:cNvPr id="4" name="Slide Number Placeholder 3"/>
          <p:cNvSpPr>
            <a:spLocks noGrp="1"/>
          </p:cNvSpPr>
          <p:nvPr>
            <p:ph type="sldNum" sz="quarter" idx="10"/>
          </p:nvPr>
        </p:nvSpPr>
        <p:spPr/>
        <p:txBody>
          <a:bodyPr/>
          <a:lstStyle/>
          <a:p>
            <a:fld id="{3237CA43-00CB-4605-816D-342E0BF4F0D1}" type="slidenum">
              <a:rPr lang="en-US" smtClean="0"/>
              <a:t>3</a:t>
            </a:fld>
            <a:endParaRPr lang="en-US"/>
          </a:p>
        </p:txBody>
      </p:sp>
    </p:spTree>
    <p:extLst>
      <p:ext uri="{BB962C8B-B14F-4D97-AF65-F5344CB8AC3E}">
        <p14:creationId xmlns:p14="http://schemas.microsoft.com/office/powerpoint/2010/main" val="3024018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these findings,</a:t>
            </a:r>
            <a:r>
              <a:rPr lang="en-US" baseline="0" dirty="0" smtClean="0"/>
              <a:t> the </a:t>
            </a:r>
            <a:r>
              <a:rPr lang="en-US" baseline="0" dirty="0" err="1" smtClean="0"/>
              <a:t>HIA</a:t>
            </a:r>
            <a:r>
              <a:rPr lang="en-US" baseline="0" dirty="0" smtClean="0"/>
              <a:t> offered several practical recommendations, including:</a:t>
            </a:r>
          </a:p>
          <a:p>
            <a:pPr marL="233401" indent="-233401">
              <a:buAutoNum type="arabicPeriod"/>
            </a:pPr>
            <a:r>
              <a:rPr lang="en-US" baseline="0" dirty="0" smtClean="0"/>
              <a:t>Changing the window design from opening balcony windows to sealed bay windows in the units facing the freeway.</a:t>
            </a:r>
          </a:p>
          <a:p>
            <a:pPr marL="233401" indent="-233401">
              <a:buAutoNum type="arabicPeriod"/>
            </a:pPr>
            <a:r>
              <a:rPr lang="en-US" baseline="0" dirty="0" smtClean="0"/>
              <a:t>Installing particulate filtration</a:t>
            </a:r>
          </a:p>
          <a:p>
            <a:pPr marL="233401" indent="-233401">
              <a:buAutoNum type="arabicPeriod"/>
            </a:pPr>
            <a:r>
              <a:rPr lang="en-US" baseline="0" dirty="0" smtClean="0"/>
              <a:t>Moving the entryway and installing a noise-buffered courtyard</a:t>
            </a:r>
          </a:p>
          <a:p>
            <a:pPr marL="233401" indent="-233401">
              <a:buAutoNum type="arabicPeriod"/>
            </a:pPr>
            <a:r>
              <a:rPr lang="en-US" baseline="0" dirty="0" smtClean="0"/>
              <a:t>And measures to slow the speed of traffic and ensure safe crosswalks.</a:t>
            </a:r>
          </a:p>
          <a:p>
            <a:pPr marL="233401" indent="-233401">
              <a:buAutoNum type="arabicPeriod"/>
            </a:pPr>
            <a:endParaRPr lang="en-US" baseline="0" dirty="0" smtClean="0"/>
          </a:p>
          <a:p>
            <a:r>
              <a:rPr lang="en-US" baseline="0" dirty="0" smtClean="0"/>
              <a:t>Most of these measures were implemented.  A resident of the building summed it up this way:</a:t>
            </a:r>
          </a:p>
          <a:p>
            <a:pPr defTabSz="933602"/>
            <a:r>
              <a:rPr lang="en-US" dirty="0" smtClean="0"/>
              <a:t>“The way that they designed this building, it’s for your health. We can open up the air purifiers to get fresh air. I’m even on the side facing the freeway but the building is sound-proof, so you can barely hear the traffic. It’s so peaceful. Before I lived here, I had to have shots for asthma and go to the hospital for oxygen to get my breathing down to the right level. Since I’ve lived here, I haven’t had to do that once. I love it.”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237CA43-00CB-4605-816D-342E0BF4F0D1}" type="slidenum">
              <a:rPr lang="en-US" smtClean="0"/>
              <a:t>24</a:t>
            </a:fld>
            <a:endParaRPr lang="en-US"/>
          </a:p>
        </p:txBody>
      </p:sp>
    </p:spTree>
    <p:extLst>
      <p:ext uri="{BB962C8B-B14F-4D97-AF65-F5344CB8AC3E}">
        <p14:creationId xmlns:p14="http://schemas.microsoft.com/office/powerpoint/2010/main" val="890670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7CA43-00CB-4605-816D-342E0BF4F0D1}" type="slidenum">
              <a:rPr lang="en-US" smtClean="0"/>
              <a:t>25</a:t>
            </a:fld>
            <a:endParaRPr lang="en-US"/>
          </a:p>
        </p:txBody>
      </p:sp>
    </p:spTree>
    <p:extLst>
      <p:ext uri="{BB962C8B-B14F-4D97-AF65-F5344CB8AC3E}">
        <p14:creationId xmlns:p14="http://schemas.microsoft.com/office/powerpoint/2010/main" val="641104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7CA43-00CB-4605-816D-342E0BF4F0D1}" type="slidenum">
              <a:rPr lang="en-US" smtClean="0"/>
              <a:t>26</a:t>
            </a:fld>
            <a:endParaRPr lang="en-US"/>
          </a:p>
        </p:txBody>
      </p:sp>
    </p:spTree>
    <p:extLst>
      <p:ext uri="{BB962C8B-B14F-4D97-AF65-F5344CB8AC3E}">
        <p14:creationId xmlns:p14="http://schemas.microsoft.com/office/powerpoint/2010/main" val="23272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3237CA43-00CB-4605-816D-342E0BF4F0D1}" type="slidenum">
              <a:rPr lang="en-US" smtClean="0"/>
              <a:t>4</a:t>
            </a:fld>
            <a:endParaRPr lang="en-US"/>
          </a:p>
        </p:txBody>
      </p:sp>
    </p:spTree>
    <p:extLst>
      <p:ext uri="{BB962C8B-B14F-4D97-AF65-F5344CB8AC3E}">
        <p14:creationId xmlns:p14="http://schemas.microsoft.com/office/powerpoint/2010/main" val="556758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https://www.iom.edu/~/media/Files/Report%20Files/2013/US-Health-International-Perspective/USHealth_Intl_PerspectiveRB.pdf </a:t>
            </a:r>
            <a:endParaRPr lang="en-US" dirty="0"/>
          </a:p>
        </p:txBody>
      </p:sp>
      <p:sp>
        <p:nvSpPr>
          <p:cNvPr id="4" name="Slide Number Placeholder 3"/>
          <p:cNvSpPr>
            <a:spLocks noGrp="1"/>
          </p:cNvSpPr>
          <p:nvPr>
            <p:ph type="sldNum" sz="quarter" idx="10"/>
          </p:nvPr>
        </p:nvSpPr>
        <p:spPr/>
        <p:txBody>
          <a:bodyPr/>
          <a:lstStyle/>
          <a:p>
            <a:fld id="{3237CA43-00CB-4605-816D-342E0BF4F0D1}" type="slidenum">
              <a:rPr lang="en-US" smtClean="0"/>
              <a:t>5</a:t>
            </a:fld>
            <a:endParaRPr lang="en-US"/>
          </a:p>
        </p:txBody>
      </p:sp>
    </p:spTree>
    <p:extLst>
      <p:ext uri="{BB962C8B-B14F-4D97-AF65-F5344CB8AC3E}">
        <p14:creationId xmlns:p14="http://schemas.microsoft.com/office/powerpoint/2010/main" val="3983049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http://www.cdc.gov/nchs/fastats/health-expenditures.htm </a:t>
            </a:r>
          </a:p>
          <a:p>
            <a:endParaRPr lang="en-US" dirty="0"/>
          </a:p>
        </p:txBody>
      </p:sp>
      <p:sp>
        <p:nvSpPr>
          <p:cNvPr id="4" name="Slide Number Placeholder 3"/>
          <p:cNvSpPr>
            <a:spLocks noGrp="1"/>
          </p:cNvSpPr>
          <p:nvPr>
            <p:ph type="sldNum" sz="quarter" idx="10"/>
          </p:nvPr>
        </p:nvSpPr>
        <p:spPr/>
        <p:txBody>
          <a:bodyPr/>
          <a:lstStyle/>
          <a:p>
            <a:fld id="{3237CA43-00CB-4605-816D-342E0BF4F0D1}" type="slidenum">
              <a:rPr lang="en-US" smtClean="0"/>
              <a:t>6</a:t>
            </a:fld>
            <a:endParaRPr lang="en-US"/>
          </a:p>
        </p:txBody>
      </p:sp>
    </p:spTree>
    <p:extLst>
      <p:ext uri="{BB962C8B-B14F-4D97-AF65-F5344CB8AC3E}">
        <p14:creationId xmlns:p14="http://schemas.microsoft.com/office/powerpoint/2010/main" val="7555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http://www.cdc.gov/nchs/fastats/health-expenditures.htm </a:t>
            </a:r>
          </a:p>
          <a:p>
            <a:endParaRPr lang="en-US" dirty="0"/>
          </a:p>
        </p:txBody>
      </p:sp>
      <p:sp>
        <p:nvSpPr>
          <p:cNvPr id="4" name="Slide Number Placeholder 3"/>
          <p:cNvSpPr>
            <a:spLocks noGrp="1"/>
          </p:cNvSpPr>
          <p:nvPr>
            <p:ph type="sldNum" sz="quarter" idx="10"/>
          </p:nvPr>
        </p:nvSpPr>
        <p:spPr/>
        <p:txBody>
          <a:bodyPr/>
          <a:lstStyle/>
          <a:p>
            <a:fld id="{3237CA43-00CB-4605-816D-342E0BF4F0D1}" type="slidenum">
              <a:rPr lang="en-US" smtClean="0"/>
              <a:t>7</a:t>
            </a:fld>
            <a:endParaRPr lang="en-US"/>
          </a:p>
        </p:txBody>
      </p:sp>
    </p:spTree>
    <p:extLst>
      <p:ext uri="{BB962C8B-B14F-4D97-AF65-F5344CB8AC3E}">
        <p14:creationId xmlns:p14="http://schemas.microsoft.com/office/powerpoint/2010/main" val="1902309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A16A1B62-206C-4A62-BCC1-C904F49B5040}" type="slidenum">
              <a:rPr lang="en-US" smtClean="0"/>
              <a:pPr/>
              <a:t>10</a:t>
            </a:fld>
            <a:endParaRPr lang="en-US"/>
          </a:p>
        </p:txBody>
      </p:sp>
    </p:spTree>
    <p:extLst>
      <p:ext uri="{BB962C8B-B14F-4D97-AF65-F5344CB8AC3E}">
        <p14:creationId xmlns:p14="http://schemas.microsoft.com/office/powerpoint/2010/main" val="4148303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Not spread equally across the population.  Here, we see some striking</a:t>
            </a:r>
            <a:r>
              <a:rPr lang="en-US" baseline="0" dirty="0" smtClean="0"/>
              <a:t> differences according to race. </a:t>
            </a:r>
            <a:endParaRPr lang="en-US" dirty="0"/>
          </a:p>
        </p:txBody>
      </p:sp>
      <p:sp>
        <p:nvSpPr>
          <p:cNvPr id="4" name="Slide Number Placeholder 3"/>
          <p:cNvSpPr>
            <a:spLocks noGrp="1"/>
          </p:cNvSpPr>
          <p:nvPr>
            <p:ph type="sldNum" sz="quarter" idx="10"/>
          </p:nvPr>
        </p:nvSpPr>
        <p:spPr/>
        <p:txBody>
          <a:bodyPr/>
          <a:lstStyle/>
          <a:p>
            <a:fld id="{A16A1B62-206C-4A62-BCC1-C904F49B5040}" type="slidenum">
              <a:rPr lang="en-US" smtClean="0"/>
              <a:pPr/>
              <a:t>11</a:t>
            </a:fld>
            <a:endParaRPr lang="en-US"/>
          </a:p>
        </p:txBody>
      </p:sp>
    </p:spTree>
    <p:extLst>
      <p:ext uri="{BB962C8B-B14F-4D97-AF65-F5344CB8AC3E}">
        <p14:creationId xmlns:p14="http://schemas.microsoft.com/office/powerpoint/2010/main" val="2598137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see some remarkable geographic variations</a:t>
            </a:r>
            <a:endParaRPr lang="en-US" dirty="0"/>
          </a:p>
        </p:txBody>
      </p:sp>
      <p:sp>
        <p:nvSpPr>
          <p:cNvPr id="4" name="Slide Number Placeholder 3"/>
          <p:cNvSpPr>
            <a:spLocks noGrp="1"/>
          </p:cNvSpPr>
          <p:nvPr>
            <p:ph type="sldNum" sz="quarter" idx="10"/>
          </p:nvPr>
        </p:nvSpPr>
        <p:spPr/>
        <p:txBody>
          <a:bodyPr/>
          <a:lstStyle/>
          <a:p>
            <a:fld id="{3237CA43-00CB-4605-816D-342E0BF4F0D1}" type="slidenum">
              <a:rPr lang="en-US" smtClean="0"/>
              <a:t>12</a:t>
            </a:fld>
            <a:endParaRPr lang="en-US"/>
          </a:p>
        </p:txBody>
      </p:sp>
    </p:spTree>
    <p:extLst>
      <p:ext uri="{BB962C8B-B14F-4D97-AF65-F5344CB8AC3E}">
        <p14:creationId xmlns:p14="http://schemas.microsoft.com/office/powerpoint/2010/main" val="3470858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7C743D-02E4-834A-A7D9-6868D9C6E375}" type="datetimeFigureOut">
              <a:rPr lang="en-US" smtClean="0"/>
              <a:t>6/4/2015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544A8-C09C-CC43-9A92-0BF58FFFAABB}" type="slidenum">
              <a:rPr lang="en-US" smtClean="0"/>
              <a:t>‹#›</a:t>
            </a:fld>
            <a:endParaRPr lang="en-US"/>
          </a:p>
        </p:txBody>
      </p:sp>
    </p:spTree>
    <p:extLst>
      <p:ext uri="{BB962C8B-B14F-4D97-AF65-F5344CB8AC3E}">
        <p14:creationId xmlns:p14="http://schemas.microsoft.com/office/powerpoint/2010/main" val="3811772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7C743D-02E4-834A-A7D9-6868D9C6E375}" type="datetimeFigureOut">
              <a:rPr lang="en-US" smtClean="0"/>
              <a:t>6/4/2015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544A8-C09C-CC43-9A92-0BF58FFFAABB}" type="slidenum">
              <a:rPr lang="en-US" smtClean="0"/>
              <a:t>‹#›</a:t>
            </a:fld>
            <a:endParaRPr lang="en-US"/>
          </a:p>
        </p:txBody>
      </p:sp>
    </p:spTree>
    <p:extLst>
      <p:ext uri="{BB962C8B-B14F-4D97-AF65-F5344CB8AC3E}">
        <p14:creationId xmlns:p14="http://schemas.microsoft.com/office/powerpoint/2010/main" val="3879279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7C743D-02E4-834A-A7D9-6868D9C6E375}" type="datetimeFigureOut">
              <a:rPr lang="en-US" smtClean="0"/>
              <a:t>6/4/2015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544A8-C09C-CC43-9A92-0BF58FFFAABB}" type="slidenum">
              <a:rPr lang="en-US" smtClean="0"/>
              <a:t>‹#›</a:t>
            </a:fld>
            <a:endParaRPr lang="en-US"/>
          </a:p>
        </p:txBody>
      </p:sp>
    </p:spTree>
    <p:extLst>
      <p:ext uri="{BB962C8B-B14F-4D97-AF65-F5344CB8AC3E}">
        <p14:creationId xmlns:p14="http://schemas.microsoft.com/office/powerpoint/2010/main" val="856813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7C743D-02E4-834A-A7D9-6868D9C6E375}" type="datetimeFigureOut">
              <a:rPr lang="en-US" smtClean="0"/>
              <a:t>6/4/2015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544A8-C09C-CC43-9A92-0BF58FFFAABB}" type="slidenum">
              <a:rPr lang="en-US" smtClean="0"/>
              <a:t>‹#›</a:t>
            </a:fld>
            <a:endParaRPr lang="en-US"/>
          </a:p>
        </p:txBody>
      </p:sp>
    </p:spTree>
    <p:extLst>
      <p:ext uri="{BB962C8B-B14F-4D97-AF65-F5344CB8AC3E}">
        <p14:creationId xmlns:p14="http://schemas.microsoft.com/office/powerpoint/2010/main" val="3982166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7C743D-02E4-834A-A7D9-6868D9C6E375}" type="datetimeFigureOut">
              <a:rPr lang="en-US" smtClean="0"/>
              <a:t>6/4/2015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544A8-C09C-CC43-9A92-0BF58FFFAABB}" type="slidenum">
              <a:rPr lang="en-US" smtClean="0"/>
              <a:t>‹#›</a:t>
            </a:fld>
            <a:endParaRPr lang="en-US"/>
          </a:p>
        </p:txBody>
      </p:sp>
    </p:spTree>
    <p:extLst>
      <p:ext uri="{BB962C8B-B14F-4D97-AF65-F5344CB8AC3E}">
        <p14:creationId xmlns:p14="http://schemas.microsoft.com/office/powerpoint/2010/main" val="508600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7C743D-02E4-834A-A7D9-6868D9C6E375}" type="datetimeFigureOut">
              <a:rPr lang="en-US" smtClean="0"/>
              <a:t>6/4/2015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4544A8-C09C-CC43-9A92-0BF58FFFAABB}" type="slidenum">
              <a:rPr lang="en-US" smtClean="0"/>
              <a:t>‹#›</a:t>
            </a:fld>
            <a:endParaRPr lang="en-US"/>
          </a:p>
        </p:txBody>
      </p:sp>
    </p:spTree>
    <p:extLst>
      <p:ext uri="{BB962C8B-B14F-4D97-AF65-F5344CB8AC3E}">
        <p14:creationId xmlns:p14="http://schemas.microsoft.com/office/powerpoint/2010/main" val="1629802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7C743D-02E4-834A-A7D9-6868D9C6E375}" type="datetimeFigureOut">
              <a:rPr lang="en-US" smtClean="0"/>
              <a:t>6/4/2015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4544A8-C09C-CC43-9A92-0BF58FFFAABB}" type="slidenum">
              <a:rPr lang="en-US" smtClean="0"/>
              <a:t>‹#›</a:t>
            </a:fld>
            <a:endParaRPr lang="en-US"/>
          </a:p>
        </p:txBody>
      </p:sp>
    </p:spTree>
    <p:extLst>
      <p:ext uri="{BB962C8B-B14F-4D97-AF65-F5344CB8AC3E}">
        <p14:creationId xmlns:p14="http://schemas.microsoft.com/office/powerpoint/2010/main" val="2818180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7C743D-02E4-834A-A7D9-6868D9C6E375}" type="datetimeFigureOut">
              <a:rPr lang="en-US" smtClean="0"/>
              <a:t>6/4/2015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4544A8-C09C-CC43-9A92-0BF58FFFAABB}" type="slidenum">
              <a:rPr lang="en-US" smtClean="0"/>
              <a:t>‹#›</a:t>
            </a:fld>
            <a:endParaRPr lang="en-US"/>
          </a:p>
        </p:txBody>
      </p:sp>
    </p:spTree>
    <p:extLst>
      <p:ext uri="{BB962C8B-B14F-4D97-AF65-F5344CB8AC3E}">
        <p14:creationId xmlns:p14="http://schemas.microsoft.com/office/powerpoint/2010/main" val="2025695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7C743D-02E4-834A-A7D9-6868D9C6E375}" type="datetimeFigureOut">
              <a:rPr lang="en-US" smtClean="0"/>
              <a:t>6/4/2015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4544A8-C09C-CC43-9A92-0BF58FFFAABB}" type="slidenum">
              <a:rPr lang="en-US" smtClean="0"/>
              <a:t>‹#›</a:t>
            </a:fld>
            <a:endParaRPr lang="en-US"/>
          </a:p>
        </p:txBody>
      </p:sp>
    </p:spTree>
    <p:extLst>
      <p:ext uri="{BB962C8B-B14F-4D97-AF65-F5344CB8AC3E}">
        <p14:creationId xmlns:p14="http://schemas.microsoft.com/office/powerpoint/2010/main" val="3036412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7C743D-02E4-834A-A7D9-6868D9C6E375}" type="datetimeFigureOut">
              <a:rPr lang="en-US" smtClean="0"/>
              <a:t>6/4/2015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4544A8-C09C-CC43-9A92-0BF58FFFAABB}" type="slidenum">
              <a:rPr lang="en-US" smtClean="0"/>
              <a:t>‹#›</a:t>
            </a:fld>
            <a:endParaRPr lang="en-US"/>
          </a:p>
        </p:txBody>
      </p:sp>
    </p:spTree>
    <p:extLst>
      <p:ext uri="{BB962C8B-B14F-4D97-AF65-F5344CB8AC3E}">
        <p14:creationId xmlns:p14="http://schemas.microsoft.com/office/powerpoint/2010/main" val="4042134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7C743D-02E4-834A-A7D9-6868D9C6E375}" type="datetimeFigureOut">
              <a:rPr lang="en-US" smtClean="0"/>
              <a:t>6/4/2015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4544A8-C09C-CC43-9A92-0BF58FFFAABB}" type="slidenum">
              <a:rPr lang="en-US" smtClean="0"/>
              <a:t>‹#›</a:t>
            </a:fld>
            <a:endParaRPr lang="en-US"/>
          </a:p>
        </p:txBody>
      </p:sp>
    </p:spTree>
    <p:extLst>
      <p:ext uri="{BB962C8B-B14F-4D97-AF65-F5344CB8AC3E}">
        <p14:creationId xmlns:p14="http://schemas.microsoft.com/office/powerpoint/2010/main" val="2966162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7C743D-02E4-834A-A7D9-6868D9C6E375}" type="datetimeFigureOut">
              <a:rPr lang="en-US" smtClean="0"/>
              <a:t>6/4/2015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4544A8-C09C-CC43-9A92-0BF58FFFAABB}" type="slidenum">
              <a:rPr lang="en-US" smtClean="0"/>
              <a:t>‹#›</a:t>
            </a:fld>
            <a:endParaRPr lang="en-US"/>
          </a:p>
        </p:txBody>
      </p:sp>
    </p:spTree>
    <p:extLst>
      <p:ext uri="{BB962C8B-B14F-4D97-AF65-F5344CB8AC3E}">
        <p14:creationId xmlns:p14="http://schemas.microsoft.com/office/powerpoint/2010/main" val="4012552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info@mthcf.org" TargetMode="External"/><Relationship Id="rId5" Type="http://schemas.openxmlformats.org/officeDocument/2006/relationships/hyperlink" Target="http://www.mthcf.org/"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ww.humanimpact.org/component/jdownloads" TargetMode="External"/><Relationship Id="rId5" Type="http://schemas.openxmlformats.org/officeDocument/2006/relationships/image" Target="../media/image21.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humanimpact.org/JLG_case_study_draft.pdf" TargetMode="External"/><Relationship Id="rId5" Type="http://schemas.openxmlformats.org/officeDocument/2006/relationships/image" Target="../media/image22.jpe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www.mercyhousing.org/CA-Mission-Creek" TargetMode="Externa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kff.org/other/state-indicator/health-spending-per-capita/" TargetMode="External"/><Relationship Id="rId5" Type="http://schemas.openxmlformats.org/officeDocument/2006/relationships/image" Target="../media/image5.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mailto:info@mthcf.org" TargetMode="External"/><Relationship Id="rId5" Type="http://schemas.openxmlformats.org/officeDocument/2006/relationships/hyperlink" Target="http://www.liifund.org/calculator/" TargetMode="External"/><Relationship Id="rId4" Type="http://schemas.openxmlformats.org/officeDocument/2006/relationships/hyperlink" Target="http://www.buildhealthyplaces.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THCF-Logo-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867" y="6218280"/>
            <a:ext cx="1815536" cy="487320"/>
          </a:xfrm>
          <a:prstGeom prst="rect">
            <a:avLst/>
          </a:prstGeom>
        </p:spPr>
      </p:pic>
      <p:sp>
        <p:nvSpPr>
          <p:cNvPr id="2" name="Title 1"/>
          <p:cNvSpPr>
            <a:spLocks noGrp="1"/>
          </p:cNvSpPr>
          <p:nvPr>
            <p:ph type="title"/>
          </p:nvPr>
        </p:nvSpPr>
        <p:spPr/>
        <p:txBody>
          <a:bodyPr>
            <a:normAutofit/>
          </a:bodyPr>
          <a:lstStyle/>
          <a:p>
            <a:r>
              <a:rPr lang="en-US" sz="3200" dirty="0" smtClean="0">
                <a:solidFill>
                  <a:srgbClr val="FFFFFF"/>
                </a:solidFill>
                <a:latin typeface="Georgia"/>
                <a:cs typeface="Georgia"/>
              </a:rPr>
              <a:t>Title</a:t>
            </a:r>
            <a:endParaRPr lang="en-US" sz="3200" dirty="0">
              <a:solidFill>
                <a:srgbClr val="FFFFFF"/>
              </a:solidFill>
              <a:latin typeface="Georgia"/>
              <a:cs typeface="Georgia"/>
            </a:endParaRPr>
          </a:p>
        </p:txBody>
      </p:sp>
      <p:sp>
        <p:nvSpPr>
          <p:cNvPr id="3" name="Content Placeholder 2"/>
          <p:cNvSpPr>
            <a:spLocks noGrp="1"/>
          </p:cNvSpPr>
          <p:nvPr>
            <p:ph idx="1"/>
          </p:nvPr>
        </p:nvSpPr>
        <p:spPr/>
        <p:txBody>
          <a:bodyPr>
            <a:normAutofit/>
          </a:bodyPr>
          <a:lstStyle/>
          <a:p>
            <a:r>
              <a:rPr lang="en-US" sz="2000" dirty="0" smtClean="0">
                <a:solidFill>
                  <a:srgbClr val="FFFFFF"/>
                </a:solidFill>
                <a:latin typeface="Georgia"/>
                <a:cs typeface="Georgia"/>
              </a:rPr>
              <a:t> Title Page Content</a:t>
            </a:r>
            <a:endParaRPr lang="en-US" sz="2000" dirty="0">
              <a:solidFill>
                <a:srgbClr val="FFFFFF"/>
              </a:solidFill>
              <a:latin typeface="Georgia"/>
              <a:cs typeface="Georgia"/>
            </a:endParaRPr>
          </a:p>
        </p:txBody>
      </p:sp>
      <p:pic>
        <p:nvPicPr>
          <p:cNvPr id="5" name="Picture 4" descr="basic-page-option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MTHCF-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559" y="207433"/>
            <a:ext cx="2728471" cy="732367"/>
          </a:xfrm>
          <a:prstGeom prst="rect">
            <a:avLst/>
          </a:prstGeom>
        </p:spPr>
      </p:pic>
      <p:sp>
        <p:nvSpPr>
          <p:cNvPr id="4" name="Rectangle 3"/>
          <p:cNvSpPr/>
          <p:nvPr/>
        </p:nvSpPr>
        <p:spPr>
          <a:xfrm>
            <a:off x="1068634" y="1692276"/>
            <a:ext cx="7034217" cy="3170099"/>
          </a:xfrm>
          <a:prstGeom prst="rect">
            <a:avLst/>
          </a:prstGeom>
        </p:spPr>
        <p:txBody>
          <a:bodyPr wrap="square">
            <a:spAutoFit/>
          </a:bodyPr>
          <a:lstStyle/>
          <a:p>
            <a:r>
              <a:rPr lang="en-US" sz="2800" b="1" dirty="0" smtClean="0">
                <a:latin typeface="Arial" panose="020B0604020202020204" pitchFamily="34" charset="0"/>
                <a:cs typeface="Arial" panose="020B0604020202020204" pitchFamily="34" charset="0"/>
              </a:rPr>
              <a:t>Bridging the Gap: </a:t>
            </a:r>
          </a:p>
          <a:p>
            <a:r>
              <a:rPr lang="en-US" sz="2800" i="1" dirty="0" smtClean="0">
                <a:latin typeface="Arial" panose="020B0604020202020204" pitchFamily="34" charset="0"/>
                <a:cs typeface="Arial" panose="020B0604020202020204" pitchFamily="34" charset="0"/>
              </a:rPr>
              <a:t>Creating Health and Housing Partnerships</a:t>
            </a:r>
            <a:endParaRPr lang="en-US" sz="2800" i="1" dirty="0">
              <a:latin typeface="Arial" panose="020B0604020202020204" pitchFamily="34" charset="0"/>
              <a:cs typeface="Arial" panose="020B0604020202020204" pitchFamily="34" charset="0"/>
            </a:endParaRPr>
          </a:p>
          <a:p>
            <a:endParaRPr lang="en-US" i="1" dirty="0">
              <a:latin typeface="Arial" panose="020B0604020202020204" pitchFamily="34" charset="0"/>
              <a:cs typeface="Arial" panose="020B0604020202020204" pitchFamily="34" charset="0"/>
            </a:endParaRPr>
          </a:p>
          <a:p>
            <a:endParaRPr lang="en-US" i="1" dirty="0">
              <a:latin typeface="Arial" panose="020B0604020202020204" pitchFamily="34" charset="0"/>
              <a:cs typeface="Arial" panose="020B0604020202020204" pitchFamily="34" charset="0"/>
            </a:endParaRPr>
          </a:p>
          <a:p>
            <a:endParaRPr lang="en-US" i="1" dirty="0">
              <a:latin typeface="Arial" panose="020B0604020202020204" pitchFamily="34" charset="0"/>
              <a:cs typeface="Arial" panose="020B0604020202020204" pitchFamily="34" charset="0"/>
            </a:endParaRPr>
          </a:p>
          <a:p>
            <a:r>
              <a:rPr lang="en-US" i="1" dirty="0" smtClean="0">
                <a:latin typeface="Arial" panose="020B0604020202020204" pitchFamily="34" charset="0"/>
                <a:cs typeface="Arial" panose="020B0604020202020204" pitchFamily="34" charset="0"/>
              </a:rPr>
              <a:t>Aaron Wernham, MD, MS</a:t>
            </a:r>
          </a:p>
          <a:p>
            <a:r>
              <a:rPr lang="en-US" i="1" dirty="0" smtClean="0">
                <a:latin typeface="Arial" panose="020B0604020202020204" pitchFamily="34" charset="0"/>
                <a:cs typeface="Arial" panose="020B0604020202020204" pitchFamily="34" charset="0"/>
              </a:rPr>
              <a:t>CEO, MHCF</a:t>
            </a:r>
          </a:p>
          <a:p>
            <a:r>
              <a:rPr lang="en-US" i="1" dirty="0" smtClean="0">
                <a:latin typeface="Arial" panose="020B0604020202020204" pitchFamily="34" charset="0"/>
                <a:cs typeface="Arial" panose="020B0604020202020204" pitchFamily="34" charset="0"/>
                <a:hlinkClick r:id="rId5"/>
              </a:rPr>
              <a:t>www.mthcf.org</a:t>
            </a:r>
            <a:r>
              <a:rPr lang="en-US" i="1" dirty="0" smtClean="0">
                <a:latin typeface="Arial" panose="020B0604020202020204" pitchFamily="34" charset="0"/>
                <a:cs typeface="Arial" panose="020B0604020202020204" pitchFamily="34" charset="0"/>
              </a:rPr>
              <a:t> </a:t>
            </a:r>
          </a:p>
          <a:p>
            <a:r>
              <a:rPr lang="en-US" i="1" dirty="0" smtClean="0">
                <a:latin typeface="Arial" panose="020B0604020202020204" pitchFamily="34" charset="0"/>
                <a:cs typeface="Arial" panose="020B0604020202020204" pitchFamily="34" charset="0"/>
                <a:hlinkClick r:id="rId6"/>
              </a:rPr>
              <a:t>info@mthcf.org</a:t>
            </a:r>
            <a:endParaRPr lang="en-US" i="1"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1877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srcRect l="61661" t="8361" r="20065" b="5693"/>
          <a:stretch/>
        </p:blipFill>
        <p:spPr>
          <a:xfrm>
            <a:off x="1972590" y="59266"/>
            <a:ext cx="5054743" cy="6798733"/>
          </a:xfrm>
          <a:prstGeom prst="rect">
            <a:avLst/>
          </a:prstGeom>
        </p:spPr>
      </p:pic>
    </p:spTree>
    <p:extLst>
      <p:ext uri="{BB962C8B-B14F-4D97-AF65-F5344CB8AC3E}">
        <p14:creationId xmlns:p14="http://schemas.microsoft.com/office/powerpoint/2010/main" val="1929661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a:bodyPr>
          <a:lstStyle/>
          <a:p>
            <a:r>
              <a:rPr lang="en-US" sz="3600" b="1" dirty="0" smtClean="0">
                <a:solidFill>
                  <a:schemeClr val="tx1"/>
                </a:solidFill>
                <a:latin typeface="+mn-lt"/>
                <a:cs typeface="Arial" panose="020B0604020202020204" pitchFamily="34" charset="0"/>
              </a:rPr>
              <a:t>Leading Causes of Death</a:t>
            </a:r>
            <a:endParaRPr lang="en-US" sz="3600" b="1" dirty="0">
              <a:solidFill>
                <a:schemeClr val="tx1"/>
              </a:solidFill>
              <a:latin typeface="+mn-lt"/>
              <a:cs typeface="Arial" panose="020B0604020202020204" pitchFamily="34" charset="0"/>
            </a:endParaRPr>
          </a:p>
        </p:txBody>
      </p:sp>
      <p:pic>
        <p:nvPicPr>
          <p:cNvPr id="4" name="Content Placeholder 3"/>
          <p:cNvPicPr>
            <a:picLocks noGrp="1" noChangeAspect="1"/>
          </p:cNvPicPr>
          <p:nvPr>
            <p:ph sz="quarter" idx="1"/>
          </p:nvPr>
        </p:nvPicPr>
        <p:blipFill rotWithShape="1">
          <a:blip r:embed="rId3"/>
          <a:srcRect l="8960" t="8584" r="53407" b="5398"/>
          <a:stretch/>
        </p:blipFill>
        <p:spPr>
          <a:xfrm>
            <a:off x="914400" y="1600200"/>
            <a:ext cx="7315200" cy="4702629"/>
          </a:xfrm>
          <a:prstGeom prst="rect">
            <a:avLst/>
          </a:prstGeom>
        </p:spPr>
      </p:pic>
    </p:spTree>
    <p:extLst>
      <p:ext uri="{BB962C8B-B14F-4D97-AF65-F5344CB8AC3E}">
        <p14:creationId xmlns:p14="http://schemas.microsoft.com/office/powerpoint/2010/main" val="4235461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 y="1"/>
            <a:ext cx="6020038" cy="4240530"/>
          </a:xfrm>
          <a:prstGeom prst="rect">
            <a:avLst/>
          </a:prstGeom>
        </p:spPr>
      </p:pic>
      <p:pic>
        <p:nvPicPr>
          <p:cNvPr id="1026" name="Picture 2" descr="http://www.countyhealthrankings.org/sites/default/files/state/downloads/2015%20Health%20Factors%20-%20Montan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3860" y="2889105"/>
            <a:ext cx="5121825" cy="396889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4098" y="4535787"/>
            <a:ext cx="3205665" cy="1477328"/>
          </a:xfrm>
          <a:prstGeom prst="rect">
            <a:avLst/>
          </a:prstGeom>
          <a:noFill/>
        </p:spPr>
        <p:txBody>
          <a:bodyPr wrap="square" rtlCol="0">
            <a:spAutoFit/>
          </a:bodyPr>
          <a:lstStyle/>
          <a:p>
            <a:r>
              <a:rPr lang="en-US" dirty="0" smtClean="0"/>
              <a:t>Source:  </a:t>
            </a:r>
          </a:p>
          <a:p>
            <a:r>
              <a:rPr lang="en-US" i="1" dirty="0" smtClean="0"/>
              <a:t>Robert Wood Johnson Foundation County Health Rankings 2015</a:t>
            </a:r>
          </a:p>
          <a:p>
            <a:r>
              <a:rPr lang="en-US" b="1" i="1" dirty="0" smtClean="0">
                <a:solidFill>
                  <a:srgbClr val="0070C0"/>
                </a:solidFill>
              </a:rPr>
              <a:t>www.countyhealthrankings.org</a:t>
            </a:r>
            <a:r>
              <a:rPr lang="en-US" i="1" dirty="0" smtClean="0"/>
              <a:t> </a:t>
            </a:r>
            <a:endParaRPr lang="en-US" i="1" dirty="0"/>
          </a:p>
        </p:txBody>
      </p:sp>
    </p:spTree>
    <p:extLst>
      <p:ext uri="{BB962C8B-B14F-4D97-AF65-F5344CB8AC3E}">
        <p14:creationId xmlns:p14="http://schemas.microsoft.com/office/powerpoint/2010/main" val="849311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FF"/>
                </a:solidFill>
                <a:latin typeface="Georgia"/>
                <a:cs typeface="Georgia"/>
              </a:rPr>
              <a:t>Title</a:t>
            </a:r>
            <a:endParaRPr lang="en-US" sz="3200" dirty="0">
              <a:solidFill>
                <a:srgbClr val="FFFFFF"/>
              </a:solidFill>
              <a:latin typeface="Georgia"/>
              <a:cs typeface="Georgia"/>
            </a:endParaRPr>
          </a:p>
        </p:txBody>
      </p:sp>
      <p:sp>
        <p:nvSpPr>
          <p:cNvPr id="3" name="Content Placeholder 2"/>
          <p:cNvSpPr>
            <a:spLocks noGrp="1"/>
          </p:cNvSpPr>
          <p:nvPr>
            <p:ph idx="1"/>
          </p:nvPr>
        </p:nvSpPr>
        <p:spPr/>
        <p:txBody>
          <a:bodyPr>
            <a:normAutofit/>
          </a:bodyPr>
          <a:lstStyle/>
          <a:p>
            <a:r>
              <a:rPr lang="en-US" sz="2000" dirty="0" smtClean="0">
                <a:solidFill>
                  <a:srgbClr val="FFFFFF"/>
                </a:solidFill>
                <a:latin typeface="Georgia"/>
                <a:cs typeface="Georgia"/>
              </a:rPr>
              <a:t> Title Page Content</a:t>
            </a:r>
            <a:endParaRPr lang="en-US" sz="2000" dirty="0">
              <a:solidFill>
                <a:srgbClr val="FFFFFF"/>
              </a:solidFill>
              <a:latin typeface="Georgia"/>
              <a:cs typeface="Georgia"/>
            </a:endParaRPr>
          </a:p>
        </p:txBody>
      </p:sp>
      <p:pic>
        <p:nvPicPr>
          <p:cNvPr id="4" name="Picture 3" descr="3rd-pg-option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85"/>
            <a:ext cx="9144000" cy="6858000"/>
          </a:xfrm>
          <a:prstGeom prst="rect">
            <a:avLst/>
          </a:prstGeom>
        </p:spPr>
      </p:pic>
      <p:pic>
        <p:nvPicPr>
          <p:cNvPr id="9" name="Picture 8" descr="MTHCF-Logo-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4267" y="6001036"/>
            <a:ext cx="1815536" cy="48732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4085881479"/>
              </p:ext>
            </p:extLst>
          </p:nvPr>
        </p:nvGraphicFramePr>
        <p:xfrm>
          <a:off x="1524000" y="202185"/>
          <a:ext cx="6096000" cy="5161280"/>
        </p:xfrm>
        <a:graphic>
          <a:graphicData uri="http://schemas.openxmlformats.org/drawingml/2006/table">
            <a:tbl>
              <a:tblPr firstRow="1" bandRow="1">
                <a:tableStyleId>{F5AB1C69-6EDB-4FF4-983F-18BD219EF322}</a:tableStyleId>
              </a:tblPr>
              <a:tblGrid>
                <a:gridCol w="2032000"/>
                <a:gridCol w="2032000"/>
                <a:gridCol w="2032000"/>
              </a:tblGrid>
              <a:tr h="370840">
                <a:tc>
                  <a:txBody>
                    <a:bodyPr/>
                    <a:lstStyle/>
                    <a:p>
                      <a:endParaRPr lang="en-US" dirty="0"/>
                    </a:p>
                  </a:txBody>
                  <a:tcPr/>
                </a:tc>
                <a:tc>
                  <a:txBody>
                    <a:bodyPr/>
                    <a:lstStyle/>
                    <a:p>
                      <a:r>
                        <a:rPr lang="en-US" dirty="0" smtClean="0"/>
                        <a:t>Gallatin</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Glacier</a:t>
                      </a:r>
                    </a:p>
                    <a:p>
                      <a:endParaRPr lang="en-US" dirty="0"/>
                    </a:p>
                  </a:txBody>
                  <a:tcPr/>
                </a:tc>
              </a:tr>
              <a:tr h="370840">
                <a:tc>
                  <a:txBody>
                    <a:bodyPr/>
                    <a:lstStyle/>
                    <a:p>
                      <a:r>
                        <a:rPr lang="en-US" dirty="0" smtClean="0"/>
                        <a:t>YPLL rate</a:t>
                      </a:r>
                      <a:endParaRPr lang="en-US" dirty="0"/>
                    </a:p>
                  </a:txBody>
                  <a:tcPr/>
                </a:tc>
                <a:tc>
                  <a:txBody>
                    <a:bodyPr/>
                    <a:lstStyle/>
                    <a:p>
                      <a:r>
                        <a:rPr lang="en-US" dirty="0" smtClean="0"/>
                        <a:t>4,621</a:t>
                      </a:r>
                      <a:endParaRPr lang="en-US" dirty="0"/>
                    </a:p>
                  </a:txBody>
                  <a:tcPr/>
                </a:tc>
                <a:tc>
                  <a:txBody>
                    <a:bodyPr/>
                    <a:lstStyle/>
                    <a:p>
                      <a:r>
                        <a:rPr lang="en-US" dirty="0" smtClean="0"/>
                        <a:t>14,677</a:t>
                      </a:r>
                      <a:endParaRPr lang="en-US" dirty="0"/>
                    </a:p>
                  </a:txBody>
                  <a:tcPr/>
                </a:tc>
              </a:tr>
              <a:tr h="370840">
                <a:tc>
                  <a:txBody>
                    <a:bodyPr/>
                    <a:lstStyle/>
                    <a:p>
                      <a:r>
                        <a:rPr lang="en-US" dirty="0" smtClean="0"/>
                        <a:t>BRFSS “fair</a:t>
                      </a:r>
                      <a:r>
                        <a:rPr lang="en-US" baseline="0" dirty="0" smtClean="0"/>
                        <a:t> to poor health”</a:t>
                      </a:r>
                      <a:endParaRPr lang="en-US" dirty="0"/>
                    </a:p>
                  </a:txBody>
                  <a:tcPr/>
                </a:tc>
                <a:tc>
                  <a:txBody>
                    <a:bodyPr/>
                    <a:lstStyle/>
                    <a:p>
                      <a:r>
                        <a:rPr lang="en-US" dirty="0" smtClean="0"/>
                        <a:t>8%</a:t>
                      </a:r>
                      <a:endParaRPr lang="en-US" dirty="0"/>
                    </a:p>
                  </a:txBody>
                  <a:tcPr/>
                </a:tc>
                <a:tc>
                  <a:txBody>
                    <a:bodyPr/>
                    <a:lstStyle/>
                    <a:p>
                      <a:r>
                        <a:rPr lang="en-US" dirty="0" smtClean="0"/>
                        <a:t>18%</a:t>
                      </a:r>
                      <a:endParaRPr lang="en-US" dirty="0"/>
                    </a:p>
                  </a:txBody>
                  <a:tcPr/>
                </a:tc>
              </a:tr>
              <a:tr h="370840">
                <a:tc>
                  <a:txBody>
                    <a:bodyPr/>
                    <a:lstStyle/>
                    <a:p>
                      <a:r>
                        <a:rPr lang="en-US" dirty="0" smtClean="0"/>
                        <a:t>BRFSS</a:t>
                      </a:r>
                      <a:r>
                        <a:rPr lang="en-US" baseline="0" dirty="0" smtClean="0"/>
                        <a:t> “poor mental health days”</a:t>
                      </a:r>
                      <a:endParaRPr lang="en-US" dirty="0"/>
                    </a:p>
                  </a:txBody>
                  <a:tcPr/>
                </a:tc>
                <a:tc>
                  <a:txBody>
                    <a:bodyPr/>
                    <a:lstStyle/>
                    <a:p>
                      <a:r>
                        <a:rPr lang="en-US" dirty="0" smtClean="0"/>
                        <a:t>2.4</a:t>
                      </a:r>
                      <a:endParaRPr lang="en-US" dirty="0"/>
                    </a:p>
                  </a:txBody>
                  <a:tcPr/>
                </a:tc>
                <a:tc>
                  <a:txBody>
                    <a:bodyPr/>
                    <a:lstStyle/>
                    <a:p>
                      <a:r>
                        <a:rPr lang="en-US" dirty="0" smtClean="0"/>
                        <a:t>4.6</a:t>
                      </a:r>
                      <a:endParaRPr lang="en-US" dirty="0"/>
                    </a:p>
                  </a:txBody>
                  <a:tcPr/>
                </a:tc>
              </a:tr>
              <a:tr h="370840">
                <a:tc>
                  <a:txBody>
                    <a:bodyPr/>
                    <a:lstStyle/>
                    <a:p>
                      <a:r>
                        <a:rPr lang="en-US" dirty="0" smtClean="0"/>
                        <a:t>LBW</a:t>
                      </a:r>
                      <a:endParaRPr lang="en-US" dirty="0"/>
                    </a:p>
                  </a:txBody>
                  <a:tcPr/>
                </a:tc>
                <a:tc>
                  <a:txBody>
                    <a:bodyPr/>
                    <a:lstStyle/>
                    <a:p>
                      <a:r>
                        <a:rPr lang="en-US" dirty="0" smtClean="0"/>
                        <a:t>7%</a:t>
                      </a:r>
                      <a:endParaRPr lang="en-US" dirty="0"/>
                    </a:p>
                  </a:txBody>
                  <a:tcPr/>
                </a:tc>
                <a:tc>
                  <a:txBody>
                    <a:bodyPr/>
                    <a:lstStyle/>
                    <a:p>
                      <a:r>
                        <a:rPr lang="en-US" dirty="0" smtClean="0"/>
                        <a:t>8%</a:t>
                      </a:r>
                      <a:endParaRPr lang="en-US" dirty="0"/>
                    </a:p>
                  </a:txBody>
                  <a:tcPr/>
                </a:tc>
              </a:tr>
              <a:tr h="370840">
                <a:tc>
                  <a:txBody>
                    <a:bodyPr/>
                    <a:lstStyle/>
                    <a:p>
                      <a:r>
                        <a:rPr lang="en-US" dirty="0" smtClean="0"/>
                        <a:t>Smoking</a:t>
                      </a:r>
                      <a:endParaRPr lang="en-US" dirty="0"/>
                    </a:p>
                  </a:txBody>
                  <a:tcPr/>
                </a:tc>
                <a:tc>
                  <a:txBody>
                    <a:bodyPr/>
                    <a:lstStyle/>
                    <a:p>
                      <a:r>
                        <a:rPr lang="en-US" dirty="0" smtClean="0"/>
                        <a:t>13%</a:t>
                      </a:r>
                      <a:endParaRPr lang="en-US" dirty="0"/>
                    </a:p>
                  </a:txBody>
                  <a:tcPr/>
                </a:tc>
                <a:tc>
                  <a:txBody>
                    <a:bodyPr/>
                    <a:lstStyle/>
                    <a:p>
                      <a:r>
                        <a:rPr lang="en-US" dirty="0" smtClean="0"/>
                        <a:t>35%</a:t>
                      </a:r>
                      <a:endParaRPr lang="en-US" dirty="0"/>
                    </a:p>
                  </a:txBody>
                  <a:tcPr/>
                </a:tc>
              </a:tr>
              <a:tr h="370840">
                <a:tc>
                  <a:txBody>
                    <a:bodyPr/>
                    <a:lstStyle/>
                    <a:p>
                      <a:r>
                        <a:rPr lang="en-US" dirty="0" smtClean="0"/>
                        <a:t>Obesity</a:t>
                      </a:r>
                      <a:endParaRPr lang="en-US" dirty="0"/>
                    </a:p>
                  </a:txBody>
                  <a:tcPr/>
                </a:tc>
                <a:tc>
                  <a:txBody>
                    <a:bodyPr/>
                    <a:lstStyle/>
                    <a:p>
                      <a:r>
                        <a:rPr lang="en-US" dirty="0" smtClean="0"/>
                        <a:t>13%</a:t>
                      </a:r>
                      <a:endParaRPr lang="en-US" dirty="0"/>
                    </a:p>
                  </a:txBody>
                  <a:tcPr/>
                </a:tc>
                <a:tc>
                  <a:txBody>
                    <a:bodyPr/>
                    <a:lstStyle/>
                    <a:p>
                      <a:r>
                        <a:rPr lang="en-US" dirty="0" smtClean="0"/>
                        <a:t>32%</a:t>
                      </a:r>
                      <a:endParaRPr lang="en-US" dirty="0"/>
                    </a:p>
                  </a:txBody>
                  <a:tcPr/>
                </a:tc>
              </a:tr>
              <a:tr h="370840">
                <a:tc>
                  <a:txBody>
                    <a:bodyPr/>
                    <a:lstStyle/>
                    <a:p>
                      <a:r>
                        <a:rPr lang="en-US" dirty="0" smtClean="0"/>
                        <a:t>Heavy drinking</a:t>
                      </a:r>
                      <a:endParaRPr lang="en-US" dirty="0"/>
                    </a:p>
                  </a:txBody>
                  <a:tcPr/>
                </a:tc>
                <a:tc>
                  <a:txBody>
                    <a:bodyPr/>
                    <a:lstStyle/>
                    <a:p>
                      <a:r>
                        <a:rPr lang="en-US" dirty="0" smtClean="0"/>
                        <a:t>22%</a:t>
                      </a:r>
                      <a:endParaRPr lang="en-US" dirty="0"/>
                    </a:p>
                  </a:txBody>
                  <a:tcPr/>
                </a:tc>
                <a:tc>
                  <a:txBody>
                    <a:bodyPr/>
                    <a:lstStyle/>
                    <a:p>
                      <a:r>
                        <a:rPr lang="en-US" dirty="0" smtClean="0"/>
                        <a:t>21%</a:t>
                      </a:r>
                      <a:endParaRPr lang="en-US" dirty="0"/>
                    </a:p>
                  </a:txBody>
                  <a:tcPr/>
                </a:tc>
              </a:tr>
              <a:tr h="370840">
                <a:tc>
                  <a:txBody>
                    <a:bodyPr/>
                    <a:lstStyle/>
                    <a:p>
                      <a:r>
                        <a:rPr lang="en-US" dirty="0" smtClean="0"/>
                        <a:t>Teen birth rate</a:t>
                      </a:r>
                      <a:endParaRPr lang="en-US" dirty="0"/>
                    </a:p>
                  </a:txBody>
                  <a:tcPr/>
                </a:tc>
                <a:tc>
                  <a:txBody>
                    <a:bodyPr/>
                    <a:lstStyle/>
                    <a:p>
                      <a:r>
                        <a:rPr lang="en-US" dirty="0" smtClean="0"/>
                        <a:t>15</a:t>
                      </a:r>
                      <a:endParaRPr lang="en-US" dirty="0"/>
                    </a:p>
                  </a:txBody>
                  <a:tcPr/>
                </a:tc>
                <a:tc>
                  <a:txBody>
                    <a:bodyPr/>
                    <a:lstStyle/>
                    <a:p>
                      <a:r>
                        <a:rPr lang="en-US" dirty="0" smtClean="0"/>
                        <a:t>80</a:t>
                      </a:r>
                      <a:endParaRPr lang="en-US" dirty="0"/>
                    </a:p>
                  </a:txBody>
                  <a:tcPr/>
                </a:tc>
              </a:tr>
              <a:tr h="370840">
                <a:tc>
                  <a:txBody>
                    <a:bodyPr/>
                    <a:lstStyle/>
                    <a:p>
                      <a:r>
                        <a:rPr lang="en-US" dirty="0" smtClean="0"/>
                        <a:t>Children in poverty</a:t>
                      </a:r>
                      <a:endParaRPr lang="en-US" dirty="0"/>
                    </a:p>
                  </a:txBody>
                  <a:tcPr/>
                </a:tc>
                <a:tc>
                  <a:txBody>
                    <a:bodyPr/>
                    <a:lstStyle/>
                    <a:p>
                      <a:r>
                        <a:rPr lang="en-US" dirty="0" smtClean="0"/>
                        <a:t>13%</a:t>
                      </a:r>
                      <a:endParaRPr lang="en-US" dirty="0"/>
                    </a:p>
                  </a:txBody>
                  <a:tcPr/>
                </a:tc>
                <a:tc>
                  <a:txBody>
                    <a:bodyPr/>
                    <a:lstStyle/>
                    <a:p>
                      <a:r>
                        <a:rPr lang="en-US" dirty="0" smtClean="0"/>
                        <a:t>38%</a:t>
                      </a:r>
                      <a:endParaRPr lang="en-US" dirty="0"/>
                    </a:p>
                  </a:txBody>
                  <a:tcPr/>
                </a:tc>
              </a:tr>
              <a:tr h="370840">
                <a:tc>
                  <a:txBody>
                    <a:bodyPr/>
                    <a:lstStyle/>
                    <a:p>
                      <a:r>
                        <a:rPr lang="en-US" dirty="0" smtClean="0"/>
                        <a:t>Injury death rate</a:t>
                      </a:r>
                      <a:endParaRPr lang="en-US" dirty="0"/>
                    </a:p>
                  </a:txBody>
                  <a:tcPr/>
                </a:tc>
                <a:tc>
                  <a:txBody>
                    <a:bodyPr/>
                    <a:lstStyle/>
                    <a:p>
                      <a:r>
                        <a:rPr lang="en-US" dirty="0" smtClean="0"/>
                        <a:t>58</a:t>
                      </a:r>
                      <a:endParaRPr lang="en-US" dirty="0"/>
                    </a:p>
                  </a:txBody>
                  <a:tcPr/>
                </a:tc>
                <a:tc>
                  <a:txBody>
                    <a:bodyPr/>
                    <a:lstStyle/>
                    <a:p>
                      <a:r>
                        <a:rPr lang="en-US" dirty="0" smtClean="0"/>
                        <a:t>133</a:t>
                      </a:r>
                      <a:endParaRPr lang="en-US" dirty="0"/>
                    </a:p>
                  </a:txBody>
                  <a:tcPr/>
                </a:tc>
              </a:tr>
            </a:tbl>
          </a:graphicData>
        </a:graphic>
      </p:graphicFrame>
    </p:spTree>
    <p:extLst>
      <p:ext uri="{BB962C8B-B14F-4D97-AF65-F5344CB8AC3E}">
        <p14:creationId xmlns:p14="http://schemas.microsoft.com/office/powerpoint/2010/main" val="2324815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FF"/>
                </a:solidFill>
                <a:latin typeface="Georgia"/>
                <a:cs typeface="Georgia"/>
              </a:rPr>
              <a:t>Title</a:t>
            </a:r>
            <a:endParaRPr lang="en-US" sz="3200" dirty="0">
              <a:solidFill>
                <a:srgbClr val="FFFFFF"/>
              </a:solidFill>
              <a:latin typeface="Georgia"/>
              <a:cs typeface="Georgia"/>
            </a:endParaRPr>
          </a:p>
        </p:txBody>
      </p:sp>
      <p:sp>
        <p:nvSpPr>
          <p:cNvPr id="3" name="Content Placeholder 2"/>
          <p:cNvSpPr>
            <a:spLocks noGrp="1"/>
          </p:cNvSpPr>
          <p:nvPr>
            <p:ph idx="1"/>
          </p:nvPr>
        </p:nvSpPr>
        <p:spPr/>
        <p:txBody>
          <a:bodyPr>
            <a:normAutofit/>
          </a:bodyPr>
          <a:lstStyle/>
          <a:p>
            <a:r>
              <a:rPr lang="en-US" sz="2000" dirty="0" smtClean="0">
                <a:solidFill>
                  <a:srgbClr val="FFFFFF"/>
                </a:solidFill>
                <a:latin typeface="Georgia"/>
                <a:cs typeface="Georgia"/>
              </a:rPr>
              <a:t> Title Page Content</a:t>
            </a:r>
            <a:endParaRPr lang="en-US" sz="2000" dirty="0">
              <a:solidFill>
                <a:srgbClr val="FFFFFF"/>
              </a:solidFill>
              <a:latin typeface="Georgia"/>
              <a:cs typeface="Georgia"/>
            </a:endParaRPr>
          </a:p>
        </p:txBody>
      </p:sp>
      <p:pic>
        <p:nvPicPr>
          <p:cNvPr id="9" name="Picture 8" descr="MTHCF-Logo-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4267" y="6001036"/>
            <a:ext cx="1815536" cy="487320"/>
          </a:xfrm>
          <a:prstGeom prst="rect">
            <a:avLst/>
          </a:prstGeom>
        </p:spPr>
      </p:pic>
      <p:sp>
        <p:nvSpPr>
          <p:cNvPr id="5" name="TextBox 4"/>
          <p:cNvSpPr txBox="1"/>
          <p:nvPr/>
        </p:nvSpPr>
        <p:spPr>
          <a:xfrm>
            <a:off x="164485" y="17427"/>
            <a:ext cx="8815030" cy="2677656"/>
          </a:xfrm>
          <a:prstGeom prst="rect">
            <a:avLst/>
          </a:prstGeom>
          <a:noFill/>
        </p:spPr>
        <p:txBody>
          <a:bodyPr wrap="square" rtlCol="0">
            <a:spAutoFit/>
          </a:bodyPr>
          <a:lstStyle/>
          <a:p>
            <a:pPr algn="ctr"/>
            <a:r>
              <a:rPr lang="en-US" sz="2800" b="1" dirty="0" smtClean="0">
                <a:solidFill>
                  <a:schemeClr val="accent3">
                    <a:lumMod val="50000"/>
                  </a:schemeClr>
                </a:solidFill>
              </a:rPr>
              <a:t>Health and Income: how does being poor act on a person’s health? </a:t>
            </a:r>
          </a:p>
          <a:p>
            <a:pPr algn="ctr"/>
            <a:r>
              <a:rPr lang="en-US" sz="2400" b="1" dirty="0">
                <a:solidFill>
                  <a:schemeClr val="accent3">
                    <a:lumMod val="50000"/>
                  </a:schemeClr>
                </a:solidFill>
              </a:rPr>
              <a:t>E</a:t>
            </a:r>
            <a:r>
              <a:rPr lang="en-US" sz="2400" b="1" dirty="0" smtClean="0">
                <a:solidFill>
                  <a:schemeClr val="accent3">
                    <a:lumMod val="50000"/>
                  </a:schemeClr>
                </a:solidFill>
              </a:rPr>
              <a:t>xamples from the Yellowstone County Community Health </a:t>
            </a:r>
            <a:r>
              <a:rPr lang="en-US" sz="2800" b="1" dirty="0" smtClean="0">
                <a:solidFill>
                  <a:prstClr val="black"/>
                </a:solidFill>
              </a:rPr>
              <a:t>Assessment </a:t>
            </a:r>
          </a:p>
          <a:p>
            <a:endParaRPr lang="en-US" sz="2800" b="1" dirty="0">
              <a:solidFill>
                <a:prstClr val="black"/>
              </a:solidFill>
            </a:endParaRPr>
          </a:p>
          <a:p>
            <a:endParaRPr lang="en-US" sz="2800" dirty="0">
              <a:solidFill>
                <a:prstClr val="black"/>
              </a:solidFill>
            </a:endParaRPr>
          </a:p>
        </p:txBody>
      </p:sp>
      <p:pic>
        <p:nvPicPr>
          <p:cNvPr id="10" name="Content Placeholder 3"/>
          <p:cNvPicPr>
            <a:picLocks noChangeAspect="1"/>
          </p:cNvPicPr>
          <p:nvPr/>
        </p:nvPicPr>
        <p:blipFill>
          <a:blip r:embed="rId4"/>
          <a:stretch>
            <a:fillRect/>
          </a:stretch>
        </p:blipFill>
        <p:spPr>
          <a:xfrm>
            <a:off x="328970" y="1352923"/>
            <a:ext cx="8486060" cy="5439938"/>
          </a:xfrm>
          <a:prstGeom prst="rect">
            <a:avLst/>
          </a:prstGeom>
          <a:ln w="19050">
            <a:solidFill>
              <a:schemeClr val="tx2"/>
            </a:solidFill>
          </a:ln>
        </p:spPr>
      </p:pic>
    </p:spTree>
    <p:extLst>
      <p:ext uri="{BB962C8B-B14F-4D97-AF65-F5344CB8AC3E}">
        <p14:creationId xmlns:p14="http://schemas.microsoft.com/office/powerpoint/2010/main" val="13365825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n-lt"/>
              </a:rPr>
              <a:t>Asthma…</a:t>
            </a:r>
            <a:endParaRPr lang="en-US" sz="3600" b="1" dirty="0">
              <a:latin typeface="+mn-lt"/>
            </a:endParaRPr>
          </a:p>
        </p:txBody>
      </p:sp>
      <p:sp>
        <p:nvSpPr>
          <p:cNvPr id="4" name="Slide Number Placeholder 3"/>
          <p:cNvSpPr>
            <a:spLocks noGrp="1"/>
          </p:cNvSpPr>
          <p:nvPr>
            <p:ph type="sldNum" sz="quarter" idx="10"/>
          </p:nvPr>
        </p:nvSpPr>
        <p:spPr/>
        <p:txBody>
          <a:bodyPr/>
          <a:lstStyle/>
          <a:p>
            <a:endParaRPr lang="en-US" smtClean="0"/>
          </a:p>
          <a:p>
            <a:endParaRPr lang="en-US" dirty="0"/>
          </a:p>
        </p:txBody>
      </p:sp>
      <p:sp>
        <p:nvSpPr>
          <p:cNvPr id="9" name="TextBox 8"/>
          <p:cNvSpPr txBox="1"/>
          <p:nvPr/>
        </p:nvSpPr>
        <p:spPr>
          <a:xfrm>
            <a:off x="4191000" y="2519065"/>
            <a:ext cx="4267200" cy="461665"/>
          </a:xfrm>
          <a:prstGeom prst="rect">
            <a:avLst/>
          </a:prstGeom>
          <a:noFill/>
        </p:spPr>
        <p:txBody>
          <a:bodyPr wrap="square" lIns="91418" tIns="45709" rIns="91418" bIns="45709" rtlCol="0">
            <a:spAutoFit/>
          </a:bodyPr>
          <a:lstStyle/>
          <a:p>
            <a:pPr algn="ctr"/>
            <a:r>
              <a:rPr lang="en-US" dirty="0" smtClean="0"/>
              <a:t>Air Pollution</a:t>
            </a:r>
            <a:endParaRPr lang="en-US" dirty="0"/>
          </a:p>
        </p:txBody>
      </p:sp>
      <p:sp>
        <p:nvSpPr>
          <p:cNvPr id="10" name="TextBox 9"/>
          <p:cNvSpPr txBox="1"/>
          <p:nvPr/>
        </p:nvSpPr>
        <p:spPr>
          <a:xfrm>
            <a:off x="228600" y="5107632"/>
            <a:ext cx="3048000" cy="461665"/>
          </a:xfrm>
          <a:prstGeom prst="rect">
            <a:avLst/>
          </a:prstGeom>
          <a:noFill/>
        </p:spPr>
        <p:txBody>
          <a:bodyPr wrap="square" lIns="91418" tIns="45709" rIns="91418" bIns="45709" rtlCol="0">
            <a:spAutoFit/>
          </a:bodyPr>
          <a:lstStyle/>
          <a:p>
            <a:pPr algn="ctr"/>
            <a:r>
              <a:rPr lang="en-US" dirty="0" smtClean="0"/>
              <a:t>Housing</a:t>
            </a:r>
            <a:endParaRPr lang="en-US" dirty="0"/>
          </a:p>
        </p:txBody>
      </p:sp>
      <p:pic>
        <p:nvPicPr>
          <p:cNvPr id="1027" name="Picture 3" descr="View detai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8088" y="-1941512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View detai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0488" y="-1926272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wernham\AppData\Local\Microsoft\Windows\Temporary Internet Files\Content.IE5\ZLC3LUN5\MP9004423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5086" y="3186175"/>
            <a:ext cx="6019800" cy="3381251"/>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descr="http://www.sonomaasthma.org/display/healthy-homes-iaq_8173mold16%5B.jpg"/>
          <p:cNvPicPr>
            <a:picLocks noGrp="1"/>
          </p:cNvPicPr>
          <p:nvPr>
            <p:ph idx="1"/>
          </p:nvPr>
        </p:nvPicPr>
        <p:blipFill>
          <a:blip r:embed="rId4" cstate="print"/>
          <a:srcRect/>
          <a:stretch>
            <a:fillRect/>
          </a:stretch>
        </p:blipFill>
        <p:spPr bwMode="auto">
          <a:xfrm>
            <a:off x="0" y="1447800"/>
            <a:ext cx="4038600" cy="3429000"/>
          </a:xfrm>
          <a:prstGeom prst="rect">
            <a:avLst/>
          </a:prstGeom>
          <a:noFill/>
          <a:ln w="9525">
            <a:noFill/>
            <a:miter lim="800000"/>
            <a:headEnd/>
            <a:tailEnd/>
          </a:ln>
        </p:spPr>
      </p:pic>
    </p:spTree>
    <p:extLst>
      <p:ext uri="{BB962C8B-B14F-4D97-AF65-F5344CB8AC3E}">
        <p14:creationId xmlns:p14="http://schemas.microsoft.com/office/powerpoint/2010/main" val="299260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31"/>
                                        </p:tgtEl>
                                        <p:attrNameLst>
                                          <p:attrName>style.visibility</p:attrName>
                                        </p:attrNameLst>
                                      </p:cBhvr>
                                      <p:to>
                                        <p:strVal val="visible"/>
                                      </p:to>
                                    </p:set>
                                    <p:animEffect transition="in" filter="fade">
                                      <p:cBhvr>
                                        <p:cTn id="10" dur="500"/>
                                        <p:tgtEl>
                                          <p:spTgt spid="10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http://i.telegraph.co.uk/telegraph/multimedia/archive/00783/la-fast-food-signs_783699c.jpg"/>
          <p:cNvPicPr>
            <a:picLocks noGrp="1"/>
          </p:cNvPicPr>
          <p:nvPr>
            <p:ph idx="1"/>
          </p:nvPr>
        </p:nvPicPr>
        <p:blipFill>
          <a:blip r:embed="rId3" cstate="print"/>
          <a:srcRect/>
          <a:stretch>
            <a:fillRect/>
          </a:stretch>
        </p:blipFill>
        <p:spPr bwMode="auto">
          <a:xfrm>
            <a:off x="0" y="1467444"/>
            <a:ext cx="4953000" cy="3429000"/>
          </a:xfrm>
          <a:prstGeom prst="rect">
            <a:avLst/>
          </a:prstGeom>
          <a:noFill/>
          <a:ln w="9525">
            <a:noFill/>
            <a:miter lim="800000"/>
            <a:headEnd/>
            <a:tailEnd/>
          </a:ln>
        </p:spPr>
      </p:pic>
      <p:sp>
        <p:nvSpPr>
          <p:cNvPr id="7" name="Title 6"/>
          <p:cNvSpPr>
            <a:spLocks noGrp="1"/>
          </p:cNvSpPr>
          <p:nvPr>
            <p:ph type="title"/>
          </p:nvPr>
        </p:nvSpPr>
        <p:spPr>
          <a:xfrm>
            <a:off x="36286" y="29029"/>
            <a:ext cx="9144000" cy="1219200"/>
          </a:xfrm>
        </p:spPr>
        <p:txBody>
          <a:bodyPr>
            <a:normAutofit fontScale="90000"/>
          </a:bodyPr>
          <a:lstStyle/>
          <a:p>
            <a:pPr lvl="0" algn="ctr"/>
            <a:r>
              <a:rPr lang="en-US" b="1" dirty="0" smtClean="0">
                <a:solidFill>
                  <a:schemeClr val="tx2"/>
                </a:solidFill>
              </a:rPr>
              <a:t/>
            </a:r>
            <a:br>
              <a:rPr lang="en-US" b="1" dirty="0" smtClean="0">
                <a:solidFill>
                  <a:schemeClr val="tx2"/>
                </a:solidFill>
              </a:rPr>
            </a:br>
            <a:r>
              <a:rPr lang="en-US" sz="4000" b="1" dirty="0" smtClean="0">
                <a:latin typeface="+mn-lt"/>
              </a:rPr>
              <a:t>Obesity and Diabetes</a:t>
            </a:r>
            <a:r>
              <a:rPr lang="en-US" b="1" dirty="0" smtClean="0"/>
              <a:t/>
            </a:r>
            <a:br>
              <a:rPr lang="en-US" b="1" dirty="0" smtClean="0"/>
            </a:br>
            <a:endParaRPr lang="en-US" dirty="0">
              <a:solidFill>
                <a:schemeClr val="tx2"/>
              </a:solidFill>
            </a:endParaRPr>
          </a:p>
        </p:txBody>
      </p:sp>
      <p:pic>
        <p:nvPicPr>
          <p:cNvPr id="5" name="Picture 2"/>
          <p:cNvPicPr>
            <a:picLocks noChangeAspect="1" noChangeArrowheads="1"/>
          </p:cNvPicPr>
          <p:nvPr/>
        </p:nvPicPr>
        <p:blipFill>
          <a:blip r:embed="rId4" cstate="print"/>
          <a:srcRect l="57911" t="33524" r="16119" b="23048"/>
          <a:stretch>
            <a:fillRect/>
          </a:stretch>
        </p:blipFill>
        <p:spPr bwMode="auto">
          <a:xfrm>
            <a:off x="3793958" y="3352801"/>
            <a:ext cx="5350042" cy="3505200"/>
          </a:xfrm>
          <a:prstGeom prst="rect">
            <a:avLst/>
          </a:prstGeom>
          <a:noFill/>
          <a:ln w="9525">
            <a:noFill/>
            <a:miter lim="800000"/>
            <a:headEnd/>
            <a:tailEnd/>
          </a:ln>
        </p:spPr>
      </p:pic>
      <p:sp>
        <p:nvSpPr>
          <p:cNvPr id="2" name="TextBox 1"/>
          <p:cNvSpPr txBox="1"/>
          <p:nvPr/>
        </p:nvSpPr>
        <p:spPr>
          <a:xfrm>
            <a:off x="152400" y="5105403"/>
            <a:ext cx="3276600" cy="461665"/>
          </a:xfrm>
          <a:prstGeom prst="rect">
            <a:avLst/>
          </a:prstGeom>
          <a:noFill/>
        </p:spPr>
        <p:txBody>
          <a:bodyPr wrap="square" lIns="91418" tIns="45709" rIns="91418" bIns="45709" rtlCol="0">
            <a:spAutoFit/>
          </a:bodyPr>
          <a:lstStyle/>
          <a:p>
            <a:r>
              <a:rPr lang="en-US" dirty="0" smtClean="0"/>
              <a:t>And “food swamps”</a:t>
            </a:r>
            <a:endParaRPr lang="en-US" dirty="0"/>
          </a:p>
        </p:txBody>
      </p:sp>
      <p:sp>
        <p:nvSpPr>
          <p:cNvPr id="3" name="TextBox 2"/>
          <p:cNvSpPr txBox="1"/>
          <p:nvPr/>
        </p:nvSpPr>
        <p:spPr>
          <a:xfrm>
            <a:off x="5867400" y="2362202"/>
            <a:ext cx="2819400" cy="461665"/>
          </a:xfrm>
          <a:prstGeom prst="rect">
            <a:avLst/>
          </a:prstGeom>
          <a:noFill/>
        </p:spPr>
        <p:txBody>
          <a:bodyPr wrap="square" lIns="91418" tIns="45709" rIns="91418" bIns="45709" rtlCol="0">
            <a:spAutoFit/>
          </a:bodyPr>
          <a:lstStyle/>
          <a:p>
            <a:r>
              <a:rPr lang="en-US" dirty="0" smtClean="0"/>
              <a:t>Food Deserts</a:t>
            </a:r>
            <a:endParaRPr lang="en-US" dirty="0"/>
          </a:p>
        </p:txBody>
      </p:sp>
    </p:spTree>
    <p:extLst>
      <p:ext uri="{BB962C8B-B14F-4D97-AF65-F5344CB8AC3E}">
        <p14:creationId xmlns:p14="http://schemas.microsoft.com/office/powerpoint/2010/main" val="1770366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3" cstate="print"/>
          <a:srcRect/>
          <a:stretch>
            <a:fillRect/>
          </a:stretch>
        </p:blipFill>
        <p:spPr bwMode="auto">
          <a:xfrm>
            <a:off x="1" y="0"/>
            <a:ext cx="9145588" cy="6859588"/>
          </a:xfrm>
          <a:prstGeom prst="rect">
            <a:avLst/>
          </a:prstGeom>
          <a:noFill/>
          <a:ln w="9525">
            <a:noFill/>
            <a:miter lim="800000"/>
            <a:headEnd/>
            <a:tailEnd/>
          </a:ln>
        </p:spPr>
      </p:pic>
    </p:spTree>
    <p:extLst>
      <p:ext uri="{BB962C8B-B14F-4D97-AF65-F5344CB8AC3E}">
        <p14:creationId xmlns:p14="http://schemas.microsoft.com/office/powerpoint/2010/main" val="17419710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FF"/>
                </a:solidFill>
                <a:latin typeface="Georgia"/>
                <a:cs typeface="Georgia"/>
              </a:rPr>
              <a:t>Title</a:t>
            </a:r>
            <a:endParaRPr lang="en-US" sz="3200" dirty="0">
              <a:solidFill>
                <a:srgbClr val="FFFFFF"/>
              </a:solidFill>
              <a:latin typeface="Georgia"/>
              <a:cs typeface="Georgia"/>
            </a:endParaRPr>
          </a:p>
        </p:txBody>
      </p:sp>
      <p:sp>
        <p:nvSpPr>
          <p:cNvPr id="3" name="Content Placeholder 2"/>
          <p:cNvSpPr>
            <a:spLocks noGrp="1"/>
          </p:cNvSpPr>
          <p:nvPr>
            <p:ph idx="1"/>
          </p:nvPr>
        </p:nvSpPr>
        <p:spPr/>
        <p:txBody>
          <a:bodyPr>
            <a:normAutofit/>
          </a:bodyPr>
          <a:lstStyle/>
          <a:p>
            <a:r>
              <a:rPr lang="en-US" sz="2000" dirty="0" smtClean="0">
                <a:solidFill>
                  <a:srgbClr val="FFFFFF"/>
                </a:solidFill>
                <a:latin typeface="Georgia"/>
                <a:cs typeface="Georgia"/>
              </a:rPr>
              <a:t> Title Page Content</a:t>
            </a:r>
            <a:endParaRPr lang="en-US" sz="2000" dirty="0">
              <a:solidFill>
                <a:srgbClr val="FFFFFF"/>
              </a:solidFill>
              <a:latin typeface="Georgia"/>
              <a:cs typeface="Georgia"/>
            </a:endParaRPr>
          </a:p>
        </p:txBody>
      </p:sp>
      <p:pic>
        <p:nvPicPr>
          <p:cNvPr id="4" name="Picture 3" descr="3rd-pg-option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MTHCF-Logo-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4267" y="6001036"/>
            <a:ext cx="1815536" cy="487320"/>
          </a:xfrm>
          <a:prstGeom prst="rect">
            <a:avLst/>
          </a:prstGeom>
        </p:spPr>
      </p:pic>
      <p:sp>
        <p:nvSpPr>
          <p:cNvPr id="5" name="TextBox 4"/>
          <p:cNvSpPr txBox="1"/>
          <p:nvPr/>
        </p:nvSpPr>
        <p:spPr>
          <a:xfrm>
            <a:off x="457200" y="274638"/>
            <a:ext cx="8501698" cy="2492990"/>
          </a:xfrm>
          <a:prstGeom prst="rect">
            <a:avLst/>
          </a:prstGeom>
          <a:noFill/>
        </p:spPr>
        <p:txBody>
          <a:bodyPr wrap="square" rtlCol="0">
            <a:spAutoFit/>
          </a:bodyPr>
          <a:lstStyle/>
          <a:p>
            <a:pPr algn="ctr"/>
            <a:r>
              <a:rPr lang="en-US" sz="3600" b="1" dirty="0" smtClean="0">
                <a:solidFill>
                  <a:prstClr val="black"/>
                </a:solidFill>
              </a:rPr>
              <a:t>WHO Commission on Social Determinants of Health</a:t>
            </a:r>
            <a:endParaRPr lang="en-US" sz="3600" b="1" dirty="0">
              <a:solidFill>
                <a:prstClr val="black"/>
              </a:solidFill>
            </a:endParaRPr>
          </a:p>
          <a:p>
            <a:endParaRPr lang="en-US" sz="2800" b="1" dirty="0" smtClean="0">
              <a:solidFill>
                <a:prstClr val="black"/>
              </a:solidFill>
            </a:endParaRPr>
          </a:p>
          <a:p>
            <a:endParaRPr lang="en-US" sz="2800" b="1" dirty="0">
              <a:solidFill>
                <a:prstClr val="black"/>
              </a:solidFill>
            </a:endParaRPr>
          </a:p>
          <a:p>
            <a:endParaRPr lang="en-US" sz="2800" dirty="0">
              <a:solidFill>
                <a:prstClr val="black"/>
              </a:solidFill>
            </a:endParaRPr>
          </a:p>
        </p:txBody>
      </p:sp>
      <p:sp>
        <p:nvSpPr>
          <p:cNvPr id="7" name="Content Placeholder 2"/>
          <p:cNvSpPr txBox="1">
            <a:spLocks/>
          </p:cNvSpPr>
          <p:nvPr/>
        </p:nvSpPr>
        <p:spPr>
          <a:xfrm>
            <a:off x="735217" y="1521133"/>
            <a:ext cx="4418674" cy="3377002"/>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sz="4000" dirty="0" smtClean="0">
                <a:solidFill>
                  <a:prstClr val="black"/>
                </a:solidFill>
              </a:rPr>
              <a:t>Focus on:</a:t>
            </a:r>
          </a:p>
          <a:p>
            <a:pPr lvl="1"/>
            <a:r>
              <a:rPr lang="en-US" sz="3600" dirty="0" smtClean="0">
                <a:solidFill>
                  <a:prstClr val="black"/>
                </a:solidFill>
              </a:rPr>
              <a:t>Early childhood</a:t>
            </a:r>
          </a:p>
          <a:p>
            <a:pPr lvl="1"/>
            <a:r>
              <a:rPr lang="en-US" sz="3600" dirty="0" smtClean="0">
                <a:solidFill>
                  <a:prstClr val="black"/>
                </a:solidFill>
              </a:rPr>
              <a:t>Healthy places</a:t>
            </a:r>
          </a:p>
          <a:p>
            <a:pPr lvl="1"/>
            <a:r>
              <a:rPr lang="en-US" sz="3600" dirty="0" smtClean="0">
                <a:solidFill>
                  <a:prstClr val="black"/>
                </a:solidFill>
              </a:rPr>
              <a:t>Fair and decent employment</a:t>
            </a:r>
          </a:p>
          <a:p>
            <a:pPr lvl="1"/>
            <a:r>
              <a:rPr lang="en-US" sz="3600" dirty="0" smtClean="0">
                <a:solidFill>
                  <a:prstClr val="black"/>
                </a:solidFill>
              </a:rPr>
              <a:t>Social protection</a:t>
            </a:r>
          </a:p>
          <a:p>
            <a:pPr lvl="1"/>
            <a:r>
              <a:rPr lang="en-US" sz="3600" dirty="0" smtClean="0">
                <a:solidFill>
                  <a:prstClr val="black"/>
                </a:solidFill>
              </a:rPr>
              <a:t>Equity, political empowerment, social inclusion</a:t>
            </a:r>
          </a:p>
          <a:p>
            <a:pPr>
              <a:buFontTx/>
              <a:buChar char="-"/>
            </a:pPr>
            <a:endParaRPr lang="en-US" sz="2400" dirty="0">
              <a:solidFill>
                <a:prstClr val="black"/>
              </a:solidFill>
            </a:endParaRPr>
          </a:p>
        </p:txBody>
      </p:sp>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1088" y="1393317"/>
            <a:ext cx="2922912" cy="4139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1767183" y="4879819"/>
            <a:ext cx="4453905" cy="677108"/>
          </a:xfrm>
          <a:prstGeom prst="rect">
            <a:avLst/>
          </a:prstGeom>
          <a:solidFill>
            <a:schemeClr val="accent2"/>
          </a:solidFill>
        </p:spPr>
        <p:txBody>
          <a:bodyPr wrap="square">
            <a:spAutoFit/>
          </a:bodyPr>
          <a:lstStyle/>
          <a:p>
            <a:endParaRPr lang="en-US" sz="1000" dirty="0" smtClean="0">
              <a:solidFill>
                <a:prstClr val="black"/>
              </a:solidFill>
            </a:endParaRPr>
          </a:p>
          <a:p>
            <a:r>
              <a:rPr lang="en-US" dirty="0" smtClean="0">
                <a:solidFill>
                  <a:prstClr val="white">
                    <a:lumMod val="95000"/>
                  </a:prstClr>
                </a:solidFill>
              </a:rPr>
              <a:t>http</a:t>
            </a:r>
            <a:r>
              <a:rPr lang="en-US" dirty="0">
                <a:solidFill>
                  <a:prstClr val="white">
                    <a:lumMod val="95000"/>
                  </a:prstClr>
                </a:solidFill>
              </a:rPr>
              <a:t>://</a:t>
            </a:r>
            <a:r>
              <a:rPr lang="en-US" dirty="0" smtClean="0">
                <a:solidFill>
                  <a:prstClr val="white">
                    <a:lumMod val="95000"/>
                  </a:prstClr>
                </a:solidFill>
              </a:rPr>
              <a:t>www.who.int/social_determinants/en/</a:t>
            </a:r>
            <a:endParaRPr lang="en-US" dirty="0">
              <a:solidFill>
                <a:prstClr val="white">
                  <a:lumMod val="95000"/>
                </a:prstClr>
              </a:solidFill>
            </a:endParaRPr>
          </a:p>
          <a:p>
            <a:r>
              <a:rPr lang="en-US" sz="1000" dirty="0" smtClean="0">
                <a:solidFill>
                  <a:prstClr val="black"/>
                </a:solidFill>
              </a:rPr>
              <a:t> </a:t>
            </a:r>
            <a:endParaRPr lang="en-US" sz="1000" dirty="0">
              <a:solidFill>
                <a:prstClr val="black"/>
              </a:solidFill>
            </a:endParaRPr>
          </a:p>
        </p:txBody>
      </p:sp>
    </p:spTree>
    <p:extLst>
      <p:ext uri="{BB962C8B-B14F-4D97-AF65-F5344CB8AC3E}">
        <p14:creationId xmlns:p14="http://schemas.microsoft.com/office/powerpoint/2010/main" val="3796643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FF"/>
                </a:solidFill>
                <a:latin typeface="Georgia"/>
                <a:cs typeface="Georgia"/>
              </a:rPr>
              <a:t>Title</a:t>
            </a:r>
            <a:endParaRPr lang="en-US" sz="3200" dirty="0">
              <a:solidFill>
                <a:srgbClr val="FFFFFF"/>
              </a:solidFill>
              <a:latin typeface="Georgia"/>
              <a:cs typeface="Georgia"/>
            </a:endParaRPr>
          </a:p>
        </p:txBody>
      </p:sp>
      <p:sp>
        <p:nvSpPr>
          <p:cNvPr id="3" name="Content Placeholder 2"/>
          <p:cNvSpPr>
            <a:spLocks noGrp="1"/>
          </p:cNvSpPr>
          <p:nvPr>
            <p:ph idx="1"/>
          </p:nvPr>
        </p:nvSpPr>
        <p:spPr/>
        <p:txBody>
          <a:bodyPr>
            <a:normAutofit/>
          </a:bodyPr>
          <a:lstStyle/>
          <a:p>
            <a:r>
              <a:rPr lang="en-US" sz="2000" dirty="0" smtClean="0">
                <a:solidFill>
                  <a:srgbClr val="FFFFFF"/>
                </a:solidFill>
                <a:latin typeface="Georgia"/>
                <a:cs typeface="Georgia"/>
              </a:rPr>
              <a:t> Title Page Content</a:t>
            </a:r>
            <a:endParaRPr lang="en-US" sz="2000" dirty="0">
              <a:solidFill>
                <a:srgbClr val="FFFFFF"/>
              </a:solidFill>
              <a:latin typeface="Georgia"/>
              <a:cs typeface="Georgia"/>
            </a:endParaRPr>
          </a:p>
        </p:txBody>
      </p:sp>
      <p:pic>
        <p:nvPicPr>
          <p:cNvPr id="4" name="Picture 3" descr="3rd-pg-option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MTHCF-Logo-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4267" y="6001036"/>
            <a:ext cx="1815536" cy="487320"/>
          </a:xfrm>
          <a:prstGeom prst="rect">
            <a:avLst/>
          </a:prstGeom>
        </p:spPr>
      </p:pic>
      <p:sp>
        <p:nvSpPr>
          <p:cNvPr id="5" name="TextBox 4"/>
          <p:cNvSpPr txBox="1"/>
          <p:nvPr/>
        </p:nvSpPr>
        <p:spPr>
          <a:xfrm>
            <a:off x="457200" y="274638"/>
            <a:ext cx="8501698" cy="2492990"/>
          </a:xfrm>
          <a:prstGeom prst="rect">
            <a:avLst/>
          </a:prstGeom>
          <a:noFill/>
        </p:spPr>
        <p:txBody>
          <a:bodyPr wrap="square" rtlCol="0">
            <a:spAutoFit/>
          </a:bodyPr>
          <a:lstStyle/>
          <a:p>
            <a:pPr algn="ctr"/>
            <a:r>
              <a:rPr lang="en-US" sz="3600" b="1" dirty="0" smtClean="0">
                <a:solidFill>
                  <a:prstClr val="black"/>
                </a:solidFill>
              </a:rPr>
              <a:t>World Conference: Rio Political Declaration on Social Determinants of Health</a:t>
            </a:r>
            <a:endParaRPr lang="en-US" sz="3600" b="1" dirty="0">
              <a:solidFill>
                <a:prstClr val="black"/>
              </a:solidFill>
            </a:endParaRPr>
          </a:p>
          <a:p>
            <a:endParaRPr lang="en-US" sz="2800" b="1" dirty="0" smtClean="0">
              <a:solidFill>
                <a:prstClr val="black"/>
              </a:solidFill>
            </a:endParaRPr>
          </a:p>
          <a:p>
            <a:endParaRPr lang="en-US" sz="2800" b="1" dirty="0">
              <a:solidFill>
                <a:prstClr val="black"/>
              </a:solidFill>
            </a:endParaRPr>
          </a:p>
          <a:p>
            <a:endParaRPr lang="en-US" sz="2800" dirty="0">
              <a:solidFill>
                <a:prstClr val="black"/>
              </a:solidFill>
            </a:endParaRPr>
          </a:p>
        </p:txBody>
      </p:sp>
      <p:sp>
        <p:nvSpPr>
          <p:cNvPr id="6" name="Rectangle 5"/>
          <p:cNvSpPr/>
          <p:nvPr/>
        </p:nvSpPr>
        <p:spPr>
          <a:xfrm>
            <a:off x="506747" y="1613384"/>
            <a:ext cx="8402603" cy="830997"/>
          </a:xfrm>
          <a:prstGeom prst="rect">
            <a:avLst/>
          </a:prstGeom>
        </p:spPr>
        <p:txBody>
          <a:bodyPr wrap="square">
            <a:spAutoFit/>
          </a:bodyPr>
          <a:lstStyle/>
          <a:p>
            <a:pPr algn="ctr"/>
            <a:r>
              <a:rPr lang="en-US" sz="2400" i="1" dirty="0"/>
              <a:t>“Health inequities arise from the societal conditions in which people are born, grow, live, work, and age” </a:t>
            </a:r>
          </a:p>
        </p:txBody>
      </p:sp>
      <p:pic>
        <p:nvPicPr>
          <p:cNvPr id="7" name="Picture 6"/>
          <p:cNvPicPr>
            <a:picLocks noChangeAspect="1"/>
          </p:cNvPicPr>
          <p:nvPr/>
        </p:nvPicPr>
        <p:blipFill rotWithShape="1">
          <a:blip r:embed="rId5"/>
          <a:srcRect t="6303" b="12150"/>
          <a:stretch/>
        </p:blipFill>
        <p:spPr>
          <a:xfrm>
            <a:off x="2134147" y="2444381"/>
            <a:ext cx="5147800" cy="1030778"/>
          </a:xfrm>
          <a:prstGeom prst="rect">
            <a:avLst/>
          </a:prstGeom>
        </p:spPr>
      </p:pic>
      <p:sp>
        <p:nvSpPr>
          <p:cNvPr id="8" name="Rectangle 7"/>
          <p:cNvSpPr/>
          <p:nvPr/>
        </p:nvSpPr>
        <p:spPr>
          <a:xfrm>
            <a:off x="1812175" y="3598625"/>
            <a:ext cx="5652654" cy="1477328"/>
          </a:xfrm>
          <a:prstGeom prst="rect">
            <a:avLst/>
          </a:prstGeom>
        </p:spPr>
        <p:txBody>
          <a:bodyPr wrap="square">
            <a:spAutoFit/>
          </a:bodyPr>
          <a:lstStyle/>
          <a:p>
            <a:r>
              <a:rPr lang="en-US" dirty="0" smtClean="0"/>
              <a:t>Pledge </a:t>
            </a:r>
            <a:r>
              <a:rPr lang="en-US" dirty="0"/>
              <a:t>to promote improved health and health equity by:</a:t>
            </a:r>
          </a:p>
          <a:p>
            <a:pPr marL="285750" indent="-285750">
              <a:buFont typeface="Arial" panose="020B0604020202020204" pitchFamily="34" charset="0"/>
              <a:buChar char="•"/>
            </a:pPr>
            <a:r>
              <a:rPr lang="en-US" dirty="0"/>
              <a:t>Working across different sectors</a:t>
            </a:r>
          </a:p>
          <a:p>
            <a:pPr marL="285750" indent="-285750">
              <a:buFont typeface="Arial" panose="020B0604020202020204" pitchFamily="34" charset="0"/>
              <a:buChar char="•"/>
            </a:pPr>
            <a:r>
              <a:rPr lang="en-US" dirty="0"/>
              <a:t>Implement recommendations of the Commission</a:t>
            </a:r>
          </a:p>
          <a:p>
            <a:pPr marL="285750" indent="-285750">
              <a:buFont typeface="Arial" panose="020B0604020202020204" pitchFamily="34" charset="0"/>
              <a:buChar char="•"/>
            </a:pPr>
            <a:r>
              <a:rPr lang="en-US" dirty="0"/>
              <a:t>Strengthen international collaboration</a:t>
            </a:r>
          </a:p>
          <a:p>
            <a:pPr marL="285750" indent="-285750">
              <a:buFont typeface="Arial" panose="020B0604020202020204" pitchFamily="34" charset="0"/>
              <a:buChar char="•"/>
            </a:pPr>
            <a:r>
              <a:rPr lang="en-US" dirty="0"/>
              <a:t>Empowering the role of communities</a:t>
            </a:r>
          </a:p>
        </p:txBody>
      </p:sp>
    </p:spTree>
    <p:extLst>
      <p:ext uri="{BB962C8B-B14F-4D97-AF65-F5344CB8AC3E}">
        <p14:creationId xmlns:p14="http://schemas.microsoft.com/office/powerpoint/2010/main" val="1240483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FF"/>
                </a:solidFill>
                <a:latin typeface="Georgia"/>
                <a:cs typeface="Georgia"/>
              </a:rPr>
              <a:t>Title</a:t>
            </a:r>
            <a:endParaRPr lang="en-US" sz="3200" dirty="0">
              <a:solidFill>
                <a:srgbClr val="FFFFFF"/>
              </a:solidFill>
              <a:latin typeface="Georgia"/>
              <a:cs typeface="Georgia"/>
            </a:endParaRPr>
          </a:p>
        </p:txBody>
      </p:sp>
      <p:sp>
        <p:nvSpPr>
          <p:cNvPr id="3" name="Content Placeholder 2"/>
          <p:cNvSpPr>
            <a:spLocks noGrp="1"/>
          </p:cNvSpPr>
          <p:nvPr>
            <p:ph idx="1"/>
          </p:nvPr>
        </p:nvSpPr>
        <p:spPr/>
        <p:txBody>
          <a:bodyPr>
            <a:normAutofit/>
          </a:bodyPr>
          <a:lstStyle/>
          <a:p>
            <a:r>
              <a:rPr lang="en-US" sz="2000" dirty="0" smtClean="0">
                <a:solidFill>
                  <a:srgbClr val="FFFFFF"/>
                </a:solidFill>
                <a:latin typeface="Georgia"/>
                <a:cs typeface="Georgia"/>
              </a:rPr>
              <a:t> Title Page Content</a:t>
            </a:r>
            <a:endParaRPr lang="en-US" sz="2000" dirty="0">
              <a:solidFill>
                <a:srgbClr val="FFFFFF"/>
              </a:solidFill>
              <a:latin typeface="Georgia"/>
              <a:cs typeface="Georgia"/>
            </a:endParaRPr>
          </a:p>
        </p:txBody>
      </p:sp>
      <p:pic>
        <p:nvPicPr>
          <p:cNvPr id="4" name="Picture 3" descr="3rd-pg-option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85"/>
            <a:ext cx="9144000" cy="6858000"/>
          </a:xfrm>
          <a:prstGeom prst="rect">
            <a:avLst/>
          </a:prstGeom>
        </p:spPr>
      </p:pic>
      <p:pic>
        <p:nvPicPr>
          <p:cNvPr id="9" name="Picture 8" descr="MTHCF-Logo-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4267" y="6001036"/>
            <a:ext cx="1815536" cy="487320"/>
          </a:xfrm>
          <a:prstGeom prst="rect">
            <a:avLst/>
          </a:prstGeom>
        </p:spPr>
      </p:pic>
      <p:sp>
        <p:nvSpPr>
          <p:cNvPr id="5" name="TextBox 4"/>
          <p:cNvSpPr txBox="1"/>
          <p:nvPr/>
        </p:nvSpPr>
        <p:spPr>
          <a:xfrm>
            <a:off x="271604" y="422910"/>
            <a:ext cx="8501698" cy="4462760"/>
          </a:xfrm>
          <a:prstGeom prst="rect">
            <a:avLst/>
          </a:prstGeom>
          <a:noFill/>
        </p:spPr>
        <p:txBody>
          <a:bodyPr wrap="square" rtlCol="0">
            <a:spAutoFit/>
          </a:bodyPr>
          <a:lstStyle/>
          <a:p>
            <a:pPr algn="ctr"/>
            <a:r>
              <a:rPr lang="en-US" sz="3600" b="1" dirty="0" smtClean="0">
                <a:solidFill>
                  <a:prstClr val="black"/>
                </a:solidFill>
              </a:rPr>
              <a:t>Outline of talk</a:t>
            </a:r>
          </a:p>
          <a:p>
            <a:pPr algn="ctr"/>
            <a:endParaRPr lang="en-US" sz="2800" b="1" dirty="0">
              <a:solidFill>
                <a:prstClr val="black"/>
              </a:solidFill>
            </a:endParaRPr>
          </a:p>
          <a:p>
            <a:pPr marL="457200" indent="-457200">
              <a:buFont typeface="Arial" panose="020B0604020202020204" pitchFamily="34" charset="0"/>
              <a:buChar char="•"/>
            </a:pPr>
            <a:r>
              <a:rPr lang="en-US" sz="2400" dirty="0" smtClean="0">
                <a:solidFill>
                  <a:prstClr val="black"/>
                </a:solidFill>
              </a:rPr>
              <a:t>Health in the U.S. and Montana: what’s missing?</a:t>
            </a:r>
          </a:p>
          <a:p>
            <a:r>
              <a:rPr lang="en-US" sz="2400" dirty="0" smtClean="0">
                <a:solidFill>
                  <a:prstClr val="black"/>
                </a:solidFill>
              </a:rPr>
              <a:t> </a:t>
            </a:r>
          </a:p>
          <a:p>
            <a:pPr marL="457200" indent="-457200">
              <a:buFont typeface="Arial" panose="020B0604020202020204" pitchFamily="34" charset="0"/>
              <a:buChar char="•"/>
            </a:pPr>
            <a:r>
              <a:rPr lang="en-US" sz="2400" dirty="0" smtClean="0">
                <a:solidFill>
                  <a:prstClr val="black"/>
                </a:solidFill>
              </a:rPr>
              <a:t>Why should community developers and the health sector collaborate? </a:t>
            </a:r>
          </a:p>
          <a:p>
            <a:pPr marL="457200" indent="-457200">
              <a:buFont typeface="Arial" panose="020B0604020202020204" pitchFamily="34" charset="0"/>
              <a:buChar char="•"/>
            </a:pPr>
            <a:endParaRPr lang="en-US" sz="2400" dirty="0" smtClean="0">
              <a:solidFill>
                <a:prstClr val="black"/>
              </a:solidFill>
            </a:endParaRPr>
          </a:p>
          <a:p>
            <a:pPr marL="457200" indent="-457200">
              <a:buFont typeface="Arial" panose="020B0604020202020204" pitchFamily="34" charset="0"/>
              <a:buChar char="•"/>
            </a:pPr>
            <a:r>
              <a:rPr lang="en-US" sz="2400" dirty="0" smtClean="0">
                <a:solidFill>
                  <a:prstClr val="black"/>
                </a:solidFill>
              </a:rPr>
              <a:t>Examples of collaboration: what is to be gained? </a:t>
            </a:r>
          </a:p>
          <a:p>
            <a:pPr marL="457200" indent="-457200">
              <a:buFont typeface="Arial" panose="020B0604020202020204" pitchFamily="34" charset="0"/>
              <a:buChar char="•"/>
            </a:pPr>
            <a:endParaRPr lang="en-US" sz="2400" dirty="0" smtClean="0">
              <a:solidFill>
                <a:prstClr val="black"/>
              </a:solidFill>
            </a:endParaRPr>
          </a:p>
          <a:p>
            <a:pPr marL="457200" indent="-457200">
              <a:buFont typeface="Arial" panose="020B0604020202020204" pitchFamily="34" charset="0"/>
              <a:buChar char="•"/>
            </a:pPr>
            <a:r>
              <a:rPr lang="en-US" sz="2400" dirty="0" smtClean="0">
                <a:solidFill>
                  <a:prstClr val="black"/>
                </a:solidFill>
              </a:rPr>
              <a:t>Resources</a:t>
            </a:r>
            <a:endParaRPr lang="en-US" sz="2800" b="1" dirty="0">
              <a:solidFill>
                <a:prstClr val="black"/>
              </a:solidFill>
            </a:endParaRPr>
          </a:p>
          <a:p>
            <a:endParaRPr lang="en-US" sz="2800" dirty="0">
              <a:solidFill>
                <a:prstClr val="black"/>
              </a:solidFill>
            </a:endParaRPr>
          </a:p>
        </p:txBody>
      </p:sp>
    </p:spTree>
    <p:extLst>
      <p:ext uri="{BB962C8B-B14F-4D97-AF65-F5344CB8AC3E}">
        <p14:creationId xmlns:p14="http://schemas.microsoft.com/office/powerpoint/2010/main" val="455373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FF"/>
                </a:solidFill>
                <a:latin typeface="Georgia"/>
                <a:cs typeface="Georgia"/>
              </a:rPr>
              <a:t>Title</a:t>
            </a:r>
            <a:endParaRPr lang="en-US" sz="3200" dirty="0">
              <a:solidFill>
                <a:srgbClr val="FFFFFF"/>
              </a:solidFill>
              <a:latin typeface="Georgia"/>
              <a:cs typeface="Georgia"/>
            </a:endParaRPr>
          </a:p>
        </p:txBody>
      </p:sp>
      <p:sp>
        <p:nvSpPr>
          <p:cNvPr id="3" name="Content Placeholder 2"/>
          <p:cNvSpPr>
            <a:spLocks noGrp="1"/>
          </p:cNvSpPr>
          <p:nvPr>
            <p:ph idx="1"/>
          </p:nvPr>
        </p:nvSpPr>
        <p:spPr/>
        <p:txBody>
          <a:bodyPr>
            <a:normAutofit/>
          </a:bodyPr>
          <a:lstStyle/>
          <a:p>
            <a:r>
              <a:rPr lang="en-US" sz="2000" dirty="0" smtClean="0">
                <a:solidFill>
                  <a:srgbClr val="FFFFFF"/>
                </a:solidFill>
                <a:latin typeface="Georgia"/>
                <a:cs typeface="Georgia"/>
              </a:rPr>
              <a:t> Title Page Content</a:t>
            </a:r>
            <a:endParaRPr lang="en-US" sz="2000" dirty="0">
              <a:solidFill>
                <a:srgbClr val="FFFFFF"/>
              </a:solidFill>
              <a:latin typeface="Georgia"/>
              <a:cs typeface="Georgia"/>
            </a:endParaRPr>
          </a:p>
        </p:txBody>
      </p:sp>
      <p:pic>
        <p:nvPicPr>
          <p:cNvPr id="4" name="Picture 3" descr="3rd-pg-option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MTHCF-Logo-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4267" y="6001036"/>
            <a:ext cx="1815536" cy="487320"/>
          </a:xfrm>
          <a:prstGeom prst="rect">
            <a:avLst/>
          </a:prstGeom>
        </p:spPr>
      </p:pic>
      <p:sp>
        <p:nvSpPr>
          <p:cNvPr id="5" name="TextBox 4"/>
          <p:cNvSpPr txBox="1"/>
          <p:nvPr/>
        </p:nvSpPr>
        <p:spPr>
          <a:xfrm>
            <a:off x="457200" y="274638"/>
            <a:ext cx="8501698" cy="2492990"/>
          </a:xfrm>
          <a:prstGeom prst="rect">
            <a:avLst/>
          </a:prstGeom>
          <a:noFill/>
        </p:spPr>
        <p:txBody>
          <a:bodyPr wrap="square" rtlCol="0">
            <a:spAutoFit/>
          </a:bodyPr>
          <a:lstStyle/>
          <a:p>
            <a:pPr algn="ctr"/>
            <a:r>
              <a:rPr lang="en-US" sz="3600" b="1" dirty="0" smtClean="0">
                <a:solidFill>
                  <a:prstClr val="black"/>
                </a:solidFill>
              </a:rPr>
              <a:t>Social Determinants of Health: Healthy People 2020 Indicators</a:t>
            </a:r>
            <a:endParaRPr lang="en-US" sz="3600" b="1" dirty="0">
              <a:solidFill>
                <a:prstClr val="black"/>
              </a:solidFill>
            </a:endParaRPr>
          </a:p>
          <a:p>
            <a:endParaRPr lang="en-US" sz="2800" b="1" dirty="0" smtClean="0">
              <a:solidFill>
                <a:prstClr val="black"/>
              </a:solidFill>
            </a:endParaRPr>
          </a:p>
          <a:p>
            <a:endParaRPr lang="en-US" sz="2800" b="1" dirty="0">
              <a:solidFill>
                <a:prstClr val="black"/>
              </a:solidFill>
            </a:endParaRPr>
          </a:p>
          <a:p>
            <a:endParaRPr lang="en-US" sz="2800" dirty="0">
              <a:solidFill>
                <a:prstClr val="black"/>
              </a:solidFill>
            </a:endParaRPr>
          </a:p>
        </p:txBody>
      </p:sp>
      <p:sp>
        <p:nvSpPr>
          <p:cNvPr id="11" name="Rectangle 10"/>
          <p:cNvSpPr/>
          <p:nvPr/>
        </p:nvSpPr>
        <p:spPr>
          <a:xfrm>
            <a:off x="536487" y="1430107"/>
            <a:ext cx="3936913" cy="4124206"/>
          </a:xfrm>
          <a:prstGeom prst="rect">
            <a:avLst/>
          </a:prstGeom>
        </p:spPr>
        <p:txBody>
          <a:bodyPr wrap="square">
            <a:spAutoFit/>
          </a:bodyPr>
          <a:lstStyle/>
          <a:p>
            <a:r>
              <a:rPr lang="en-US" sz="2000" b="1" dirty="0"/>
              <a:t>Economic Stability</a:t>
            </a:r>
          </a:p>
          <a:p>
            <a:pPr marL="285750" indent="-285750">
              <a:buFont typeface="Arial" panose="020B0604020202020204" pitchFamily="34" charset="0"/>
              <a:buChar char="•"/>
            </a:pPr>
            <a:r>
              <a:rPr lang="en-US" dirty="0"/>
              <a:t>Poverty, employment, housing stability</a:t>
            </a:r>
          </a:p>
          <a:p>
            <a:endParaRPr lang="en-US" sz="2000" b="1" dirty="0" smtClean="0"/>
          </a:p>
          <a:p>
            <a:r>
              <a:rPr lang="en-US" sz="2000" b="1" dirty="0" smtClean="0"/>
              <a:t>Education</a:t>
            </a:r>
            <a:endParaRPr lang="en-US" sz="2000" b="1" dirty="0"/>
          </a:p>
          <a:p>
            <a:pPr marL="285750" indent="-285750">
              <a:buFont typeface="Arial" panose="020B0604020202020204" pitchFamily="34" charset="0"/>
              <a:buChar char="•"/>
            </a:pPr>
            <a:r>
              <a:rPr lang="en-US" dirty="0"/>
              <a:t>High school graduation; higher education</a:t>
            </a:r>
          </a:p>
          <a:p>
            <a:pPr marL="285750" indent="-285750">
              <a:buFont typeface="Arial" panose="020B0604020202020204" pitchFamily="34" charset="0"/>
              <a:buChar char="•"/>
            </a:pPr>
            <a:r>
              <a:rPr lang="en-US" dirty="0"/>
              <a:t>School policies supporting health promotion, safety</a:t>
            </a:r>
          </a:p>
          <a:p>
            <a:endParaRPr lang="en-US" sz="2000" b="1" dirty="0" smtClean="0"/>
          </a:p>
          <a:p>
            <a:r>
              <a:rPr lang="en-US" sz="2000" b="1" dirty="0" smtClean="0"/>
              <a:t>Social </a:t>
            </a:r>
            <a:r>
              <a:rPr lang="en-US" sz="2000" b="1" dirty="0"/>
              <a:t>and Community Context</a:t>
            </a:r>
          </a:p>
          <a:p>
            <a:pPr marL="285750" indent="-285750">
              <a:buFont typeface="Arial" panose="020B0604020202020204" pitchFamily="34" charset="0"/>
              <a:buChar char="•"/>
            </a:pPr>
            <a:r>
              <a:rPr lang="en-US" dirty="0"/>
              <a:t>Social cohesion, discrimination </a:t>
            </a:r>
          </a:p>
          <a:p>
            <a:pPr marL="285750" indent="-285750">
              <a:buFont typeface="Arial" panose="020B0604020202020204" pitchFamily="34" charset="0"/>
              <a:buChar char="•"/>
            </a:pPr>
            <a:r>
              <a:rPr lang="en-US" dirty="0"/>
              <a:t>Civic participation</a:t>
            </a:r>
          </a:p>
          <a:p>
            <a:pPr marL="285750" indent="-285750">
              <a:buFont typeface="Arial" panose="020B0604020202020204" pitchFamily="34" charset="0"/>
              <a:buChar char="•"/>
            </a:pPr>
            <a:r>
              <a:rPr lang="en-US" dirty="0"/>
              <a:t>Incarceration/institutionalization</a:t>
            </a:r>
          </a:p>
        </p:txBody>
      </p:sp>
      <p:sp>
        <p:nvSpPr>
          <p:cNvPr id="12" name="Rectangle 11"/>
          <p:cNvSpPr/>
          <p:nvPr/>
        </p:nvSpPr>
        <p:spPr>
          <a:xfrm>
            <a:off x="4615498" y="1453087"/>
            <a:ext cx="4201301" cy="3428631"/>
          </a:xfrm>
          <a:prstGeom prst="rect">
            <a:avLst/>
          </a:prstGeom>
        </p:spPr>
        <p:txBody>
          <a:bodyPr wrap="square">
            <a:spAutoFit/>
          </a:bodyPr>
          <a:lstStyle/>
          <a:p>
            <a:pPr marL="342900" indent="-342900">
              <a:spcBef>
                <a:spcPct val="20000"/>
              </a:spcBef>
              <a:buFont typeface="Arial" pitchFamily="34" charset="0"/>
              <a:buNone/>
            </a:pPr>
            <a:r>
              <a:rPr lang="en-US" sz="2000" b="1" dirty="0">
                <a:latin typeface="+mn-lt"/>
                <a:ea typeface="+mn-ea"/>
              </a:rPr>
              <a:t>Health and Health Care</a:t>
            </a:r>
          </a:p>
          <a:p>
            <a:pPr marL="342900" indent="-342900">
              <a:spcBef>
                <a:spcPct val="20000"/>
              </a:spcBef>
              <a:buFont typeface="Arial" pitchFamily="34" charset="0"/>
              <a:buChar char="•"/>
            </a:pPr>
            <a:r>
              <a:rPr lang="en-US" dirty="0">
                <a:latin typeface="+mn-lt"/>
                <a:ea typeface="+mn-ea"/>
              </a:rPr>
              <a:t>Access to health services</a:t>
            </a:r>
          </a:p>
          <a:p>
            <a:pPr marL="342900" indent="-342900">
              <a:spcBef>
                <a:spcPct val="20000"/>
              </a:spcBef>
              <a:buFont typeface="Arial" pitchFamily="34" charset="0"/>
              <a:buChar char="•"/>
            </a:pPr>
            <a:r>
              <a:rPr lang="en-US" dirty="0">
                <a:latin typeface="+mn-lt"/>
                <a:ea typeface="+mn-ea"/>
              </a:rPr>
              <a:t>Access to primary care</a:t>
            </a:r>
          </a:p>
          <a:p>
            <a:pPr marL="342900" indent="-342900">
              <a:spcBef>
                <a:spcPct val="20000"/>
              </a:spcBef>
              <a:buFont typeface="Arial" pitchFamily="34" charset="0"/>
              <a:buChar char="•"/>
            </a:pPr>
            <a:r>
              <a:rPr lang="en-US" dirty="0">
                <a:latin typeface="+mn-lt"/>
                <a:ea typeface="+mn-ea"/>
              </a:rPr>
              <a:t>Health technology</a:t>
            </a:r>
          </a:p>
          <a:p>
            <a:pPr marL="342900" indent="-342900">
              <a:spcBef>
                <a:spcPct val="20000"/>
              </a:spcBef>
              <a:buFont typeface="Arial" pitchFamily="34" charset="0"/>
              <a:buNone/>
            </a:pPr>
            <a:endParaRPr lang="en-US" b="1" dirty="0" smtClean="0">
              <a:latin typeface="+mn-lt"/>
              <a:ea typeface="+mn-ea"/>
            </a:endParaRPr>
          </a:p>
          <a:p>
            <a:pPr marL="342900" indent="-342900">
              <a:spcBef>
                <a:spcPct val="20000"/>
              </a:spcBef>
              <a:buFont typeface="Arial" pitchFamily="34" charset="0"/>
              <a:buNone/>
            </a:pPr>
            <a:r>
              <a:rPr lang="en-US" sz="2000" b="1" dirty="0" smtClean="0">
                <a:latin typeface="+mn-lt"/>
                <a:ea typeface="+mn-ea"/>
              </a:rPr>
              <a:t>Neighborhood </a:t>
            </a:r>
            <a:r>
              <a:rPr lang="en-US" sz="2000" b="1" dirty="0">
                <a:latin typeface="+mn-lt"/>
                <a:ea typeface="+mn-ea"/>
              </a:rPr>
              <a:t>and Build Environment</a:t>
            </a:r>
          </a:p>
          <a:p>
            <a:pPr marL="342900" indent="-342900">
              <a:spcBef>
                <a:spcPct val="20000"/>
              </a:spcBef>
              <a:buFont typeface="Arial" pitchFamily="34" charset="0"/>
              <a:buChar char="•"/>
            </a:pPr>
            <a:r>
              <a:rPr lang="en-US" dirty="0">
                <a:latin typeface="+mn-lt"/>
                <a:ea typeface="+mn-ea"/>
              </a:rPr>
              <a:t>Quality of housing</a:t>
            </a:r>
          </a:p>
          <a:p>
            <a:pPr marL="342900" indent="-342900">
              <a:spcBef>
                <a:spcPct val="20000"/>
              </a:spcBef>
              <a:buFont typeface="Arial" pitchFamily="34" charset="0"/>
              <a:buChar char="•"/>
            </a:pPr>
            <a:r>
              <a:rPr lang="en-US" dirty="0">
                <a:latin typeface="+mn-lt"/>
                <a:ea typeface="+mn-ea"/>
              </a:rPr>
              <a:t>Crime and violence</a:t>
            </a:r>
          </a:p>
          <a:p>
            <a:pPr marL="342900" indent="-342900">
              <a:spcBef>
                <a:spcPct val="20000"/>
              </a:spcBef>
              <a:buFont typeface="Arial" pitchFamily="34" charset="0"/>
              <a:buChar char="•"/>
            </a:pPr>
            <a:r>
              <a:rPr lang="en-US" dirty="0">
                <a:latin typeface="+mn-lt"/>
                <a:ea typeface="+mn-ea"/>
              </a:rPr>
              <a:t>Environmental conditions</a:t>
            </a:r>
          </a:p>
          <a:p>
            <a:pPr marL="342900" indent="-342900">
              <a:spcBef>
                <a:spcPct val="20000"/>
              </a:spcBef>
              <a:buFont typeface="Arial" pitchFamily="34" charset="0"/>
              <a:buChar char="•"/>
            </a:pPr>
            <a:r>
              <a:rPr lang="en-US" dirty="0">
                <a:latin typeface="+mn-lt"/>
                <a:ea typeface="+mn-ea"/>
              </a:rPr>
              <a:t>Access to healthy foods</a:t>
            </a:r>
          </a:p>
        </p:txBody>
      </p:sp>
    </p:spTree>
    <p:extLst>
      <p:ext uri="{BB962C8B-B14F-4D97-AF65-F5344CB8AC3E}">
        <p14:creationId xmlns:p14="http://schemas.microsoft.com/office/powerpoint/2010/main" val="2739964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FF"/>
                </a:solidFill>
                <a:latin typeface="Georgia"/>
                <a:cs typeface="Georgia"/>
              </a:rPr>
              <a:t>Title</a:t>
            </a:r>
            <a:endParaRPr lang="en-US" sz="3200" dirty="0">
              <a:solidFill>
                <a:srgbClr val="FFFFFF"/>
              </a:solidFill>
              <a:latin typeface="Georgia"/>
              <a:cs typeface="Georgia"/>
            </a:endParaRPr>
          </a:p>
        </p:txBody>
      </p:sp>
      <p:sp>
        <p:nvSpPr>
          <p:cNvPr id="3" name="Content Placeholder 2"/>
          <p:cNvSpPr>
            <a:spLocks noGrp="1"/>
          </p:cNvSpPr>
          <p:nvPr>
            <p:ph idx="1"/>
          </p:nvPr>
        </p:nvSpPr>
        <p:spPr/>
        <p:txBody>
          <a:bodyPr>
            <a:normAutofit/>
          </a:bodyPr>
          <a:lstStyle/>
          <a:p>
            <a:r>
              <a:rPr lang="en-US" sz="2000" dirty="0" smtClean="0">
                <a:solidFill>
                  <a:srgbClr val="FFFFFF"/>
                </a:solidFill>
                <a:latin typeface="Georgia"/>
                <a:cs typeface="Georgia"/>
              </a:rPr>
              <a:t> Title Page Content</a:t>
            </a:r>
            <a:endParaRPr lang="en-US" sz="2000" dirty="0">
              <a:solidFill>
                <a:srgbClr val="FFFFFF"/>
              </a:solidFill>
              <a:latin typeface="Georgia"/>
              <a:cs typeface="Georgia"/>
            </a:endParaRPr>
          </a:p>
        </p:txBody>
      </p:sp>
      <p:pic>
        <p:nvPicPr>
          <p:cNvPr id="4" name="Picture 3" descr="3rd-pg-option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MTHCF-Logo-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4267" y="6001036"/>
            <a:ext cx="1815536" cy="487320"/>
          </a:xfrm>
          <a:prstGeom prst="rect">
            <a:avLst/>
          </a:prstGeom>
        </p:spPr>
      </p:pic>
      <p:sp>
        <p:nvSpPr>
          <p:cNvPr id="5" name="TextBox 4"/>
          <p:cNvSpPr txBox="1"/>
          <p:nvPr/>
        </p:nvSpPr>
        <p:spPr>
          <a:xfrm>
            <a:off x="457200" y="274638"/>
            <a:ext cx="8501698" cy="5632311"/>
          </a:xfrm>
          <a:prstGeom prst="rect">
            <a:avLst/>
          </a:prstGeom>
          <a:noFill/>
        </p:spPr>
        <p:txBody>
          <a:bodyPr wrap="square" rtlCol="0">
            <a:spAutoFit/>
          </a:bodyPr>
          <a:lstStyle/>
          <a:p>
            <a:pPr algn="ctr"/>
            <a:r>
              <a:rPr lang="en-US" sz="2800" b="1" dirty="0" smtClean="0">
                <a:solidFill>
                  <a:prstClr val="black"/>
                </a:solidFill>
              </a:rPr>
              <a:t>Collaboration between the health and community development sectors:</a:t>
            </a:r>
          </a:p>
          <a:p>
            <a:endParaRPr lang="en-US" sz="2800" dirty="0">
              <a:solidFill>
                <a:prstClr val="black"/>
              </a:solidFill>
            </a:endParaRPr>
          </a:p>
          <a:p>
            <a:pPr marL="514350" indent="-514350">
              <a:buAutoNum type="arabicPeriod"/>
            </a:pPr>
            <a:r>
              <a:rPr lang="en-US" sz="2800" dirty="0" smtClean="0">
                <a:solidFill>
                  <a:prstClr val="black"/>
                </a:solidFill>
              </a:rPr>
              <a:t>What are the potential benefits? </a:t>
            </a:r>
          </a:p>
          <a:p>
            <a:pPr marL="914400" lvl="1" indent="-457200">
              <a:buFont typeface="Arial" panose="020B0604020202020204" pitchFamily="34" charset="0"/>
              <a:buChar char="•"/>
            </a:pPr>
            <a:r>
              <a:rPr lang="en-US" sz="2800" dirty="0" smtClean="0">
                <a:solidFill>
                  <a:prstClr val="black"/>
                </a:solidFill>
              </a:rPr>
              <a:t>Improving health outcomes</a:t>
            </a:r>
          </a:p>
          <a:p>
            <a:pPr marL="914400" lvl="1" indent="-457200">
              <a:buFont typeface="Arial" panose="020B0604020202020204" pitchFamily="34" charset="0"/>
              <a:buChar char="•"/>
            </a:pPr>
            <a:r>
              <a:rPr lang="en-US" sz="2800" dirty="0" smtClean="0">
                <a:solidFill>
                  <a:prstClr val="black"/>
                </a:solidFill>
              </a:rPr>
              <a:t>Improving other social outcomes</a:t>
            </a:r>
          </a:p>
          <a:p>
            <a:pPr marL="914400" lvl="1" indent="-457200">
              <a:buFont typeface="Arial" panose="020B0604020202020204" pitchFamily="34" charset="0"/>
              <a:buChar char="•"/>
            </a:pPr>
            <a:r>
              <a:rPr lang="en-US" sz="2800" dirty="0" smtClean="0">
                <a:solidFill>
                  <a:prstClr val="black"/>
                </a:solidFill>
              </a:rPr>
              <a:t>New metrics to demonstrate value of work</a:t>
            </a:r>
          </a:p>
          <a:p>
            <a:pPr marL="914400" lvl="1" indent="-457200">
              <a:buFont typeface="Arial" panose="020B0604020202020204" pitchFamily="34" charset="0"/>
              <a:buChar char="•"/>
            </a:pPr>
            <a:r>
              <a:rPr lang="en-US" sz="2800" dirty="0" smtClean="0">
                <a:solidFill>
                  <a:prstClr val="black"/>
                </a:solidFill>
              </a:rPr>
              <a:t>New sources of funding for community development</a:t>
            </a:r>
          </a:p>
          <a:p>
            <a:pPr marL="514350" indent="-514350">
              <a:buAutoNum type="arabicPeriod"/>
            </a:pPr>
            <a:r>
              <a:rPr lang="en-US" sz="2800" dirty="0" smtClean="0">
                <a:solidFill>
                  <a:prstClr val="black"/>
                </a:solidFill>
              </a:rPr>
              <a:t>How can the sectors work together? </a:t>
            </a:r>
          </a:p>
          <a:p>
            <a:pPr marL="514350" indent="-514350">
              <a:buAutoNum type="arabicPeriod"/>
            </a:pPr>
            <a:r>
              <a:rPr lang="en-US" sz="2800" dirty="0" smtClean="0">
                <a:solidFill>
                  <a:prstClr val="black"/>
                </a:solidFill>
              </a:rPr>
              <a:t>What resources are available to support the collaboration? </a:t>
            </a:r>
          </a:p>
          <a:p>
            <a:pPr marL="457200" indent="-457200">
              <a:buAutoNum type="arabicPeriod"/>
            </a:pPr>
            <a:endParaRPr lang="en-US" sz="2400" dirty="0">
              <a:solidFill>
                <a:prstClr val="black"/>
              </a:solidFill>
            </a:endParaRPr>
          </a:p>
        </p:txBody>
      </p:sp>
    </p:spTree>
    <p:extLst>
      <p:ext uri="{BB962C8B-B14F-4D97-AF65-F5344CB8AC3E}">
        <p14:creationId xmlns:p14="http://schemas.microsoft.com/office/powerpoint/2010/main" val="4023141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FF"/>
                </a:solidFill>
                <a:latin typeface="Georgia"/>
                <a:cs typeface="Georgia"/>
              </a:rPr>
              <a:t>Title</a:t>
            </a:r>
            <a:endParaRPr lang="en-US" sz="3200" dirty="0">
              <a:solidFill>
                <a:srgbClr val="FFFFFF"/>
              </a:solidFill>
              <a:latin typeface="Georgia"/>
              <a:cs typeface="Georgia"/>
            </a:endParaRPr>
          </a:p>
        </p:txBody>
      </p:sp>
      <p:sp>
        <p:nvSpPr>
          <p:cNvPr id="3" name="Content Placeholder 2"/>
          <p:cNvSpPr>
            <a:spLocks noGrp="1"/>
          </p:cNvSpPr>
          <p:nvPr>
            <p:ph idx="1"/>
          </p:nvPr>
        </p:nvSpPr>
        <p:spPr/>
        <p:txBody>
          <a:bodyPr>
            <a:normAutofit/>
          </a:bodyPr>
          <a:lstStyle/>
          <a:p>
            <a:r>
              <a:rPr lang="en-US" sz="2000" dirty="0" smtClean="0">
                <a:solidFill>
                  <a:srgbClr val="FFFFFF"/>
                </a:solidFill>
                <a:latin typeface="Georgia"/>
                <a:cs typeface="Georgia"/>
              </a:rPr>
              <a:t> Title Page Content</a:t>
            </a:r>
            <a:endParaRPr lang="en-US" sz="2000" dirty="0">
              <a:solidFill>
                <a:srgbClr val="FFFFFF"/>
              </a:solidFill>
              <a:latin typeface="Georgia"/>
              <a:cs typeface="Georgia"/>
            </a:endParaRPr>
          </a:p>
        </p:txBody>
      </p:sp>
      <p:pic>
        <p:nvPicPr>
          <p:cNvPr id="4" name="Picture 3" descr="3rd-pg-option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MTHCF-Logo-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4267" y="6001036"/>
            <a:ext cx="1815536" cy="487320"/>
          </a:xfrm>
          <a:prstGeom prst="rect">
            <a:avLst/>
          </a:prstGeom>
        </p:spPr>
      </p:pic>
      <p:sp>
        <p:nvSpPr>
          <p:cNvPr id="5" name="TextBox 4"/>
          <p:cNvSpPr txBox="1"/>
          <p:nvPr/>
        </p:nvSpPr>
        <p:spPr>
          <a:xfrm>
            <a:off x="457200" y="176178"/>
            <a:ext cx="8501698" cy="2123658"/>
          </a:xfrm>
          <a:prstGeom prst="rect">
            <a:avLst/>
          </a:prstGeom>
          <a:noFill/>
        </p:spPr>
        <p:txBody>
          <a:bodyPr wrap="square" rtlCol="0">
            <a:spAutoFit/>
          </a:bodyPr>
          <a:lstStyle/>
          <a:p>
            <a:pPr algn="ctr"/>
            <a:r>
              <a:rPr lang="en-US" sz="2800" b="1" dirty="0" smtClean="0">
                <a:solidFill>
                  <a:prstClr val="black"/>
                </a:solidFill>
              </a:rPr>
              <a:t>Collaboration:</a:t>
            </a:r>
            <a:endParaRPr lang="en-US" sz="2800" b="1" dirty="0">
              <a:solidFill>
                <a:prstClr val="black"/>
              </a:solidFill>
            </a:endParaRPr>
          </a:p>
          <a:p>
            <a:pPr algn="ctr"/>
            <a:r>
              <a:rPr lang="en-US" sz="2400" b="1" dirty="0" smtClean="0">
                <a:solidFill>
                  <a:schemeClr val="accent3">
                    <a:lumMod val="50000"/>
                  </a:schemeClr>
                </a:solidFill>
              </a:rPr>
              <a:t>Health and Community Developers working to address the “social determinants of health”</a:t>
            </a:r>
          </a:p>
          <a:p>
            <a:endParaRPr lang="en-US" sz="2800" b="1" dirty="0">
              <a:solidFill>
                <a:prstClr val="black"/>
              </a:solidFill>
            </a:endParaRPr>
          </a:p>
          <a:p>
            <a:endParaRPr lang="en-US" sz="2800" dirty="0">
              <a:solidFill>
                <a:prstClr val="black"/>
              </a:solidFill>
            </a:endParaRPr>
          </a:p>
        </p:txBody>
      </p:sp>
      <p:sp>
        <p:nvSpPr>
          <p:cNvPr id="10" name="Content Placeholder 3"/>
          <p:cNvSpPr txBox="1">
            <a:spLocks/>
          </p:cNvSpPr>
          <p:nvPr/>
        </p:nvSpPr>
        <p:spPr>
          <a:xfrm>
            <a:off x="228600" y="1524000"/>
            <a:ext cx="5626638" cy="16764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b="1" u="sng" dirty="0" smtClean="0"/>
              <a:t>Jack London Low Income Senior Housing</a:t>
            </a:r>
            <a:endParaRPr lang="en-US" sz="2400" u="sng" dirty="0" smtClean="0"/>
          </a:p>
          <a:p>
            <a:pPr marL="0" indent="0">
              <a:buNone/>
            </a:pPr>
            <a:r>
              <a:rPr lang="en-US" sz="2000" i="1" dirty="0" smtClean="0"/>
              <a:t>Proposed housing development:  61 senior housing units near two major freeways and the Port of Oakland.</a:t>
            </a:r>
          </a:p>
        </p:txBody>
      </p:sp>
      <p:sp>
        <p:nvSpPr>
          <p:cNvPr id="13" name="TextBox 12"/>
          <p:cNvSpPr txBox="1"/>
          <p:nvPr/>
        </p:nvSpPr>
        <p:spPr>
          <a:xfrm>
            <a:off x="228600" y="3000356"/>
            <a:ext cx="5626638" cy="2339080"/>
          </a:xfrm>
          <a:prstGeom prst="rect">
            <a:avLst/>
          </a:prstGeom>
          <a:noFill/>
        </p:spPr>
        <p:txBody>
          <a:bodyPr wrap="square" lIns="91418" tIns="45709" rIns="91418" bIns="45709" rtlCol="0">
            <a:spAutoFit/>
          </a:bodyPr>
          <a:lstStyle/>
          <a:p>
            <a:r>
              <a:rPr lang="en-US" sz="2000" b="1" dirty="0" smtClean="0"/>
              <a:t>Health Risks:  </a:t>
            </a:r>
          </a:p>
          <a:p>
            <a:pPr marL="342900" indent="-342900">
              <a:buFont typeface="+mj-lt"/>
              <a:buAutoNum type="arabicPeriod"/>
            </a:pPr>
            <a:r>
              <a:rPr lang="en-US" dirty="0" smtClean="0"/>
              <a:t>Indoor air quality from outdoor pollution sources (NOT a part of the required permit process) could harm residents</a:t>
            </a:r>
          </a:p>
          <a:p>
            <a:pPr marL="342900" indent="-342900">
              <a:buFont typeface="+mj-lt"/>
              <a:buAutoNum type="arabicPeriod"/>
            </a:pPr>
            <a:r>
              <a:rPr lang="en-US" dirty="0" smtClean="0"/>
              <a:t>Noise:  related to sleep disturbance, high blood pressure</a:t>
            </a:r>
          </a:p>
          <a:p>
            <a:pPr marL="342900" indent="-342900">
              <a:buFont typeface="+mj-lt"/>
              <a:buAutoNum type="arabicPeriod"/>
            </a:pPr>
            <a:r>
              <a:rPr lang="en-US" dirty="0" smtClean="0"/>
              <a:t>Pedestrian Safety – identified dangerous road crossings</a:t>
            </a:r>
          </a:p>
        </p:txBody>
      </p:sp>
      <p:pic>
        <p:nvPicPr>
          <p:cNvPr id="14" name="Picture 1"/>
          <p:cNvPicPr>
            <a:picLocks noChangeAspect="1" noChangeArrowheads="1"/>
          </p:cNvPicPr>
          <p:nvPr/>
        </p:nvPicPr>
        <p:blipFill>
          <a:blip r:embed="rId5" cstate="print"/>
          <a:srcRect/>
          <a:stretch>
            <a:fillRect/>
          </a:stretch>
        </p:blipFill>
        <p:spPr bwMode="auto">
          <a:xfrm>
            <a:off x="6025066" y="1417638"/>
            <a:ext cx="3142078" cy="3640069"/>
          </a:xfrm>
          <a:prstGeom prst="rect">
            <a:avLst/>
          </a:prstGeom>
          <a:noFill/>
          <a:ln w="9525">
            <a:noFill/>
            <a:miter lim="800000"/>
            <a:headEnd/>
            <a:tailEnd/>
          </a:ln>
        </p:spPr>
      </p:pic>
      <p:sp>
        <p:nvSpPr>
          <p:cNvPr id="15" name="TextBox 14"/>
          <p:cNvSpPr txBox="1"/>
          <p:nvPr/>
        </p:nvSpPr>
        <p:spPr>
          <a:xfrm>
            <a:off x="5878382" y="4917114"/>
            <a:ext cx="3352120" cy="646309"/>
          </a:xfrm>
          <a:prstGeom prst="rect">
            <a:avLst/>
          </a:prstGeom>
          <a:noFill/>
        </p:spPr>
        <p:txBody>
          <a:bodyPr wrap="square" lIns="91418" tIns="45709" rIns="91418" bIns="45709" rtlCol="0">
            <a:spAutoFit/>
          </a:bodyPr>
          <a:lstStyle/>
          <a:p>
            <a:r>
              <a:rPr lang="en-US" sz="1200" i="1" dirty="0"/>
              <a:t>Source: Human Impact Partners, </a:t>
            </a:r>
            <a:r>
              <a:rPr lang="en-US" sz="1200" i="1" dirty="0">
                <a:hlinkClick r:id="rId6"/>
              </a:rPr>
              <a:t>http://www.humanimpact.org/component/jdownloads</a:t>
            </a:r>
            <a:r>
              <a:rPr lang="en-US" sz="1200" i="1" dirty="0"/>
              <a:t> </a:t>
            </a:r>
          </a:p>
        </p:txBody>
      </p:sp>
    </p:spTree>
    <p:extLst>
      <p:ext uri="{BB962C8B-B14F-4D97-AF65-F5344CB8AC3E}">
        <p14:creationId xmlns:p14="http://schemas.microsoft.com/office/powerpoint/2010/main" val="15234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FF"/>
                </a:solidFill>
                <a:latin typeface="Georgia"/>
                <a:cs typeface="Georgia"/>
              </a:rPr>
              <a:t>Title</a:t>
            </a:r>
            <a:endParaRPr lang="en-US" sz="3200" dirty="0">
              <a:solidFill>
                <a:srgbClr val="FFFFFF"/>
              </a:solidFill>
              <a:latin typeface="Georgia"/>
              <a:cs typeface="Georgia"/>
            </a:endParaRPr>
          </a:p>
        </p:txBody>
      </p:sp>
      <p:sp>
        <p:nvSpPr>
          <p:cNvPr id="3" name="Content Placeholder 2"/>
          <p:cNvSpPr>
            <a:spLocks noGrp="1"/>
          </p:cNvSpPr>
          <p:nvPr>
            <p:ph idx="1"/>
          </p:nvPr>
        </p:nvSpPr>
        <p:spPr/>
        <p:txBody>
          <a:bodyPr>
            <a:normAutofit/>
          </a:bodyPr>
          <a:lstStyle/>
          <a:p>
            <a:r>
              <a:rPr lang="en-US" sz="2000" dirty="0" smtClean="0">
                <a:solidFill>
                  <a:srgbClr val="FFFFFF"/>
                </a:solidFill>
                <a:latin typeface="Georgia"/>
                <a:cs typeface="Georgia"/>
              </a:rPr>
              <a:t> Title Page Content</a:t>
            </a:r>
            <a:endParaRPr lang="en-US" sz="2000" dirty="0">
              <a:solidFill>
                <a:srgbClr val="FFFFFF"/>
              </a:solidFill>
              <a:latin typeface="Georgia"/>
              <a:cs typeface="Georgia"/>
            </a:endParaRPr>
          </a:p>
        </p:txBody>
      </p:sp>
      <p:pic>
        <p:nvPicPr>
          <p:cNvPr id="4" name="Picture 3" descr="3rd-pg-option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MTHCF-Logo-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4267" y="6001036"/>
            <a:ext cx="1815536" cy="487320"/>
          </a:xfrm>
          <a:prstGeom prst="rect">
            <a:avLst/>
          </a:prstGeom>
        </p:spPr>
      </p:pic>
      <p:sp>
        <p:nvSpPr>
          <p:cNvPr id="5" name="TextBox 4"/>
          <p:cNvSpPr txBox="1"/>
          <p:nvPr/>
        </p:nvSpPr>
        <p:spPr>
          <a:xfrm>
            <a:off x="457200" y="274638"/>
            <a:ext cx="8501698" cy="2246769"/>
          </a:xfrm>
          <a:prstGeom prst="rect">
            <a:avLst/>
          </a:prstGeom>
          <a:noFill/>
        </p:spPr>
        <p:txBody>
          <a:bodyPr wrap="square" rtlCol="0">
            <a:spAutoFit/>
          </a:bodyPr>
          <a:lstStyle/>
          <a:p>
            <a:pPr algn="ctr"/>
            <a:r>
              <a:rPr lang="en-US" sz="2800" b="1" dirty="0" smtClean="0">
                <a:solidFill>
                  <a:prstClr val="black"/>
                </a:solidFill>
              </a:rPr>
              <a:t>Jack London Project</a:t>
            </a:r>
          </a:p>
          <a:p>
            <a:pPr algn="ctr"/>
            <a:r>
              <a:rPr lang="en-US" sz="2800" b="1" dirty="0" smtClean="0">
                <a:solidFill>
                  <a:schemeClr val="accent3">
                    <a:lumMod val="50000"/>
                  </a:schemeClr>
                </a:solidFill>
              </a:rPr>
              <a:t>Outcomes</a:t>
            </a:r>
            <a:endParaRPr lang="en-US" sz="2800" b="1" dirty="0">
              <a:solidFill>
                <a:schemeClr val="accent3">
                  <a:lumMod val="50000"/>
                </a:schemeClr>
              </a:solidFill>
            </a:endParaRPr>
          </a:p>
          <a:p>
            <a:endParaRPr lang="en-US" sz="2800" b="1" dirty="0" smtClean="0">
              <a:solidFill>
                <a:prstClr val="black"/>
              </a:solidFill>
            </a:endParaRPr>
          </a:p>
          <a:p>
            <a:endParaRPr lang="en-US" sz="2800" b="1" dirty="0">
              <a:solidFill>
                <a:prstClr val="black"/>
              </a:solidFill>
            </a:endParaRPr>
          </a:p>
          <a:p>
            <a:endParaRPr lang="en-US" sz="2800" dirty="0">
              <a:solidFill>
                <a:prstClr val="black"/>
              </a:solidFill>
            </a:endParaRPr>
          </a:p>
        </p:txBody>
      </p:sp>
      <p:sp>
        <p:nvSpPr>
          <p:cNvPr id="10" name="Content Placeholder 3"/>
          <p:cNvSpPr txBox="1">
            <a:spLocks/>
          </p:cNvSpPr>
          <p:nvPr/>
        </p:nvSpPr>
        <p:spPr>
          <a:xfrm>
            <a:off x="228600" y="1676400"/>
            <a:ext cx="4800600" cy="3560618"/>
          </a:xfrm>
          <a:prstGeom prst="rect">
            <a:avLst/>
          </a:prstGeom>
        </p:spPr>
        <p:txBody>
          <a:bodyPr>
            <a:normAutofit fontScale="4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5938" indent="-515938">
              <a:buAutoNum type="arabicPeriod"/>
            </a:pPr>
            <a:r>
              <a:rPr lang="en-US" sz="5000" b="1" dirty="0" smtClean="0"/>
              <a:t>Air Quality </a:t>
            </a:r>
            <a:r>
              <a:rPr lang="en-US" sz="5000" dirty="0" smtClean="0"/>
              <a:t>– developer implemented air filtration; changed windows facing freeway.</a:t>
            </a:r>
            <a:endParaRPr lang="en-US" sz="5000" b="1" dirty="0"/>
          </a:p>
          <a:p>
            <a:pPr marL="515938" indent="-515938">
              <a:buAutoNum type="arabicPeriod"/>
            </a:pPr>
            <a:r>
              <a:rPr lang="en-US" sz="5000" b="1" dirty="0" smtClean="0"/>
              <a:t>Noise </a:t>
            </a:r>
            <a:r>
              <a:rPr lang="en-US" sz="5000" dirty="0" smtClean="0"/>
              <a:t>– developer added a noise-buffered courtyard and entranceway away from the highway.</a:t>
            </a:r>
          </a:p>
          <a:p>
            <a:pPr marL="514350" indent="-514350">
              <a:buFont typeface="+mj-lt"/>
              <a:buAutoNum type="arabicPeriod"/>
            </a:pPr>
            <a:r>
              <a:rPr lang="en-US" sz="5000" b="1" dirty="0" smtClean="0"/>
              <a:t>Safety </a:t>
            </a:r>
            <a:r>
              <a:rPr lang="en-US" sz="5000" dirty="0"/>
              <a:t>– recommendations for “traffic calming” measures (speed bumps, wider sidewalks with narrower lanes, safe cross walks) to allow residents walking access to nearby retail.  Under consideration.</a:t>
            </a:r>
            <a:endParaRPr lang="en-US" sz="5000" b="1" dirty="0"/>
          </a:p>
          <a:p>
            <a:pPr marL="457092" indent="-457092">
              <a:buFont typeface="Arial"/>
              <a:buAutoNum type="arabicPeriod"/>
            </a:pPr>
            <a:endParaRPr lang="en-US" dirty="0" smtClean="0"/>
          </a:p>
          <a:p>
            <a:pPr marL="457092" indent="-457092">
              <a:buFont typeface="Arial"/>
              <a:buAutoNum type="arabicPeriod"/>
            </a:pPr>
            <a:endParaRPr lang="en-US" b="1" dirty="0" smtClean="0"/>
          </a:p>
        </p:txBody>
      </p:sp>
      <p:pic>
        <p:nvPicPr>
          <p:cNvPr id="14" name="Content Placeholder 7" descr="JLGSH-medium.jpg"/>
          <p:cNvPicPr>
            <a:picLocks noChangeAspect="1"/>
          </p:cNvPicPr>
          <p:nvPr/>
        </p:nvPicPr>
        <p:blipFill>
          <a:blip r:embed="rId5" cstate="print"/>
          <a:stretch>
            <a:fillRect/>
          </a:stretch>
        </p:blipFill>
        <p:spPr>
          <a:xfrm>
            <a:off x="4930140" y="1417638"/>
            <a:ext cx="4028440" cy="1981200"/>
          </a:xfrm>
          <a:prstGeom prst="rect">
            <a:avLst/>
          </a:prstGeom>
        </p:spPr>
      </p:pic>
      <p:sp>
        <p:nvSpPr>
          <p:cNvPr id="15" name="TextBox 14"/>
          <p:cNvSpPr txBox="1"/>
          <p:nvPr/>
        </p:nvSpPr>
        <p:spPr>
          <a:xfrm>
            <a:off x="5022850" y="3391052"/>
            <a:ext cx="4028440" cy="276977"/>
          </a:xfrm>
          <a:prstGeom prst="rect">
            <a:avLst/>
          </a:prstGeom>
          <a:noFill/>
        </p:spPr>
        <p:txBody>
          <a:bodyPr wrap="square" lIns="91418" tIns="45709" rIns="91418" bIns="45709" rtlCol="0">
            <a:spAutoFit/>
          </a:bodyPr>
          <a:lstStyle/>
          <a:p>
            <a:r>
              <a:rPr lang="en-US" sz="1200" i="1" dirty="0"/>
              <a:t>Source: </a:t>
            </a:r>
            <a:r>
              <a:rPr lang="en-US" sz="1200" i="1" dirty="0">
                <a:hlinkClick r:id="rId6"/>
              </a:rPr>
              <a:t>http://humanimpact.org/JLG_case_study_draft.pdf</a:t>
            </a:r>
            <a:r>
              <a:rPr lang="en-US" sz="1200" i="1" dirty="0"/>
              <a:t> </a:t>
            </a:r>
          </a:p>
        </p:txBody>
      </p:sp>
    </p:spTree>
    <p:extLst>
      <p:ext uri="{BB962C8B-B14F-4D97-AF65-F5344CB8AC3E}">
        <p14:creationId xmlns:p14="http://schemas.microsoft.com/office/powerpoint/2010/main" val="3010918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FF"/>
                </a:solidFill>
                <a:latin typeface="Georgia"/>
                <a:cs typeface="Georgia"/>
              </a:rPr>
              <a:t>Title</a:t>
            </a:r>
            <a:endParaRPr lang="en-US" sz="3200" dirty="0">
              <a:solidFill>
                <a:srgbClr val="FFFFFF"/>
              </a:solidFill>
              <a:latin typeface="Georgia"/>
              <a:cs typeface="Georgia"/>
            </a:endParaRPr>
          </a:p>
        </p:txBody>
      </p:sp>
      <p:sp>
        <p:nvSpPr>
          <p:cNvPr id="3" name="Content Placeholder 2"/>
          <p:cNvSpPr>
            <a:spLocks noGrp="1"/>
          </p:cNvSpPr>
          <p:nvPr>
            <p:ph idx="1"/>
          </p:nvPr>
        </p:nvSpPr>
        <p:spPr/>
        <p:txBody>
          <a:bodyPr>
            <a:normAutofit/>
          </a:bodyPr>
          <a:lstStyle/>
          <a:p>
            <a:r>
              <a:rPr lang="en-US" sz="2000" dirty="0" smtClean="0">
                <a:solidFill>
                  <a:srgbClr val="FFFFFF"/>
                </a:solidFill>
                <a:latin typeface="Georgia"/>
                <a:cs typeface="Georgia"/>
              </a:rPr>
              <a:t> Title Page Content</a:t>
            </a:r>
            <a:endParaRPr lang="en-US" sz="2000" dirty="0">
              <a:solidFill>
                <a:srgbClr val="FFFFFF"/>
              </a:solidFill>
              <a:latin typeface="Georgia"/>
              <a:cs typeface="Georgia"/>
            </a:endParaRPr>
          </a:p>
        </p:txBody>
      </p:sp>
      <p:pic>
        <p:nvPicPr>
          <p:cNvPr id="4" name="Picture 3" descr="3rd-pg-option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MTHCF-Logo-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4267" y="6001036"/>
            <a:ext cx="1815536" cy="487320"/>
          </a:xfrm>
          <a:prstGeom prst="rect">
            <a:avLst/>
          </a:prstGeom>
        </p:spPr>
      </p:pic>
      <p:sp>
        <p:nvSpPr>
          <p:cNvPr id="5" name="TextBox 4"/>
          <p:cNvSpPr txBox="1"/>
          <p:nvPr/>
        </p:nvSpPr>
        <p:spPr>
          <a:xfrm>
            <a:off x="457200" y="274638"/>
            <a:ext cx="8501698" cy="1938992"/>
          </a:xfrm>
          <a:prstGeom prst="rect">
            <a:avLst/>
          </a:prstGeom>
          <a:noFill/>
        </p:spPr>
        <p:txBody>
          <a:bodyPr wrap="square" rtlCol="0">
            <a:spAutoFit/>
          </a:bodyPr>
          <a:lstStyle/>
          <a:p>
            <a:pPr algn="ctr"/>
            <a:r>
              <a:rPr lang="en-US" sz="3600" b="1" dirty="0" smtClean="0">
                <a:solidFill>
                  <a:prstClr val="black"/>
                </a:solidFill>
              </a:rPr>
              <a:t>Jack London project:</a:t>
            </a:r>
            <a:endParaRPr lang="en-US" sz="3600" b="1" dirty="0">
              <a:solidFill>
                <a:prstClr val="black"/>
              </a:solidFill>
            </a:endParaRPr>
          </a:p>
          <a:p>
            <a:pPr algn="ctr"/>
            <a:r>
              <a:rPr lang="en-US" sz="2800" b="1" i="1" dirty="0" smtClean="0">
                <a:solidFill>
                  <a:prstClr val="black"/>
                </a:solidFill>
              </a:rPr>
              <a:t>Now people live there…</a:t>
            </a:r>
          </a:p>
          <a:p>
            <a:endParaRPr lang="en-US" sz="2800" b="1" dirty="0">
              <a:solidFill>
                <a:prstClr val="black"/>
              </a:solidFill>
            </a:endParaRPr>
          </a:p>
          <a:p>
            <a:endParaRPr lang="en-US" sz="2800" dirty="0">
              <a:solidFill>
                <a:prstClr val="black"/>
              </a:solidFill>
            </a:endParaRPr>
          </a:p>
        </p:txBody>
      </p:sp>
      <p:sp>
        <p:nvSpPr>
          <p:cNvPr id="11" name="Content Placeholder 2"/>
          <p:cNvSpPr txBox="1">
            <a:spLocks/>
          </p:cNvSpPr>
          <p:nvPr/>
        </p:nvSpPr>
        <p:spPr>
          <a:xfrm>
            <a:off x="403895" y="1687555"/>
            <a:ext cx="8555003" cy="395128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i="1" dirty="0" smtClean="0"/>
              <a:t>“The way that they designed this building, it’s for your health. We can open up the air purifiers to get fresh air. I’m even on the side facing the freeway but the building is sound-proof, so you can barely hear the traffic. It’s so peaceful. Before I lived here, I had to have shots for asthma and go to the hospital for oxygen to get my breathing down to the right level. Since I’ve lived here, I haven’t had to do that once.  </a:t>
            </a:r>
            <a:r>
              <a:rPr lang="en-US" sz="2800" b="1" i="1" dirty="0" smtClean="0"/>
              <a:t>I love it.</a:t>
            </a:r>
            <a:r>
              <a:rPr lang="en-US" sz="2800" i="1" dirty="0" smtClean="0"/>
              <a:t>”</a:t>
            </a:r>
            <a:endParaRPr lang="en-US" sz="2800" b="1" i="1" dirty="0" smtClean="0"/>
          </a:p>
          <a:p>
            <a:pPr algn="ctr"/>
            <a:endParaRPr lang="en-US" dirty="0"/>
          </a:p>
        </p:txBody>
      </p:sp>
    </p:spTree>
    <p:extLst>
      <p:ext uri="{BB962C8B-B14F-4D97-AF65-F5344CB8AC3E}">
        <p14:creationId xmlns:p14="http://schemas.microsoft.com/office/powerpoint/2010/main" val="7817728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FF"/>
                </a:solidFill>
                <a:latin typeface="Georgia"/>
                <a:cs typeface="Georgia"/>
              </a:rPr>
              <a:t>Title</a:t>
            </a:r>
            <a:endParaRPr lang="en-US" sz="3200" dirty="0">
              <a:solidFill>
                <a:srgbClr val="FFFFFF"/>
              </a:solidFill>
              <a:latin typeface="Georgia"/>
              <a:cs typeface="Georgia"/>
            </a:endParaRPr>
          </a:p>
        </p:txBody>
      </p:sp>
      <p:sp>
        <p:nvSpPr>
          <p:cNvPr id="3" name="Content Placeholder 2"/>
          <p:cNvSpPr>
            <a:spLocks noGrp="1"/>
          </p:cNvSpPr>
          <p:nvPr>
            <p:ph idx="1"/>
          </p:nvPr>
        </p:nvSpPr>
        <p:spPr/>
        <p:txBody>
          <a:bodyPr>
            <a:normAutofit/>
          </a:bodyPr>
          <a:lstStyle/>
          <a:p>
            <a:r>
              <a:rPr lang="en-US" sz="2000" dirty="0" smtClean="0">
                <a:solidFill>
                  <a:srgbClr val="FFFFFF"/>
                </a:solidFill>
                <a:latin typeface="Georgia"/>
                <a:cs typeface="Georgia"/>
              </a:rPr>
              <a:t> Title Page Content</a:t>
            </a:r>
            <a:endParaRPr lang="en-US" sz="2000" dirty="0">
              <a:solidFill>
                <a:srgbClr val="FFFFFF"/>
              </a:solidFill>
              <a:latin typeface="Georgia"/>
              <a:cs typeface="Georgia"/>
            </a:endParaRPr>
          </a:p>
        </p:txBody>
      </p:sp>
      <p:pic>
        <p:nvPicPr>
          <p:cNvPr id="4" name="Picture 3" descr="3rd-pg-option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MTHCF-Logo-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4267" y="6001036"/>
            <a:ext cx="1815536" cy="487320"/>
          </a:xfrm>
          <a:prstGeom prst="rect">
            <a:avLst/>
          </a:prstGeom>
        </p:spPr>
      </p:pic>
      <p:sp>
        <p:nvSpPr>
          <p:cNvPr id="5" name="TextBox 4"/>
          <p:cNvSpPr txBox="1"/>
          <p:nvPr/>
        </p:nvSpPr>
        <p:spPr>
          <a:xfrm>
            <a:off x="457200" y="274638"/>
            <a:ext cx="8501698" cy="1446550"/>
          </a:xfrm>
          <a:prstGeom prst="rect">
            <a:avLst/>
          </a:prstGeom>
          <a:noFill/>
        </p:spPr>
        <p:txBody>
          <a:bodyPr wrap="square" rtlCol="0">
            <a:spAutoFit/>
          </a:bodyPr>
          <a:lstStyle/>
          <a:p>
            <a:pPr algn="ctr"/>
            <a:r>
              <a:rPr lang="en-US" sz="3200" b="1" dirty="0" smtClean="0">
                <a:solidFill>
                  <a:prstClr val="black"/>
                </a:solidFill>
              </a:rPr>
              <a:t>Booth Child Development Center</a:t>
            </a:r>
          </a:p>
          <a:p>
            <a:endParaRPr lang="en-US" sz="2800" b="1" dirty="0">
              <a:solidFill>
                <a:prstClr val="black"/>
              </a:solidFill>
            </a:endParaRPr>
          </a:p>
          <a:p>
            <a:endParaRPr lang="en-US" sz="2800" dirty="0">
              <a:solidFill>
                <a:prstClr val="black"/>
              </a:solidFill>
            </a:endParaRPr>
          </a:p>
        </p:txBody>
      </p:sp>
      <p:sp>
        <p:nvSpPr>
          <p:cNvPr id="6" name="Rectangle 5"/>
          <p:cNvSpPr/>
          <p:nvPr/>
        </p:nvSpPr>
        <p:spPr>
          <a:xfrm>
            <a:off x="457200" y="1435874"/>
            <a:ext cx="8229600" cy="4031873"/>
          </a:xfrm>
          <a:prstGeom prst="rect">
            <a:avLst/>
          </a:prstGeom>
        </p:spPr>
        <p:txBody>
          <a:bodyPr wrap="square">
            <a:spAutoFit/>
          </a:bodyPr>
          <a:lstStyle/>
          <a:p>
            <a:pPr marL="58724" indent="-58724">
              <a:tabLst>
                <a:tab pos="58724" algn="l"/>
              </a:tabLst>
            </a:pPr>
            <a:r>
              <a:rPr lang="en-US" sz="2000" b="1" dirty="0" smtClean="0"/>
              <a:t>Project:</a:t>
            </a:r>
          </a:p>
          <a:p>
            <a:pPr>
              <a:tabLst>
                <a:tab pos="58724" algn="l"/>
              </a:tabLst>
            </a:pPr>
            <a:r>
              <a:rPr lang="en-US" dirty="0" smtClean="0"/>
              <a:t>LIIF provided a Childcare Facilities Fund improvement grant ($70,000) to a struggling childcare </a:t>
            </a:r>
            <a:r>
              <a:rPr lang="en-US" dirty="0" err="1" smtClean="0"/>
              <a:t>facilitiy</a:t>
            </a:r>
            <a:r>
              <a:rPr lang="en-US" dirty="0" smtClean="0"/>
              <a:t>.</a:t>
            </a:r>
          </a:p>
          <a:p>
            <a:pPr marL="285750" indent="-285750">
              <a:buFontTx/>
              <a:buChar char="-"/>
              <a:tabLst>
                <a:tab pos="58724" algn="l"/>
              </a:tabLst>
            </a:pPr>
            <a:r>
              <a:rPr lang="en-US" dirty="0" smtClean="0"/>
              <a:t>Old carpet </a:t>
            </a:r>
            <a:r>
              <a:rPr lang="en-US" dirty="0" err="1" smtClean="0"/>
              <a:t>removed</a:t>
            </a:r>
            <a:r>
              <a:rPr lang="en-US" dirty="0" err="1" smtClean="0">
                <a:sym typeface="Wingdings" panose="05000000000000000000" pitchFamily="2" charset="2"/>
              </a:rPr>
              <a:t>solid</a:t>
            </a:r>
            <a:r>
              <a:rPr lang="en-US" dirty="0" smtClean="0">
                <a:sym typeface="Wingdings" panose="05000000000000000000" pitchFamily="2" charset="2"/>
              </a:rPr>
              <a:t> floor</a:t>
            </a:r>
          </a:p>
          <a:p>
            <a:pPr marL="285750" indent="-285750">
              <a:buFontTx/>
              <a:buChar char="-"/>
              <a:tabLst>
                <a:tab pos="58724" algn="l"/>
              </a:tabLst>
            </a:pPr>
            <a:r>
              <a:rPr lang="en-US" dirty="0" smtClean="0">
                <a:sym typeface="Wingdings" panose="05000000000000000000" pitchFamily="2" charset="2"/>
              </a:rPr>
              <a:t>Better sinks</a:t>
            </a:r>
          </a:p>
          <a:p>
            <a:pPr marL="285750" indent="-285750">
              <a:buFontTx/>
              <a:buChar char="-"/>
              <a:tabLst>
                <a:tab pos="58724" algn="l"/>
              </a:tabLst>
            </a:pPr>
            <a:r>
              <a:rPr lang="en-US" dirty="0" smtClean="0">
                <a:sym typeface="Wingdings" panose="05000000000000000000" pitchFamily="2" charset="2"/>
              </a:rPr>
              <a:t>Garden to supply school meals</a:t>
            </a:r>
          </a:p>
          <a:p>
            <a:pPr marL="285750" indent="-285750">
              <a:buFontTx/>
              <a:buChar char="-"/>
              <a:tabLst>
                <a:tab pos="58724" algn="l"/>
              </a:tabLst>
            </a:pPr>
            <a:r>
              <a:rPr lang="en-US" dirty="0" smtClean="0">
                <a:sym typeface="Wingdings" panose="05000000000000000000" pitchFamily="2" charset="2"/>
              </a:rPr>
              <a:t>Ramps for changing tables</a:t>
            </a:r>
          </a:p>
          <a:p>
            <a:pPr marL="285750" indent="-285750">
              <a:buFontTx/>
              <a:buChar char="-"/>
              <a:tabLst>
                <a:tab pos="58724" algn="l"/>
              </a:tabLst>
            </a:pPr>
            <a:r>
              <a:rPr lang="en-US" dirty="0" smtClean="0">
                <a:sym typeface="Wingdings" panose="05000000000000000000" pitchFamily="2" charset="2"/>
              </a:rPr>
              <a:t>Outdoor play space</a:t>
            </a:r>
          </a:p>
          <a:p>
            <a:endParaRPr lang="en-US" b="1" dirty="0" smtClean="0"/>
          </a:p>
          <a:p>
            <a:r>
              <a:rPr lang="en-US" sz="2000" b="1" dirty="0" smtClean="0"/>
              <a:t>Health-related outcomes: </a:t>
            </a:r>
            <a:endParaRPr lang="en-US" sz="2000" b="1" dirty="0"/>
          </a:p>
          <a:p>
            <a:pPr marL="285750" indent="-285750">
              <a:spcBef>
                <a:spcPts val="0"/>
              </a:spcBef>
              <a:buFont typeface="Arial" panose="020B0604020202020204" pitchFamily="34" charset="0"/>
              <a:buChar char="•"/>
            </a:pPr>
            <a:r>
              <a:rPr lang="en-US" dirty="0" smtClean="0"/>
              <a:t>Substantial reduction in asthma, respiratory</a:t>
            </a:r>
          </a:p>
          <a:p>
            <a:pPr>
              <a:spcBef>
                <a:spcPts val="0"/>
              </a:spcBef>
            </a:pPr>
            <a:r>
              <a:rPr lang="en-US" dirty="0" smtClean="0"/>
              <a:t>      illness,</a:t>
            </a:r>
          </a:p>
          <a:p>
            <a:pPr marL="285750" indent="-285750">
              <a:spcBef>
                <a:spcPts val="0"/>
              </a:spcBef>
              <a:buFont typeface="Arial" panose="020B0604020202020204" pitchFamily="34" charset="0"/>
              <a:buChar char="•"/>
            </a:pPr>
            <a:r>
              <a:rPr lang="en-US" dirty="0" smtClean="0"/>
              <a:t>Improved </a:t>
            </a:r>
            <a:r>
              <a:rPr lang="en-US" dirty="0" err="1" smtClean="0"/>
              <a:t>attendance</a:t>
            </a:r>
            <a:r>
              <a:rPr lang="en-US" dirty="0" err="1" smtClean="0">
                <a:sym typeface="Wingdings" panose="05000000000000000000" pitchFamily="2" charset="2"/>
              </a:rPr>
              <a:t>revenue</a:t>
            </a:r>
            <a:endParaRPr lang="en-US" dirty="0" smtClean="0">
              <a:sym typeface="Wingdings" panose="05000000000000000000" pitchFamily="2" charset="2"/>
            </a:endParaRPr>
          </a:p>
          <a:p>
            <a:pPr marL="285750" indent="-285750">
              <a:spcBef>
                <a:spcPts val="0"/>
              </a:spcBef>
              <a:buFont typeface="Arial" panose="020B0604020202020204" pitchFamily="34" charset="0"/>
              <a:buChar char="•"/>
            </a:pPr>
            <a:r>
              <a:rPr lang="en-US" dirty="0" smtClean="0">
                <a:sym typeface="Wingdings" panose="05000000000000000000" pitchFamily="2" charset="2"/>
              </a:rPr>
              <a:t>Reduced disability costs among staff </a:t>
            </a:r>
            <a:endParaRPr lang="en-US" dirty="0"/>
          </a:p>
        </p:txBody>
      </p:sp>
      <p:pic>
        <p:nvPicPr>
          <p:cNvPr id="7" name="Picture 6"/>
          <p:cNvPicPr>
            <a:picLocks noChangeAspect="1"/>
          </p:cNvPicPr>
          <p:nvPr/>
        </p:nvPicPr>
        <p:blipFill>
          <a:blip r:embed="rId5"/>
          <a:stretch>
            <a:fillRect/>
          </a:stretch>
        </p:blipFill>
        <p:spPr>
          <a:xfrm>
            <a:off x="4951973" y="3195872"/>
            <a:ext cx="4125964" cy="2278639"/>
          </a:xfrm>
          <a:prstGeom prst="rect">
            <a:avLst/>
          </a:prstGeom>
        </p:spPr>
      </p:pic>
    </p:spTree>
    <p:extLst>
      <p:ext uri="{BB962C8B-B14F-4D97-AF65-F5344CB8AC3E}">
        <p14:creationId xmlns:p14="http://schemas.microsoft.com/office/powerpoint/2010/main" val="8352089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FF"/>
                </a:solidFill>
                <a:latin typeface="Georgia"/>
                <a:cs typeface="Georgia"/>
              </a:rPr>
              <a:t>Title</a:t>
            </a:r>
            <a:endParaRPr lang="en-US" sz="3200" dirty="0">
              <a:solidFill>
                <a:srgbClr val="FFFFFF"/>
              </a:solidFill>
              <a:latin typeface="Georgia"/>
              <a:cs typeface="Georgia"/>
            </a:endParaRPr>
          </a:p>
        </p:txBody>
      </p:sp>
      <p:sp>
        <p:nvSpPr>
          <p:cNvPr id="3" name="Content Placeholder 2"/>
          <p:cNvSpPr>
            <a:spLocks noGrp="1"/>
          </p:cNvSpPr>
          <p:nvPr>
            <p:ph idx="1"/>
          </p:nvPr>
        </p:nvSpPr>
        <p:spPr/>
        <p:txBody>
          <a:bodyPr>
            <a:normAutofit/>
          </a:bodyPr>
          <a:lstStyle/>
          <a:p>
            <a:r>
              <a:rPr lang="en-US" sz="2000" dirty="0" smtClean="0">
                <a:solidFill>
                  <a:srgbClr val="FFFFFF"/>
                </a:solidFill>
                <a:latin typeface="Georgia"/>
                <a:cs typeface="Georgia"/>
              </a:rPr>
              <a:t> Title Page Content</a:t>
            </a:r>
            <a:endParaRPr lang="en-US" sz="2000" dirty="0">
              <a:solidFill>
                <a:srgbClr val="FFFFFF"/>
              </a:solidFill>
              <a:latin typeface="Georgia"/>
              <a:cs typeface="Georgia"/>
            </a:endParaRPr>
          </a:p>
        </p:txBody>
      </p:sp>
      <p:pic>
        <p:nvPicPr>
          <p:cNvPr id="4" name="Picture 3" descr="3rd-pg-option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MTHCF-Logo-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4267" y="6001036"/>
            <a:ext cx="1815536" cy="487320"/>
          </a:xfrm>
          <a:prstGeom prst="rect">
            <a:avLst/>
          </a:prstGeom>
        </p:spPr>
      </p:pic>
      <p:sp>
        <p:nvSpPr>
          <p:cNvPr id="5" name="TextBox 4"/>
          <p:cNvSpPr txBox="1"/>
          <p:nvPr/>
        </p:nvSpPr>
        <p:spPr>
          <a:xfrm>
            <a:off x="457200" y="274638"/>
            <a:ext cx="8501698" cy="1508105"/>
          </a:xfrm>
          <a:prstGeom prst="rect">
            <a:avLst/>
          </a:prstGeom>
          <a:noFill/>
        </p:spPr>
        <p:txBody>
          <a:bodyPr wrap="square" rtlCol="0">
            <a:spAutoFit/>
          </a:bodyPr>
          <a:lstStyle/>
          <a:p>
            <a:pPr algn="ctr"/>
            <a:r>
              <a:rPr lang="en-US" sz="3600" b="1" dirty="0" smtClean="0">
                <a:solidFill>
                  <a:prstClr val="black"/>
                </a:solidFill>
              </a:rPr>
              <a:t>Housing and Health: a policy example</a:t>
            </a:r>
          </a:p>
          <a:p>
            <a:endParaRPr lang="en-US" sz="2800" b="1" dirty="0">
              <a:solidFill>
                <a:prstClr val="black"/>
              </a:solidFill>
            </a:endParaRPr>
          </a:p>
          <a:p>
            <a:endParaRPr lang="en-US" sz="2800" dirty="0">
              <a:solidFill>
                <a:prstClr val="black"/>
              </a:solidFill>
            </a:endParaRPr>
          </a:p>
        </p:txBody>
      </p:sp>
      <p:sp>
        <p:nvSpPr>
          <p:cNvPr id="6" name="Rectangle 5"/>
          <p:cNvSpPr/>
          <p:nvPr/>
        </p:nvSpPr>
        <p:spPr>
          <a:xfrm>
            <a:off x="457200" y="1435874"/>
            <a:ext cx="8229600" cy="4108817"/>
          </a:xfrm>
          <a:prstGeom prst="rect">
            <a:avLst/>
          </a:prstGeom>
        </p:spPr>
        <p:txBody>
          <a:bodyPr wrap="square">
            <a:spAutoFit/>
          </a:bodyPr>
          <a:lstStyle/>
          <a:p>
            <a:pPr marL="58724" indent="-58724">
              <a:tabLst>
                <a:tab pos="58724" algn="l"/>
              </a:tabLst>
            </a:pPr>
            <a:r>
              <a:rPr lang="en-US" sz="2000" b="1" dirty="0"/>
              <a:t>Policy Question:  </a:t>
            </a:r>
            <a:endParaRPr lang="en-US" sz="2000" b="1" dirty="0" smtClean="0"/>
          </a:p>
          <a:p>
            <a:pPr>
              <a:tabLst>
                <a:tab pos="58724" algn="l"/>
              </a:tabLst>
            </a:pPr>
            <a:r>
              <a:rPr lang="en-US" dirty="0"/>
              <a:t>E</a:t>
            </a:r>
            <a:r>
              <a:rPr lang="en-US" dirty="0" smtClean="0"/>
              <a:t>nergy </a:t>
            </a:r>
            <a:r>
              <a:rPr lang="en-US" dirty="0"/>
              <a:t>prices spiked after Katrina, increasing the financial burden for </a:t>
            </a:r>
            <a:r>
              <a:rPr lang="en-US" dirty="0" smtClean="0"/>
              <a:t>families. Should LIHEAP </a:t>
            </a:r>
            <a:r>
              <a:rPr lang="en-US" dirty="0"/>
              <a:t>funds be increased?</a:t>
            </a:r>
            <a:endParaRPr lang="en-US" b="1" dirty="0">
              <a:effectLst>
                <a:outerShdw blurRad="38100" dist="38100" dir="2700000" algn="tl">
                  <a:srgbClr val="000000">
                    <a:alpha val="43137"/>
                  </a:srgbClr>
                </a:outerShdw>
              </a:effectLst>
            </a:endParaRPr>
          </a:p>
          <a:p>
            <a:endParaRPr lang="en-US" b="1" dirty="0" smtClean="0"/>
          </a:p>
          <a:p>
            <a:r>
              <a:rPr lang="en-US" sz="2000" b="1" dirty="0" smtClean="0"/>
              <a:t>Health </a:t>
            </a:r>
            <a:r>
              <a:rPr lang="en-US" sz="2000" b="1" dirty="0"/>
              <a:t>Effects:</a:t>
            </a:r>
          </a:p>
          <a:p>
            <a:pPr marL="285750" indent="-285750">
              <a:spcBef>
                <a:spcPts val="0"/>
              </a:spcBef>
              <a:buFont typeface="Arial" panose="020B0604020202020204" pitchFamily="34" charset="0"/>
              <a:buChar char="•"/>
            </a:pPr>
            <a:r>
              <a:rPr lang="en-US" dirty="0"/>
              <a:t>Pneumonia</a:t>
            </a:r>
          </a:p>
          <a:p>
            <a:pPr marL="285750" indent="-285750">
              <a:spcBef>
                <a:spcPts val="0"/>
              </a:spcBef>
              <a:buFont typeface="Arial" panose="020B0604020202020204" pitchFamily="34" charset="0"/>
              <a:buChar char="•"/>
            </a:pPr>
            <a:r>
              <a:rPr lang="en-US" dirty="0"/>
              <a:t>Burns</a:t>
            </a:r>
          </a:p>
          <a:p>
            <a:pPr marL="285750" indent="-285750">
              <a:spcBef>
                <a:spcPts val="0"/>
              </a:spcBef>
              <a:buFont typeface="Arial" panose="020B0604020202020204" pitchFamily="34" charset="0"/>
              <a:buChar char="•"/>
            </a:pPr>
            <a:r>
              <a:rPr lang="en-US" dirty="0"/>
              <a:t>CO poisoning</a:t>
            </a:r>
          </a:p>
          <a:p>
            <a:pPr marL="285750" indent="-285750">
              <a:spcBef>
                <a:spcPts val="0"/>
              </a:spcBef>
              <a:buFont typeface="Arial" panose="020B0604020202020204" pitchFamily="34" charset="0"/>
              <a:buChar char="•"/>
            </a:pPr>
            <a:r>
              <a:rPr lang="en-US" dirty="0"/>
              <a:t>Hunger and poor nutrition</a:t>
            </a:r>
          </a:p>
          <a:p>
            <a:endParaRPr lang="en-US" sz="100" b="1" dirty="0">
              <a:effectLst>
                <a:outerShdw blurRad="38100" dist="38100" dir="2700000" algn="tl">
                  <a:srgbClr val="000000">
                    <a:alpha val="43137"/>
                  </a:srgbClr>
                </a:outerShdw>
              </a:effectLst>
            </a:endParaRPr>
          </a:p>
          <a:p>
            <a:endParaRPr lang="en-US" sz="2000" b="1" dirty="0" smtClean="0"/>
          </a:p>
          <a:p>
            <a:r>
              <a:rPr lang="en-US" sz="2000" b="1" dirty="0" smtClean="0"/>
              <a:t>Recommendations </a:t>
            </a:r>
            <a:r>
              <a:rPr lang="en-US" sz="2000" b="1" dirty="0"/>
              <a:t>and Outcomes:</a:t>
            </a:r>
            <a:endParaRPr lang="en-US" sz="2000" dirty="0"/>
          </a:p>
          <a:p>
            <a:pPr marL="285750" indent="-285750">
              <a:spcBef>
                <a:spcPts val="0"/>
              </a:spcBef>
              <a:buFont typeface="Arial" panose="020B0604020202020204" pitchFamily="34" charset="0"/>
              <a:buChar char="•"/>
            </a:pPr>
            <a:r>
              <a:rPr lang="en-US" dirty="0"/>
              <a:t>Increased funding for </a:t>
            </a:r>
            <a:r>
              <a:rPr lang="en-US" dirty="0" err="1"/>
              <a:t>LIHEAP</a:t>
            </a:r>
            <a:r>
              <a:rPr lang="en-US" dirty="0"/>
              <a:t>—state controller noted the importance of the bill to public health in his evaluation of fiscal impacts</a:t>
            </a:r>
          </a:p>
          <a:p>
            <a:pPr marL="285750" indent="-285750">
              <a:buFont typeface="Arial" panose="020B0604020202020204" pitchFamily="34" charset="0"/>
              <a:buChar char="•"/>
            </a:pPr>
            <a:r>
              <a:rPr lang="en-US" dirty="0"/>
              <a:t>New evaluation parameters to ensure adequate data on outcomes of program</a:t>
            </a:r>
          </a:p>
        </p:txBody>
      </p:sp>
      <p:sp>
        <p:nvSpPr>
          <p:cNvPr id="10" name="Right Arrow 9"/>
          <p:cNvSpPr/>
          <p:nvPr/>
        </p:nvSpPr>
        <p:spPr bwMode="auto">
          <a:xfrm>
            <a:off x="3276600" y="3314700"/>
            <a:ext cx="1371600" cy="5334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18" tIns="45709" rIns="91418" bIns="45709" numCol="1" rtlCol="0" anchor="t" anchorCtr="0" compatLnSpc="1">
            <a:prstTxWarp prst="textNoShape">
              <a:avLst/>
            </a:prstTxWarp>
          </a:bodyPr>
          <a:lstStyle/>
          <a:p>
            <a:endParaRPr lang="en-US" smtClean="0">
              <a:solidFill>
                <a:srgbClr val="000000"/>
              </a:solidFill>
            </a:endParaRPr>
          </a:p>
        </p:txBody>
      </p:sp>
      <p:sp>
        <p:nvSpPr>
          <p:cNvPr id="13" name="Rectangle 12"/>
          <p:cNvSpPr/>
          <p:nvPr/>
        </p:nvSpPr>
        <p:spPr bwMode="auto">
          <a:xfrm>
            <a:off x="5105400" y="3025888"/>
            <a:ext cx="2525684" cy="762000"/>
          </a:xfrm>
          <a:prstGeom prst="rect">
            <a:avLst/>
          </a:prstGeom>
          <a:solidFill>
            <a:srgbClr val="EEF7F8"/>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18" tIns="45709" rIns="91418" bIns="45709" numCol="1" rtlCol="0" anchor="t" anchorCtr="0" compatLnSpc="1">
            <a:prstTxWarp prst="textNoShape">
              <a:avLst/>
            </a:prstTxWarp>
          </a:bodyPr>
          <a:lstStyle/>
          <a:p>
            <a:r>
              <a:rPr lang="en-US" i="1" dirty="0" smtClean="0">
                <a:solidFill>
                  <a:srgbClr val="000000"/>
                </a:solidFill>
              </a:rPr>
              <a:t>implications for Medicaid expenditures</a:t>
            </a:r>
          </a:p>
        </p:txBody>
      </p:sp>
    </p:spTree>
    <p:extLst>
      <p:ext uri="{BB962C8B-B14F-4D97-AF65-F5344CB8AC3E}">
        <p14:creationId xmlns:p14="http://schemas.microsoft.com/office/powerpoint/2010/main" val="29484704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FF"/>
                </a:solidFill>
                <a:latin typeface="Georgia"/>
                <a:cs typeface="Georgia"/>
              </a:rPr>
              <a:t>Title</a:t>
            </a:r>
            <a:endParaRPr lang="en-US" sz="3200" dirty="0">
              <a:solidFill>
                <a:srgbClr val="FFFFFF"/>
              </a:solidFill>
              <a:latin typeface="Georgia"/>
              <a:cs typeface="Georgia"/>
            </a:endParaRPr>
          </a:p>
        </p:txBody>
      </p:sp>
      <p:sp>
        <p:nvSpPr>
          <p:cNvPr id="3" name="Content Placeholder 2"/>
          <p:cNvSpPr>
            <a:spLocks noGrp="1"/>
          </p:cNvSpPr>
          <p:nvPr>
            <p:ph idx="1"/>
          </p:nvPr>
        </p:nvSpPr>
        <p:spPr/>
        <p:txBody>
          <a:bodyPr>
            <a:normAutofit/>
          </a:bodyPr>
          <a:lstStyle/>
          <a:p>
            <a:r>
              <a:rPr lang="en-US" sz="2000" dirty="0" smtClean="0">
                <a:solidFill>
                  <a:srgbClr val="FFFFFF"/>
                </a:solidFill>
                <a:latin typeface="Georgia"/>
                <a:cs typeface="Georgia"/>
              </a:rPr>
              <a:t> Title Page Content</a:t>
            </a:r>
            <a:endParaRPr lang="en-US" sz="2000" dirty="0">
              <a:solidFill>
                <a:srgbClr val="FFFFFF"/>
              </a:solidFill>
              <a:latin typeface="Georgia"/>
              <a:cs typeface="Georgia"/>
            </a:endParaRPr>
          </a:p>
        </p:txBody>
      </p:sp>
      <p:pic>
        <p:nvPicPr>
          <p:cNvPr id="4" name="Picture 3" descr="3rd-pg-option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385"/>
            <a:ext cx="9144000" cy="6858000"/>
          </a:xfrm>
          <a:prstGeom prst="rect">
            <a:avLst/>
          </a:prstGeom>
        </p:spPr>
      </p:pic>
      <p:pic>
        <p:nvPicPr>
          <p:cNvPr id="9" name="Picture 8" descr="MTHCF-Logo-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4267" y="6001036"/>
            <a:ext cx="1815536" cy="487320"/>
          </a:xfrm>
          <a:prstGeom prst="rect">
            <a:avLst/>
          </a:prstGeom>
        </p:spPr>
      </p:pic>
      <p:sp>
        <p:nvSpPr>
          <p:cNvPr id="5" name="TextBox 4"/>
          <p:cNvSpPr txBox="1"/>
          <p:nvPr/>
        </p:nvSpPr>
        <p:spPr>
          <a:xfrm>
            <a:off x="525102" y="399862"/>
            <a:ext cx="8161698" cy="5139869"/>
          </a:xfrm>
          <a:prstGeom prst="rect">
            <a:avLst/>
          </a:prstGeom>
          <a:noFill/>
        </p:spPr>
        <p:txBody>
          <a:bodyPr wrap="square" rtlCol="0">
            <a:spAutoFit/>
          </a:bodyPr>
          <a:lstStyle/>
          <a:p>
            <a:pPr algn="ctr"/>
            <a:r>
              <a:rPr lang="en-US" sz="3200" b="1" dirty="0" smtClean="0"/>
              <a:t>Are healthcare dollars a source of funding for </a:t>
            </a:r>
            <a:r>
              <a:rPr lang="en-US" sz="3200" b="1" dirty="0"/>
              <a:t>c</a:t>
            </a:r>
            <a:r>
              <a:rPr lang="en-US" sz="3200" b="1" dirty="0" smtClean="0"/>
              <a:t>ommunity development activities? </a:t>
            </a:r>
          </a:p>
          <a:p>
            <a:r>
              <a:rPr lang="en-US" sz="2400" i="1" dirty="0" smtClean="0"/>
              <a:t> </a:t>
            </a:r>
          </a:p>
          <a:p>
            <a:pPr marL="342900" indent="-342900">
              <a:buFont typeface="Arial" panose="020B0604020202020204" pitchFamily="34" charset="0"/>
              <a:buChar char="•"/>
            </a:pPr>
            <a:r>
              <a:rPr lang="en-US" sz="2400" dirty="0" smtClean="0"/>
              <a:t>New landscape emerging for healthcare:  “value-based” payment models being tested: emphasis on improving outcomes rather than simply delivering services</a:t>
            </a:r>
          </a:p>
          <a:p>
            <a:pPr marL="342900" indent="-342900">
              <a:buFont typeface="Arial" panose="020B0604020202020204" pitchFamily="34" charset="0"/>
              <a:buChar char="•"/>
            </a:pPr>
            <a:r>
              <a:rPr lang="en-US" sz="2400" dirty="0" smtClean="0"/>
              <a:t>New incentives to ensure that medical care investments improve outcomes: </a:t>
            </a:r>
            <a:r>
              <a:rPr lang="en-US" sz="2400" i="1" dirty="0" smtClean="0"/>
              <a:t>Medicare 30 day readmission penalty; ACOs, Patient Centered Medical Homes, care coordination payments, “hot-spotting”</a:t>
            </a:r>
          </a:p>
          <a:p>
            <a:pPr marL="342900" indent="-342900">
              <a:buFont typeface="Arial" panose="020B0604020202020204" pitchFamily="34" charset="0"/>
              <a:buChar char="•"/>
            </a:pPr>
            <a:r>
              <a:rPr lang="en-US" sz="2400" dirty="0" smtClean="0"/>
              <a:t>Hospital community benefit (Schedule H)—establishing stronger standards and eliminating write-offs for “bad debt.”</a:t>
            </a:r>
          </a:p>
          <a:p>
            <a:pPr marL="342900" indent="-342900">
              <a:buFont typeface="Arial" panose="020B0604020202020204" pitchFamily="34" charset="0"/>
              <a:buChar char="•"/>
            </a:pPr>
            <a:endParaRPr lang="en-US" sz="2400" dirty="0" smtClean="0"/>
          </a:p>
        </p:txBody>
      </p:sp>
    </p:spTree>
    <p:extLst>
      <p:ext uri="{BB962C8B-B14F-4D97-AF65-F5344CB8AC3E}">
        <p14:creationId xmlns:p14="http://schemas.microsoft.com/office/powerpoint/2010/main" val="4149587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FF"/>
                </a:solidFill>
                <a:latin typeface="Georgia"/>
                <a:cs typeface="Georgia"/>
              </a:rPr>
              <a:t>Title</a:t>
            </a:r>
            <a:endParaRPr lang="en-US" sz="3200" dirty="0">
              <a:solidFill>
                <a:srgbClr val="FFFFFF"/>
              </a:solidFill>
              <a:latin typeface="Georgia"/>
              <a:cs typeface="Georgia"/>
            </a:endParaRPr>
          </a:p>
        </p:txBody>
      </p:sp>
      <p:sp>
        <p:nvSpPr>
          <p:cNvPr id="3" name="Content Placeholder 2"/>
          <p:cNvSpPr>
            <a:spLocks noGrp="1"/>
          </p:cNvSpPr>
          <p:nvPr>
            <p:ph idx="1"/>
          </p:nvPr>
        </p:nvSpPr>
        <p:spPr/>
        <p:txBody>
          <a:bodyPr>
            <a:normAutofit/>
          </a:bodyPr>
          <a:lstStyle/>
          <a:p>
            <a:r>
              <a:rPr lang="en-US" sz="2000" dirty="0" smtClean="0">
                <a:solidFill>
                  <a:srgbClr val="FFFFFF"/>
                </a:solidFill>
                <a:latin typeface="Georgia"/>
                <a:cs typeface="Georgia"/>
              </a:rPr>
              <a:t> Title Page Content</a:t>
            </a:r>
            <a:endParaRPr lang="en-US" sz="2000" dirty="0">
              <a:solidFill>
                <a:srgbClr val="FFFFFF"/>
              </a:solidFill>
              <a:latin typeface="Georgia"/>
              <a:cs typeface="Georgia"/>
            </a:endParaRPr>
          </a:p>
        </p:txBody>
      </p:sp>
      <p:pic>
        <p:nvPicPr>
          <p:cNvPr id="4" name="Picture 3" descr="3rd-pg-option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385"/>
            <a:ext cx="9144000" cy="6858000"/>
          </a:xfrm>
          <a:prstGeom prst="rect">
            <a:avLst/>
          </a:prstGeom>
        </p:spPr>
      </p:pic>
      <p:pic>
        <p:nvPicPr>
          <p:cNvPr id="9" name="Picture 8" descr="MTHCF-Logo-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4267" y="6001036"/>
            <a:ext cx="1815536" cy="487320"/>
          </a:xfrm>
          <a:prstGeom prst="rect">
            <a:avLst/>
          </a:prstGeom>
        </p:spPr>
      </p:pic>
      <p:sp>
        <p:nvSpPr>
          <p:cNvPr id="5" name="TextBox 4"/>
          <p:cNvSpPr txBox="1"/>
          <p:nvPr/>
        </p:nvSpPr>
        <p:spPr>
          <a:xfrm>
            <a:off x="525102" y="399862"/>
            <a:ext cx="8161698" cy="3539430"/>
          </a:xfrm>
          <a:prstGeom prst="rect">
            <a:avLst/>
          </a:prstGeom>
          <a:noFill/>
        </p:spPr>
        <p:txBody>
          <a:bodyPr wrap="square" rtlCol="0">
            <a:spAutoFit/>
          </a:bodyPr>
          <a:lstStyle/>
          <a:p>
            <a:pPr algn="ctr"/>
            <a:r>
              <a:rPr lang="en-US" sz="3200" b="1" dirty="0" smtClean="0"/>
              <a:t>Example:  Supportive Housing</a:t>
            </a:r>
          </a:p>
          <a:p>
            <a:r>
              <a:rPr lang="en-US" sz="2400" i="1" dirty="0" smtClean="0"/>
              <a:t> </a:t>
            </a:r>
          </a:p>
          <a:p>
            <a:r>
              <a:rPr lang="en-US" sz="2400" b="1" dirty="0" smtClean="0">
                <a:solidFill>
                  <a:schemeClr val="accent3">
                    <a:lumMod val="50000"/>
                  </a:schemeClr>
                </a:solidFill>
              </a:rPr>
              <a:t>Mission Creek Apartments—Mercy Housing</a:t>
            </a:r>
          </a:p>
          <a:p>
            <a:pPr marL="342900" indent="-342900">
              <a:buFontTx/>
              <a:buChar char="-"/>
            </a:pPr>
            <a:r>
              <a:rPr lang="en-US" sz="2400" dirty="0" smtClean="0"/>
              <a:t>Low-income housing with adult day health program.</a:t>
            </a:r>
          </a:p>
          <a:p>
            <a:pPr marL="342900" indent="-342900">
              <a:buFontTx/>
              <a:buChar char="-"/>
            </a:pPr>
            <a:r>
              <a:rPr lang="en-US" sz="2400" dirty="0" smtClean="0"/>
              <a:t>Shifted 50 chronically homeless seniors from a city-run nursing home</a:t>
            </a:r>
          </a:p>
          <a:p>
            <a:pPr marL="342900" indent="-342900">
              <a:buFontTx/>
              <a:buChar char="-"/>
            </a:pPr>
            <a:r>
              <a:rPr lang="en-US" sz="2400" dirty="0" smtClean="0"/>
              <a:t>City estimates it saves $1.45 million/year in nursing home costs and uncompensated care</a:t>
            </a:r>
          </a:p>
          <a:p>
            <a:pPr marL="342900" indent="-342900">
              <a:buFont typeface="Arial" panose="020B0604020202020204" pitchFamily="34" charset="0"/>
              <a:buChar char="•"/>
            </a:pPr>
            <a:endParaRPr lang="en-US" sz="2400" dirty="0" smtClean="0"/>
          </a:p>
        </p:txBody>
      </p:sp>
      <p:pic>
        <p:nvPicPr>
          <p:cNvPr id="7" name="Picture 6"/>
          <p:cNvPicPr>
            <a:picLocks noChangeAspect="1"/>
          </p:cNvPicPr>
          <p:nvPr/>
        </p:nvPicPr>
        <p:blipFill>
          <a:blip r:embed="rId4"/>
          <a:stretch>
            <a:fillRect/>
          </a:stretch>
        </p:blipFill>
        <p:spPr>
          <a:xfrm>
            <a:off x="71248" y="3908485"/>
            <a:ext cx="6448425" cy="3009900"/>
          </a:xfrm>
          <a:prstGeom prst="rect">
            <a:avLst/>
          </a:prstGeom>
        </p:spPr>
      </p:pic>
      <p:sp>
        <p:nvSpPr>
          <p:cNvPr id="8" name="Rectangle 7"/>
          <p:cNvSpPr/>
          <p:nvPr/>
        </p:nvSpPr>
        <p:spPr>
          <a:xfrm>
            <a:off x="6648335" y="4170952"/>
            <a:ext cx="2607400" cy="523220"/>
          </a:xfrm>
          <a:prstGeom prst="rect">
            <a:avLst/>
          </a:prstGeom>
        </p:spPr>
        <p:txBody>
          <a:bodyPr wrap="square">
            <a:spAutoFit/>
          </a:bodyPr>
          <a:lstStyle/>
          <a:p>
            <a:r>
              <a:rPr lang="en-US" sz="1400" dirty="0">
                <a:hlinkClick r:id="rId5"/>
              </a:rPr>
              <a:t>https://</a:t>
            </a:r>
            <a:r>
              <a:rPr lang="en-US" sz="1400" dirty="0" smtClean="0">
                <a:hlinkClick r:id="rId5"/>
              </a:rPr>
              <a:t>www.mercyhousing.org/CA-Mission-Creek</a:t>
            </a:r>
            <a:r>
              <a:rPr lang="en-US" sz="1400" dirty="0" smtClean="0"/>
              <a:t> </a:t>
            </a:r>
            <a:endParaRPr lang="en-US" sz="1400" dirty="0"/>
          </a:p>
        </p:txBody>
      </p:sp>
    </p:spTree>
    <p:extLst>
      <p:ext uri="{BB962C8B-B14F-4D97-AF65-F5344CB8AC3E}">
        <p14:creationId xmlns:p14="http://schemas.microsoft.com/office/powerpoint/2010/main" val="1192755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FF"/>
                </a:solidFill>
                <a:latin typeface="Georgia"/>
                <a:cs typeface="Georgia"/>
              </a:rPr>
              <a:t>Title</a:t>
            </a:r>
            <a:endParaRPr lang="en-US" sz="3200" dirty="0">
              <a:solidFill>
                <a:srgbClr val="FFFFFF"/>
              </a:solidFill>
              <a:latin typeface="Georgia"/>
              <a:cs typeface="Georgia"/>
            </a:endParaRPr>
          </a:p>
        </p:txBody>
      </p:sp>
      <p:sp>
        <p:nvSpPr>
          <p:cNvPr id="3" name="Content Placeholder 2"/>
          <p:cNvSpPr>
            <a:spLocks noGrp="1"/>
          </p:cNvSpPr>
          <p:nvPr>
            <p:ph idx="1"/>
          </p:nvPr>
        </p:nvSpPr>
        <p:spPr/>
        <p:txBody>
          <a:bodyPr>
            <a:normAutofit/>
          </a:bodyPr>
          <a:lstStyle/>
          <a:p>
            <a:r>
              <a:rPr lang="en-US" sz="2000" dirty="0" smtClean="0">
                <a:solidFill>
                  <a:srgbClr val="FFFFFF"/>
                </a:solidFill>
                <a:latin typeface="Georgia"/>
                <a:cs typeface="Georgia"/>
              </a:rPr>
              <a:t> Title Page Content</a:t>
            </a:r>
            <a:endParaRPr lang="en-US" sz="2000" dirty="0">
              <a:solidFill>
                <a:srgbClr val="FFFFFF"/>
              </a:solidFill>
              <a:latin typeface="Georgia"/>
              <a:cs typeface="Georgia"/>
            </a:endParaRPr>
          </a:p>
        </p:txBody>
      </p:sp>
      <p:pic>
        <p:nvPicPr>
          <p:cNvPr id="4" name="Picture 3" descr="3rd-pg-option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385"/>
            <a:ext cx="9144000" cy="6858000"/>
          </a:xfrm>
          <a:prstGeom prst="rect">
            <a:avLst/>
          </a:prstGeom>
        </p:spPr>
      </p:pic>
      <p:pic>
        <p:nvPicPr>
          <p:cNvPr id="9" name="Picture 8" descr="MTHCF-Logo-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4267" y="6001036"/>
            <a:ext cx="1815536" cy="487320"/>
          </a:xfrm>
          <a:prstGeom prst="rect">
            <a:avLst/>
          </a:prstGeom>
        </p:spPr>
      </p:pic>
      <p:sp>
        <p:nvSpPr>
          <p:cNvPr id="5" name="TextBox 4"/>
          <p:cNvSpPr txBox="1"/>
          <p:nvPr/>
        </p:nvSpPr>
        <p:spPr>
          <a:xfrm>
            <a:off x="628650" y="339174"/>
            <a:ext cx="7612380" cy="4339650"/>
          </a:xfrm>
          <a:prstGeom prst="rect">
            <a:avLst/>
          </a:prstGeom>
          <a:noFill/>
        </p:spPr>
        <p:txBody>
          <a:bodyPr wrap="square" rtlCol="0">
            <a:spAutoFit/>
          </a:bodyPr>
          <a:lstStyle/>
          <a:p>
            <a:pPr algn="ctr"/>
            <a:r>
              <a:rPr lang="en-US" sz="3200" b="1" dirty="0" smtClean="0"/>
              <a:t>Example: New York’s Medicaid redesign</a:t>
            </a:r>
          </a:p>
          <a:p>
            <a:endParaRPr lang="en-US" sz="2800" b="1" dirty="0"/>
          </a:p>
          <a:p>
            <a:pPr marL="342900" indent="-342900">
              <a:buFont typeface="Arial" panose="020B0604020202020204" pitchFamily="34" charset="0"/>
              <a:buChar char="•"/>
            </a:pPr>
            <a:r>
              <a:rPr lang="en-US" sz="2400" dirty="0" smtClean="0"/>
              <a:t>Targeting high-risk patients, such as homeless frequent utilizers of ER and hospital services</a:t>
            </a:r>
          </a:p>
          <a:p>
            <a:pPr marL="342900" indent="-342900">
              <a:buFont typeface="Arial" panose="020B0604020202020204" pitchFamily="34" charset="0"/>
              <a:buChar char="•"/>
            </a:pPr>
            <a:r>
              <a:rPr lang="en-US" sz="2400" dirty="0" smtClean="0"/>
              <a:t>2012-13:	$75 million in redesign funds going toward 					supportive housing</a:t>
            </a:r>
          </a:p>
          <a:p>
            <a:pPr marL="342900" indent="-342900">
              <a:buFont typeface="Arial" panose="020B0604020202020204" pitchFamily="34" charset="0"/>
              <a:buChar char="•"/>
            </a:pPr>
            <a:r>
              <a:rPr lang="en-US" sz="2400" dirty="0" smtClean="0"/>
              <a:t>2013-14:	$86 million for supportive housing</a:t>
            </a:r>
          </a:p>
          <a:p>
            <a:pPr marL="342900" indent="-342900">
              <a:buFont typeface="Arial" panose="020B0604020202020204" pitchFamily="34" charset="0"/>
              <a:buChar char="•"/>
            </a:pPr>
            <a:r>
              <a:rPr lang="en-US" sz="2400" dirty="0" smtClean="0"/>
              <a:t>Why is Medicaid covering this?  State plans to recoup costs by reducing costs/improving outcomes among high-cost patients. </a:t>
            </a:r>
          </a:p>
          <a:p>
            <a:endParaRPr lang="en-US" sz="2400" i="1" dirty="0"/>
          </a:p>
        </p:txBody>
      </p:sp>
      <p:pic>
        <p:nvPicPr>
          <p:cNvPr id="6" name="Picture 5"/>
          <p:cNvPicPr>
            <a:picLocks noChangeAspect="1"/>
          </p:cNvPicPr>
          <p:nvPr/>
        </p:nvPicPr>
        <p:blipFill rotWithShape="1">
          <a:blip r:embed="rId4"/>
          <a:srcRect l="62374" t="26870" r="22197" b="57327"/>
          <a:stretch/>
        </p:blipFill>
        <p:spPr>
          <a:xfrm>
            <a:off x="3431492" y="3900761"/>
            <a:ext cx="5643418" cy="1625645"/>
          </a:xfrm>
          <a:prstGeom prst="rect">
            <a:avLst/>
          </a:prstGeom>
          <a:ln w="28575">
            <a:solidFill>
              <a:schemeClr val="accent3">
                <a:lumMod val="50000"/>
              </a:schemeClr>
            </a:solidFill>
          </a:ln>
        </p:spPr>
      </p:pic>
    </p:spTree>
    <p:extLst>
      <p:ext uri="{BB962C8B-B14F-4D97-AF65-F5344CB8AC3E}">
        <p14:creationId xmlns:p14="http://schemas.microsoft.com/office/powerpoint/2010/main" val="1160324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FF"/>
                </a:solidFill>
                <a:latin typeface="Georgia"/>
                <a:cs typeface="Georgia"/>
              </a:rPr>
              <a:t>Title</a:t>
            </a:r>
            <a:endParaRPr lang="en-US" sz="3200" dirty="0">
              <a:solidFill>
                <a:srgbClr val="FFFFFF"/>
              </a:solidFill>
              <a:latin typeface="Georgia"/>
              <a:cs typeface="Georgia"/>
            </a:endParaRPr>
          </a:p>
        </p:txBody>
      </p:sp>
      <p:sp>
        <p:nvSpPr>
          <p:cNvPr id="3" name="Content Placeholder 2"/>
          <p:cNvSpPr>
            <a:spLocks noGrp="1"/>
          </p:cNvSpPr>
          <p:nvPr>
            <p:ph idx="1"/>
          </p:nvPr>
        </p:nvSpPr>
        <p:spPr/>
        <p:txBody>
          <a:bodyPr>
            <a:normAutofit/>
          </a:bodyPr>
          <a:lstStyle/>
          <a:p>
            <a:r>
              <a:rPr lang="en-US" sz="2000" dirty="0" smtClean="0">
                <a:solidFill>
                  <a:srgbClr val="FFFFFF"/>
                </a:solidFill>
                <a:latin typeface="Georgia"/>
                <a:cs typeface="Georgia"/>
              </a:rPr>
              <a:t> Title Page Content</a:t>
            </a:r>
            <a:endParaRPr lang="en-US" sz="2000" dirty="0">
              <a:solidFill>
                <a:srgbClr val="FFFFFF"/>
              </a:solidFill>
              <a:latin typeface="Georgia"/>
              <a:cs typeface="Georgia"/>
            </a:endParaRPr>
          </a:p>
        </p:txBody>
      </p:sp>
      <p:pic>
        <p:nvPicPr>
          <p:cNvPr id="4" name="Picture 3" descr="3rd-pg-option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85"/>
            <a:ext cx="9144000" cy="6858000"/>
          </a:xfrm>
          <a:prstGeom prst="rect">
            <a:avLst/>
          </a:prstGeom>
        </p:spPr>
      </p:pic>
      <p:pic>
        <p:nvPicPr>
          <p:cNvPr id="9" name="Picture 8" descr="MTHCF-Logo-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4267" y="6001036"/>
            <a:ext cx="1815536" cy="487320"/>
          </a:xfrm>
          <a:prstGeom prst="rect">
            <a:avLst/>
          </a:prstGeom>
        </p:spPr>
      </p:pic>
      <p:sp>
        <p:nvSpPr>
          <p:cNvPr id="5" name="TextBox 4"/>
          <p:cNvSpPr txBox="1"/>
          <p:nvPr/>
        </p:nvSpPr>
        <p:spPr>
          <a:xfrm>
            <a:off x="271604" y="422910"/>
            <a:ext cx="8501698" cy="3046988"/>
          </a:xfrm>
          <a:prstGeom prst="rect">
            <a:avLst/>
          </a:prstGeom>
          <a:noFill/>
        </p:spPr>
        <p:txBody>
          <a:bodyPr wrap="square" rtlCol="0">
            <a:spAutoFit/>
          </a:bodyPr>
          <a:lstStyle/>
          <a:p>
            <a:pPr algn="ctr"/>
            <a:r>
              <a:rPr lang="en-US" sz="3600" b="1" dirty="0" smtClean="0">
                <a:solidFill>
                  <a:prstClr val="black"/>
                </a:solidFill>
              </a:rPr>
              <a:t>Healthcare spending in the U.S. </a:t>
            </a:r>
          </a:p>
          <a:p>
            <a:pPr algn="ctr"/>
            <a:endParaRPr lang="en-US" sz="2800" b="1" dirty="0">
              <a:solidFill>
                <a:prstClr val="black"/>
              </a:solidFill>
            </a:endParaRPr>
          </a:p>
          <a:p>
            <a:pPr marL="457200" indent="-457200">
              <a:buFont typeface="Arial" panose="020B0604020202020204" pitchFamily="34" charset="0"/>
              <a:buChar char="•"/>
            </a:pPr>
            <a:r>
              <a:rPr lang="en-US" sz="2400" dirty="0" smtClean="0">
                <a:solidFill>
                  <a:prstClr val="black"/>
                </a:solidFill>
              </a:rPr>
              <a:t>$2.9 trillion (2013)</a:t>
            </a:r>
          </a:p>
          <a:p>
            <a:pPr marL="457200" indent="-457200">
              <a:buFont typeface="Arial" panose="020B0604020202020204" pitchFamily="34" charset="0"/>
              <a:buChar char="•"/>
            </a:pPr>
            <a:r>
              <a:rPr lang="en-US" sz="2400" dirty="0" smtClean="0">
                <a:solidFill>
                  <a:prstClr val="black"/>
                </a:solidFill>
              </a:rPr>
              <a:t>17.4% of GDP</a:t>
            </a:r>
          </a:p>
          <a:p>
            <a:pPr marL="457200" indent="-457200">
              <a:buFont typeface="Arial" panose="020B0604020202020204" pitchFamily="34" charset="0"/>
              <a:buChar char="•"/>
            </a:pPr>
            <a:r>
              <a:rPr lang="en-US" sz="2400" dirty="0" smtClean="0">
                <a:solidFill>
                  <a:prstClr val="black"/>
                </a:solidFill>
              </a:rPr>
              <a:t>$9,255 per capita</a:t>
            </a:r>
          </a:p>
          <a:p>
            <a:pPr marL="457200" indent="-457200">
              <a:buFont typeface="Arial" panose="020B0604020202020204" pitchFamily="34" charset="0"/>
              <a:buChar char="•"/>
            </a:pPr>
            <a:endParaRPr lang="en-US" sz="2800" b="1" dirty="0">
              <a:solidFill>
                <a:prstClr val="black"/>
              </a:solidFill>
            </a:endParaRPr>
          </a:p>
          <a:p>
            <a:endParaRPr lang="en-US" sz="2800" dirty="0">
              <a:solidFill>
                <a:prstClr val="black"/>
              </a:solidFill>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4022" y="2013173"/>
            <a:ext cx="5435781" cy="3346477"/>
          </a:xfrm>
          <a:prstGeom prst="rect">
            <a:avLst/>
          </a:prstGeom>
          <a:ln w="19050">
            <a:solidFill>
              <a:schemeClr val="tx1"/>
            </a:solidFill>
          </a:ln>
        </p:spPr>
      </p:pic>
      <p:sp>
        <p:nvSpPr>
          <p:cNvPr id="7" name="TextBox 6"/>
          <p:cNvSpPr txBox="1"/>
          <p:nvPr/>
        </p:nvSpPr>
        <p:spPr>
          <a:xfrm>
            <a:off x="3530851" y="4895513"/>
            <a:ext cx="5242451" cy="523220"/>
          </a:xfrm>
          <a:prstGeom prst="rect">
            <a:avLst/>
          </a:prstGeom>
          <a:noFill/>
        </p:spPr>
        <p:txBody>
          <a:bodyPr wrap="square" rtlCol="0">
            <a:spAutoFit/>
          </a:bodyPr>
          <a:lstStyle/>
          <a:p>
            <a:r>
              <a:rPr lang="en-US" sz="1400" i="1" dirty="0" smtClean="0"/>
              <a:t>Source: Kaiser Family Foundation</a:t>
            </a:r>
            <a:r>
              <a:rPr lang="en-US" sz="1400" i="1" dirty="0"/>
              <a:t>, </a:t>
            </a:r>
            <a:endParaRPr lang="en-US" sz="1400" i="1" dirty="0" smtClean="0"/>
          </a:p>
          <a:p>
            <a:r>
              <a:rPr lang="en-US" sz="1400" i="1" dirty="0" smtClean="0">
                <a:hlinkClick r:id="rId6"/>
              </a:rPr>
              <a:t>http</a:t>
            </a:r>
            <a:r>
              <a:rPr lang="en-US" sz="1400" i="1" dirty="0">
                <a:hlinkClick r:id="rId6"/>
              </a:rPr>
              <a:t>://kff.org/other/state-indicator/health-spending-per-capita</a:t>
            </a:r>
            <a:r>
              <a:rPr lang="en-US" sz="1400" i="1" dirty="0" smtClean="0">
                <a:hlinkClick r:id="rId6"/>
              </a:rPr>
              <a:t>/#</a:t>
            </a:r>
            <a:r>
              <a:rPr lang="en-US" sz="1400" i="1" dirty="0" smtClean="0"/>
              <a:t> </a:t>
            </a:r>
            <a:endParaRPr lang="en-US" sz="1400" i="1" dirty="0"/>
          </a:p>
        </p:txBody>
      </p:sp>
    </p:spTree>
    <p:extLst>
      <p:ext uri="{BB962C8B-B14F-4D97-AF65-F5344CB8AC3E}">
        <p14:creationId xmlns:p14="http://schemas.microsoft.com/office/powerpoint/2010/main" val="3155673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FF"/>
                </a:solidFill>
                <a:latin typeface="Georgia"/>
                <a:cs typeface="Georgia"/>
              </a:rPr>
              <a:t>Title</a:t>
            </a:r>
            <a:endParaRPr lang="en-US" sz="3200" dirty="0">
              <a:solidFill>
                <a:srgbClr val="FFFFFF"/>
              </a:solidFill>
              <a:latin typeface="Georgia"/>
              <a:cs typeface="Georgia"/>
            </a:endParaRPr>
          </a:p>
        </p:txBody>
      </p:sp>
      <p:sp>
        <p:nvSpPr>
          <p:cNvPr id="3" name="Content Placeholder 2"/>
          <p:cNvSpPr>
            <a:spLocks noGrp="1"/>
          </p:cNvSpPr>
          <p:nvPr>
            <p:ph idx="1"/>
          </p:nvPr>
        </p:nvSpPr>
        <p:spPr/>
        <p:txBody>
          <a:bodyPr>
            <a:normAutofit/>
          </a:bodyPr>
          <a:lstStyle/>
          <a:p>
            <a:r>
              <a:rPr lang="en-US" sz="2000" dirty="0" smtClean="0">
                <a:solidFill>
                  <a:srgbClr val="FFFFFF"/>
                </a:solidFill>
                <a:latin typeface="Georgia"/>
                <a:cs typeface="Georgia"/>
              </a:rPr>
              <a:t> Title Page Content</a:t>
            </a:r>
            <a:endParaRPr lang="en-US" sz="2000" dirty="0">
              <a:solidFill>
                <a:srgbClr val="FFFFFF"/>
              </a:solidFill>
              <a:latin typeface="Georgia"/>
              <a:cs typeface="Georgia"/>
            </a:endParaRPr>
          </a:p>
        </p:txBody>
      </p:sp>
      <p:pic>
        <p:nvPicPr>
          <p:cNvPr id="4" name="Picture 3" descr="3rd-pg-option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385"/>
            <a:ext cx="9144000" cy="6858000"/>
          </a:xfrm>
          <a:prstGeom prst="rect">
            <a:avLst/>
          </a:prstGeom>
        </p:spPr>
      </p:pic>
      <p:pic>
        <p:nvPicPr>
          <p:cNvPr id="9" name="Picture 8" descr="MTHCF-Logo-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4267" y="6001036"/>
            <a:ext cx="1815536" cy="487320"/>
          </a:xfrm>
          <a:prstGeom prst="rect">
            <a:avLst/>
          </a:prstGeom>
        </p:spPr>
      </p:pic>
      <p:sp>
        <p:nvSpPr>
          <p:cNvPr id="5" name="TextBox 4"/>
          <p:cNvSpPr txBox="1"/>
          <p:nvPr/>
        </p:nvSpPr>
        <p:spPr>
          <a:xfrm>
            <a:off x="628649" y="354057"/>
            <a:ext cx="8231153" cy="5693866"/>
          </a:xfrm>
          <a:prstGeom prst="rect">
            <a:avLst/>
          </a:prstGeom>
          <a:noFill/>
        </p:spPr>
        <p:txBody>
          <a:bodyPr wrap="square" rtlCol="0">
            <a:spAutoFit/>
          </a:bodyPr>
          <a:lstStyle/>
          <a:p>
            <a:pPr algn="ctr"/>
            <a:r>
              <a:rPr lang="en-US" sz="3200" b="1" dirty="0" smtClean="0"/>
              <a:t>Conclusions:  </a:t>
            </a:r>
          </a:p>
          <a:p>
            <a:pPr marL="342900" indent="-342900">
              <a:buFontTx/>
              <a:buChar char="-"/>
            </a:pPr>
            <a:endParaRPr lang="en-US" sz="2400" dirty="0" smtClean="0"/>
          </a:p>
          <a:p>
            <a:pPr marL="342900" indent="-342900">
              <a:spcAft>
                <a:spcPts val="600"/>
              </a:spcAft>
              <a:buFont typeface="Arial" panose="020B0604020202020204" pitchFamily="34" charset="0"/>
              <a:buChar char="•"/>
            </a:pPr>
            <a:r>
              <a:rPr lang="en-US" sz="2400" dirty="0" smtClean="0"/>
              <a:t>Medical care is expensive, and social &amp; environmental factors can markedly impact its effectiveness</a:t>
            </a:r>
          </a:p>
          <a:p>
            <a:pPr marL="342900" indent="-342900">
              <a:spcAft>
                <a:spcPts val="600"/>
              </a:spcAft>
              <a:buFont typeface="Arial" panose="020B0604020202020204" pitchFamily="34" charset="0"/>
              <a:buChar char="•"/>
            </a:pPr>
            <a:r>
              <a:rPr lang="en-US" sz="2400" dirty="0" smtClean="0"/>
              <a:t>Increasing medical costs and a trend toward paying for outcomes rather than strictly paying for services are opening the door to a broader and more evidence-driven approach to improving health</a:t>
            </a:r>
          </a:p>
          <a:p>
            <a:pPr marL="342900" indent="-342900">
              <a:spcAft>
                <a:spcPts val="600"/>
              </a:spcAft>
              <a:buFont typeface="Arial" panose="020B0604020202020204" pitchFamily="34" charset="0"/>
              <a:buChar char="•"/>
            </a:pPr>
            <a:r>
              <a:rPr lang="en-US" sz="2400" dirty="0" smtClean="0"/>
              <a:t>New hospital community benefit requirements may allow for financing of come community development/housing projects</a:t>
            </a:r>
          </a:p>
          <a:p>
            <a:pPr marL="342900" indent="-342900">
              <a:spcAft>
                <a:spcPts val="600"/>
              </a:spcAft>
              <a:buFont typeface="Arial" panose="020B0604020202020204" pitchFamily="34" charset="0"/>
              <a:buChar char="•"/>
            </a:pPr>
            <a:r>
              <a:rPr lang="en-US" sz="2400" dirty="0" smtClean="0"/>
              <a:t>New payment models may create an opportunity to finance community development projects that can demonstrate ways to improve health.</a:t>
            </a:r>
          </a:p>
          <a:p>
            <a:endParaRPr lang="en-US" sz="2400" i="1" dirty="0"/>
          </a:p>
        </p:txBody>
      </p:sp>
    </p:spTree>
    <p:extLst>
      <p:ext uri="{BB962C8B-B14F-4D97-AF65-F5344CB8AC3E}">
        <p14:creationId xmlns:p14="http://schemas.microsoft.com/office/powerpoint/2010/main" val="1685481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FF"/>
                </a:solidFill>
                <a:latin typeface="Georgia"/>
                <a:cs typeface="Georgia"/>
              </a:rPr>
              <a:t>Title</a:t>
            </a:r>
            <a:endParaRPr lang="en-US" sz="3200" dirty="0">
              <a:solidFill>
                <a:srgbClr val="FFFFFF"/>
              </a:solidFill>
              <a:latin typeface="Georgia"/>
              <a:cs typeface="Georgia"/>
            </a:endParaRPr>
          </a:p>
        </p:txBody>
      </p:sp>
      <p:sp>
        <p:nvSpPr>
          <p:cNvPr id="3" name="Content Placeholder 2"/>
          <p:cNvSpPr>
            <a:spLocks noGrp="1"/>
          </p:cNvSpPr>
          <p:nvPr>
            <p:ph idx="1"/>
          </p:nvPr>
        </p:nvSpPr>
        <p:spPr/>
        <p:txBody>
          <a:bodyPr>
            <a:normAutofit/>
          </a:bodyPr>
          <a:lstStyle/>
          <a:p>
            <a:r>
              <a:rPr lang="en-US" sz="2000" dirty="0" smtClean="0">
                <a:solidFill>
                  <a:srgbClr val="FFFFFF"/>
                </a:solidFill>
                <a:latin typeface="Georgia"/>
                <a:cs typeface="Georgia"/>
              </a:rPr>
              <a:t> Title Page Content</a:t>
            </a:r>
            <a:endParaRPr lang="en-US" sz="2000" dirty="0">
              <a:solidFill>
                <a:srgbClr val="FFFFFF"/>
              </a:solidFill>
              <a:latin typeface="Georgia"/>
              <a:cs typeface="Georgia"/>
            </a:endParaRPr>
          </a:p>
        </p:txBody>
      </p:sp>
      <p:pic>
        <p:nvPicPr>
          <p:cNvPr id="4" name="Picture 3" descr="3rd-pg-option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385"/>
            <a:ext cx="9144000" cy="6858000"/>
          </a:xfrm>
          <a:prstGeom prst="rect">
            <a:avLst/>
          </a:prstGeom>
        </p:spPr>
      </p:pic>
      <p:pic>
        <p:nvPicPr>
          <p:cNvPr id="9" name="Picture 8" descr="MTHCF-Logo-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4267" y="6001036"/>
            <a:ext cx="1815536" cy="487320"/>
          </a:xfrm>
          <a:prstGeom prst="rect">
            <a:avLst/>
          </a:prstGeom>
        </p:spPr>
      </p:pic>
      <p:sp>
        <p:nvSpPr>
          <p:cNvPr id="5" name="TextBox 4"/>
          <p:cNvSpPr txBox="1"/>
          <p:nvPr/>
        </p:nvSpPr>
        <p:spPr>
          <a:xfrm>
            <a:off x="628649" y="354057"/>
            <a:ext cx="8231153" cy="6063198"/>
          </a:xfrm>
          <a:prstGeom prst="rect">
            <a:avLst/>
          </a:prstGeom>
          <a:noFill/>
        </p:spPr>
        <p:txBody>
          <a:bodyPr wrap="square" rtlCol="0">
            <a:spAutoFit/>
          </a:bodyPr>
          <a:lstStyle/>
          <a:p>
            <a:pPr algn="ctr"/>
            <a:r>
              <a:rPr lang="en-US" sz="3200" b="1" dirty="0" smtClean="0"/>
              <a:t>Resources for collaboration</a:t>
            </a:r>
          </a:p>
          <a:p>
            <a:pPr marL="342900" indent="-342900">
              <a:buFontTx/>
              <a:buChar char="-"/>
            </a:pPr>
            <a:endParaRPr lang="en-US" sz="2400" dirty="0" smtClean="0"/>
          </a:p>
          <a:p>
            <a:pPr marL="800100" lvl="1" indent="-342900">
              <a:buFont typeface="Arial" panose="020B0604020202020204" pitchFamily="34" charset="0"/>
              <a:buChar char="•"/>
            </a:pPr>
            <a:r>
              <a:rPr lang="en-US" sz="2400" dirty="0" smtClean="0"/>
              <a:t>Publications:</a:t>
            </a:r>
          </a:p>
          <a:p>
            <a:pPr marL="1257300" lvl="2" indent="-342900">
              <a:buFont typeface="Arial" panose="020B0604020202020204" pitchFamily="34" charset="0"/>
              <a:buChar char="•"/>
            </a:pPr>
            <a:r>
              <a:rPr lang="en-US" sz="2400" u="sng" dirty="0" smtClean="0"/>
              <a:t>Fed. Reserve 2013</a:t>
            </a:r>
            <a:r>
              <a:rPr lang="en-US" sz="2400" dirty="0" smtClean="0"/>
              <a:t>, </a:t>
            </a:r>
            <a:r>
              <a:rPr lang="en-US" sz="2400" i="1" dirty="0" smtClean="0"/>
              <a:t>Investing in What Works for America’s Communities</a:t>
            </a:r>
            <a:endParaRPr lang="en-US" sz="2400" dirty="0" smtClean="0"/>
          </a:p>
          <a:p>
            <a:pPr marL="1257300" lvl="2" indent="-342900">
              <a:buFont typeface="Arial" panose="020B0604020202020204" pitchFamily="34" charset="0"/>
              <a:buChar char="•"/>
            </a:pPr>
            <a:r>
              <a:rPr lang="en-US" sz="2400" u="sng" dirty="0" smtClean="0"/>
              <a:t>Health Affairs Nov. 2014</a:t>
            </a:r>
            <a:r>
              <a:rPr lang="en-US" sz="2400" dirty="0" smtClean="0"/>
              <a:t>—</a:t>
            </a:r>
            <a:r>
              <a:rPr lang="en-US" sz="2400" i="1" dirty="0" smtClean="0"/>
              <a:t>special issue</a:t>
            </a:r>
          </a:p>
          <a:p>
            <a:pPr marL="1714500" lvl="3" indent="-342900">
              <a:buFontTx/>
              <a:buChar char="-"/>
            </a:pPr>
            <a:r>
              <a:rPr lang="en-US" sz="2200" dirty="0" smtClean="0"/>
              <a:t>Simplified Framework for Incorporating Health into Community Development Initiatives:  Rogerson et. </a:t>
            </a:r>
            <a:r>
              <a:rPr lang="en-US" sz="2200" dirty="0"/>
              <a:t>a</a:t>
            </a:r>
            <a:r>
              <a:rPr lang="en-US" sz="2200" dirty="0" smtClean="0"/>
              <a:t>l.</a:t>
            </a:r>
            <a:endParaRPr lang="en-US" sz="2200" dirty="0"/>
          </a:p>
          <a:p>
            <a:pPr marL="800100" lvl="1" indent="-342900">
              <a:buFont typeface="Arial" panose="020B0604020202020204" pitchFamily="34" charset="0"/>
              <a:buChar char="•"/>
            </a:pPr>
            <a:r>
              <a:rPr lang="en-US" sz="2400" dirty="0" smtClean="0"/>
              <a:t>RWJF Build </a:t>
            </a:r>
            <a:r>
              <a:rPr lang="en-US" sz="2400" dirty="0"/>
              <a:t>Healthy Places Network: </a:t>
            </a:r>
            <a:r>
              <a:rPr lang="en-US" sz="2400" dirty="0">
                <a:hlinkClick r:id="rId4"/>
              </a:rPr>
              <a:t>http://www.buildhealthyplaces.org/</a:t>
            </a:r>
            <a:r>
              <a:rPr lang="en-US" sz="2400" dirty="0"/>
              <a:t> </a:t>
            </a:r>
          </a:p>
          <a:p>
            <a:pPr marL="800100" lvl="1" indent="-342900">
              <a:buFont typeface="Arial" panose="020B0604020202020204" pitchFamily="34" charset="0"/>
              <a:buChar char="•"/>
            </a:pPr>
            <a:r>
              <a:rPr lang="en-US" sz="2400" dirty="0" smtClean="0"/>
              <a:t>Social Impact Calculator</a:t>
            </a:r>
            <a:r>
              <a:rPr lang="en-US" sz="2400" dirty="0"/>
              <a:t>: </a:t>
            </a:r>
            <a:r>
              <a:rPr lang="en-US" sz="2400" dirty="0">
                <a:hlinkClick r:id="rId5"/>
              </a:rPr>
              <a:t>http://www.liifund.org/calculator</a:t>
            </a:r>
            <a:r>
              <a:rPr lang="en-US" sz="2400" dirty="0" smtClean="0">
                <a:hlinkClick r:id="rId5"/>
              </a:rPr>
              <a:t>/</a:t>
            </a:r>
            <a:r>
              <a:rPr lang="en-US" sz="2400" dirty="0" smtClean="0"/>
              <a:t> </a:t>
            </a:r>
          </a:p>
          <a:p>
            <a:pPr marL="800100" lvl="1" indent="-342900">
              <a:buFont typeface="Arial" panose="020B0604020202020204" pitchFamily="34" charset="0"/>
              <a:buChar char="•"/>
            </a:pPr>
            <a:r>
              <a:rPr lang="en-US" sz="2400" dirty="0" smtClean="0"/>
              <a:t>Montana Healthy Communities meeting—stay tuned:  join our mailing list at </a:t>
            </a:r>
            <a:r>
              <a:rPr lang="en-US" sz="2400" dirty="0" smtClean="0">
                <a:hlinkClick r:id="rId6"/>
              </a:rPr>
              <a:t>info@mthcf.org</a:t>
            </a:r>
            <a:r>
              <a:rPr lang="en-US" sz="2400" dirty="0" smtClean="0"/>
              <a:t>. </a:t>
            </a:r>
          </a:p>
          <a:p>
            <a:pPr marL="800100" lvl="1" indent="-342900">
              <a:buFontTx/>
              <a:buChar char="-"/>
            </a:pPr>
            <a:endParaRPr lang="en-US" sz="2400" dirty="0"/>
          </a:p>
          <a:p>
            <a:endParaRPr lang="en-US" sz="2400" i="1" dirty="0"/>
          </a:p>
        </p:txBody>
      </p:sp>
    </p:spTree>
    <p:extLst>
      <p:ext uri="{BB962C8B-B14F-4D97-AF65-F5344CB8AC3E}">
        <p14:creationId xmlns:p14="http://schemas.microsoft.com/office/powerpoint/2010/main" val="3838358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FF"/>
                </a:solidFill>
                <a:latin typeface="Georgia"/>
                <a:cs typeface="Georgia"/>
              </a:rPr>
              <a:t>Title</a:t>
            </a:r>
            <a:endParaRPr lang="en-US" sz="3200" dirty="0">
              <a:solidFill>
                <a:srgbClr val="FFFFFF"/>
              </a:solidFill>
              <a:latin typeface="Georgia"/>
              <a:cs typeface="Georgia"/>
            </a:endParaRPr>
          </a:p>
        </p:txBody>
      </p:sp>
      <p:sp>
        <p:nvSpPr>
          <p:cNvPr id="3" name="Content Placeholder 2"/>
          <p:cNvSpPr>
            <a:spLocks noGrp="1"/>
          </p:cNvSpPr>
          <p:nvPr>
            <p:ph idx="1"/>
          </p:nvPr>
        </p:nvSpPr>
        <p:spPr/>
        <p:txBody>
          <a:bodyPr>
            <a:normAutofit/>
          </a:bodyPr>
          <a:lstStyle/>
          <a:p>
            <a:r>
              <a:rPr lang="en-US" sz="2000" dirty="0" smtClean="0">
                <a:solidFill>
                  <a:srgbClr val="FFFFFF"/>
                </a:solidFill>
                <a:latin typeface="Georgia"/>
                <a:cs typeface="Georgia"/>
              </a:rPr>
              <a:t> Title Page Content</a:t>
            </a:r>
            <a:endParaRPr lang="en-US" sz="2000" dirty="0">
              <a:solidFill>
                <a:srgbClr val="FFFFFF"/>
              </a:solidFill>
              <a:latin typeface="Georgia"/>
              <a:cs typeface="Georgia"/>
            </a:endParaRPr>
          </a:p>
        </p:txBody>
      </p:sp>
      <p:pic>
        <p:nvPicPr>
          <p:cNvPr id="4" name="Picture 3" descr="3rd-pg-option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85"/>
            <a:ext cx="9144000" cy="6858000"/>
          </a:xfrm>
          <a:prstGeom prst="rect">
            <a:avLst/>
          </a:prstGeom>
        </p:spPr>
      </p:pic>
      <p:pic>
        <p:nvPicPr>
          <p:cNvPr id="9" name="Picture 8" descr="MTHCF-Logo-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4267" y="6001036"/>
            <a:ext cx="1815536" cy="487320"/>
          </a:xfrm>
          <a:prstGeom prst="rect">
            <a:avLst/>
          </a:prstGeom>
        </p:spPr>
      </p:pic>
      <p:sp>
        <p:nvSpPr>
          <p:cNvPr id="5" name="TextBox 4"/>
          <p:cNvSpPr txBox="1"/>
          <p:nvPr/>
        </p:nvSpPr>
        <p:spPr>
          <a:xfrm>
            <a:off x="271604" y="422910"/>
            <a:ext cx="8501698" cy="1877437"/>
          </a:xfrm>
          <a:prstGeom prst="rect">
            <a:avLst/>
          </a:prstGeom>
          <a:noFill/>
        </p:spPr>
        <p:txBody>
          <a:bodyPr wrap="square" rtlCol="0">
            <a:spAutoFit/>
          </a:bodyPr>
          <a:lstStyle/>
          <a:p>
            <a:pPr algn="ctr"/>
            <a:r>
              <a:rPr lang="en-US" sz="3200" b="1" dirty="0" smtClean="0">
                <a:solidFill>
                  <a:prstClr val="black"/>
                </a:solidFill>
              </a:rPr>
              <a:t>Return on investment? </a:t>
            </a:r>
          </a:p>
          <a:p>
            <a:pPr algn="ctr"/>
            <a:endParaRPr lang="en-US" sz="2800" b="1" dirty="0">
              <a:solidFill>
                <a:prstClr val="black"/>
              </a:solidFill>
            </a:endParaRPr>
          </a:p>
          <a:p>
            <a:endParaRPr lang="en-US" sz="2800" b="1" dirty="0">
              <a:solidFill>
                <a:prstClr val="black"/>
              </a:solidFill>
            </a:endParaRPr>
          </a:p>
          <a:p>
            <a:endParaRPr lang="en-US" sz="2800" dirty="0">
              <a:solidFill>
                <a:prstClr val="black"/>
              </a:solidFill>
            </a:endParaRPr>
          </a:p>
        </p:txBody>
      </p:sp>
      <p:pic>
        <p:nvPicPr>
          <p:cNvPr id="8" name="Picture 7"/>
          <p:cNvPicPr>
            <a:picLocks noChangeAspect="1"/>
          </p:cNvPicPr>
          <p:nvPr/>
        </p:nvPicPr>
        <p:blipFill rotWithShape="1">
          <a:blip r:embed="rId5"/>
          <a:srcRect l="73727" t="12126" r="3634" b="9883"/>
          <a:stretch/>
        </p:blipFill>
        <p:spPr>
          <a:xfrm>
            <a:off x="2348160" y="1515201"/>
            <a:ext cx="4588228" cy="3948367"/>
          </a:xfrm>
          <a:prstGeom prst="rect">
            <a:avLst/>
          </a:prstGeom>
        </p:spPr>
      </p:pic>
    </p:spTree>
    <p:extLst>
      <p:ext uri="{BB962C8B-B14F-4D97-AF65-F5344CB8AC3E}">
        <p14:creationId xmlns:p14="http://schemas.microsoft.com/office/powerpoint/2010/main" val="1053403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FF"/>
                </a:solidFill>
                <a:latin typeface="Georgia"/>
                <a:cs typeface="Georgia"/>
              </a:rPr>
              <a:t>Title</a:t>
            </a:r>
            <a:endParaRPr lang="en-US" sz="3200" dirty="0">
              <a:solidFill>
                <a:srgbClr val="FFFFFF"/>
              </a:solidFill>
              <a:latin typeface="Georgia"/>
              <a:cs typeface="Georgia"/>
            </a:endParaRPr>
          </a:p>
        </p:txBody>
      </p:sp>
      <p:sp>
        <p:nvSpPr>
          <p:cNvPr id="3" name="Content Placeholder 2"/>
          <p:cNvSpPr>
            <a:spLocks noGrp="1"/>
          </p:cNvSpPr>
          <p:nvPr>
            <p:ph idx="1"/>
          </p:nvPr>
        </p:nvSpPr>
        <p:spPr/>
        <p:txBody>
          <a:bodyPr>
            <a:normAutofit/>
          </a:bodyPr>
          <a:lstStyle/>
          <a:p>
            <a:r>
              <a:rPr lang="en-US" sz="2000" dirty="0" smtClean="0">
                <a:solidFill>
                  <a:srgbClr val="FFFFFF"/>
                </a:solidFill>
                <a:latin typeface="Georgia"/>
                <a:cs typeface="Georgia"/>
              </a:rPr>
              <a:t> Title Page Content</a:t>
            </a:r>
            <a:endParaRPr lang="en-US" sz="2000" dirty="0">
              <a:solidFill>
                <a:srgbClr val="FFFFFF"/>
              </a:solidFill>
              <a:latin typeface="Georgia"/>
              <a:cs typeface="Georgia"/>
            </a:endParaRPr>
          </a:p>
        </p:txBody>
      </p:sp>
      <p:pic>
        <p:nvPicPr>
          <p:cNvPr id="4" name="Picture 3" descr="3rd-pg-option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85"/>
            <a:ext cx="9144000" cy="6858000"/>
          </a:xfrm>
          <a:prstGeom prst="rect">
            <a:avLst/>
          </a:prstGeom>
        </p:spPr>
      </p:pic>
      <p:pic>
        <p:nvPicPr>
          <p:cNvPr id="9" name="Picture 8" descr="MTHCF-Logo-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4267" y="6001036"/>
            <a:ext cx="1815536" cy="487320"/>
          </a:xfrm>
          <a:prstGeom prst="rect">
            <a:avLst/>
          </a:prstGeom>
        </p:spPr>
      </p:pic>
      <p:sp>
        <p:nvSpPr>
          <p:cNvPr id="5" name="TextBox 4"/>
          <p:cNvSpPr txBox="1"/>
          <p:nvPr/>
        </p:nvSpPr>
        <p:spPr>
          <a:xfrm>
            <a:off x="271604" y="422910"/>
            <a:ext cx="8501698" cy="5386090"/>
          </a:xfrm>
          <a:prstGeom prst="rect">
            <a:avLst/>
          </a:prstGeom>
          <a:noFill/>
        </p:spPr>
        <p:txBody>
          <a:bodyPr wrap="square" rtlCol="0">
            <a:spAutoFit/>
          </a:bodyPr>
          <a:lstStyle/>
          <a:p>
            <a:pPr algn="ctr"/>
            <a:r>
              <a:rPr lang="en-US" sz="3600" b="1" dirty="0" smtClean="0">
                <a:solidFill>
                  <a:prstClr val="black"/>
                </a:solidFill>
              </a:rPr>
              <a:t>Return on investment? </a:t>
            </a:r>
          </a:p>
          <a:p>
            <a:pPr algn="ctr"/>
            <a:endParaRPr lang="en-US" sz="2000" b="1" dirty="0">
              <a:solidFill>
                <a:prstClr val="black"/>
              </a:solidFill>
            </a:endParaRPr>
          </a:p>
          <a:p>
            <a:r>
              <a:rPr lang="en-US" sz="2400" dirty="0" smtClean="0">
                <a:solidFill>
                  <a:prstClr val="black"/>
                </a:solidFill>
              </a:rPr>
              <a:t>Compared with other developed nations, we fare worse in:</a:t>
            </a:r>
            <a:endParaRPr lang="en-US" sz="2400" dirty="0">
              <a:solidFill>
                <a:prstClr val="black"/>
              </a:solidFill>
            </a:endParaRPr>
          </a:p>
          <a:p>
            <a:pPr marL="514350" indent="-514350">
              <a:buAutoNum type="arabicPeriod"/>
            </a:pPr>
            <a:r>
              <a:rPr lang="en-US" sz="2400" i="1" dirty="0"/>
              <a:t>I</a:t>
            </a:r>
            <a:r>
              <a:rPr lang="en-US" sz="2400" i="1" dirty="0" smtClean="0"/>
              <a:t>nfant </a:t>
            </a:r>
            <a:r>
              <a:rPr lang="en-US" sz="2400" i="1" dirty="0"/>
              <a:t>mortality and low birth weight </a:t>
            </a:r>
            <a:endParaRPr lang="en-US" sz="2400" i="1" dirty="0" smtClean="0"/>
          </a:p>
          <a:p>
            <a:pPr marL="514350" indent="-514350">
              <a:buAutoNum type="arabicPeriod"/>
            </a:pPr>
            <a:r>
              <a:rPr lang="en-US" sz="2400" i="1" dirty="0"/>
              <a:t>I</a:t>
            </a:r>
            <a:r>
              <a:rPr lang="en-US" sz="2400" i="1" dirty="0" smtClean="0"/>
              <a:t>njuries </a:t>
            </a:r>
            <a:r>
              <a:rPr lang="en-US" sz="2400" i="1" dirty="0"/>
              <a:t>and homicides </a:t>
            </a:r>
            <a:endParaRPr lang="en-US" sz="2400" i="1" dirty="0" smtClean="0"/>
          </a:p>
          <a:p>
            <a:pPr marL="514350" indent="-514350">
              <a:buAutoNum type="arabicPeriod"/>
            </a:pPr>
            <a:r>
              <a:rPr lang="en-US" sz="2400" i="1" dirty="0" smtClean="0"/>
              <a:t>Adolescent </a:t>
            </a:r>
            <a:r>
              <a:rPr lang="en-US" sz="2400" i="1" dirty="0"/>
              <a:t>pregnancy and sexually transmitted </a:t>
            </a:r>
            <a:r>
              <a:rPr lang="en-US" sz="2400" i="1" dirty="0" smtClean="0"/>
              <a:t>infections</a:t>
            </a:r>
          </a:p>
          <a:p>
            <a:pPr marL="514350" indent="-514350">
              <a:buAutoNum type="arabicPeriod"/>
            </a:pPr>
            <a:r>
              <a:rPr lang="en-US" sz="2400" i="1" dirty="0" smtClean="0"/>
              <a:t>HIV </a:t>
            </a:r>
            <a:r>
              <a:rPr lang="en-US" sz="2400" i="1" dirty="0"/>
              <a:t>and </a:t>
            </a:r>
            <a:r>
              <a:rPr lang="en-US" sz="2400" i="1" dirty="0" smtClean="0"/>
              <a:t>AIDS</a:t>
            </a:r>
          </a:p>
          <a:p>
            <a:pPr marL="514350" indent="-514350">
              <a:buAutoNum type="arabicPeriod"/>
            </a:pPr>
            <a:r>
              <a:rPr lang="en-US" sz="2400" i="1" dirty="0" smtClean="0"/>
              <a:t>Drug-related deaths</a:t>
            </a:r>
          </a:p>
          <a:p>
            <a:pPr marL="514350" indent="-514350">
              <a:buAutoNum type="arabicPeriod"/>
            </a:pPr>
            <a:r>
              <a:rPr lang="en-US" sz="2400" i="1" dirty="0" smtClean="0"/>
              <a:t>Obesity </a:t>
            </a:r>
            <a:r>
              <a:rPr lang="en-US" sz="2400" i="1" dirty="0"/>
              <a:t>and </a:t>
            </a:r>
            <a:r>
              <a:rPr lang="en-US" sz="2400" i="1" dirty="0" smtClean="0"/>
              <a:t>diabetes</a:t>
            </a:r>
          </a:p>
          <a:p>
            <a:pPr marL="514350" indent="-514350">
              <a:buAutoNum type="arabicPeriod"/>
            </a:pPr>
            <a:r>
              <a:rPr lang="en-US" sz="2400" i="1" dirty="0" smtClean="0"/>
              <a:t>Heart disease</a:t>
            </a:r>
          </a:p>
          <a:p>
            <a:pPr marL="514350" indent="-514350">
              <a:buAutoNum type="arabicPeriod"/>
            </a:pPr>
            <a:r>
              <a:rPr lang="en-US" sz="2400" i="1" dirty="0" smtClean="0"/>
              <a:t>Chronic </a:t>
            </a:r>
            <a:r>
              <a:rPr lang="en-US" sz="2400" i="1" dirty="0"/>
              <a:t>lung </a:t>
            </a:r>
            <a:r>
              <a:rPr lang="en-US" sz="2400" i="1" dirty="0" smtClean="0"/>
              <a:t>disease</a:t>
            </a:r>
          </a:p>
          <a:p>
            <a:pPr marL="514350" indent="-514350">
              <a:buAutoNum type="arabicPeriod"/>
            </a:pPr>
            <a:r>
              <a:rPr lang="en-US" sz="2400" i="1" dirty="0" smtClean="0"/>
              <a:t>Disability</a:t>
            </a:r>
          </a:p>
          <a:p>
            <a:r>
              <a:rPr lang="en-US" sz="2400" i="1" dirty="0">
                <a:solidFill>
                  <a:prstClr val="black"/>
                </a:solidFill>
              </a:rPr>
              <a:t>	</a:t>
            </a:r>
            <a:r>
              <a:rPr lang="en-US" sz="2400" i="1" dirty="0" smtClean="0">
                <a:solidFill>
                  <a:prstClr val="black"/>
                </a:solidFill>
              </a:rPr>
              <a:t>					</a:t>
            </a:r>
            <a:r>
              <a:rPr lang="en-US" sz="1600" i="1" dirty="0" smtClean="0">
                <a:solidFill>
                  <a:prstClr val="black"/>
                </a:solidFill>
              </a:rPr>
              <a:t>Source: 	</a:t>
            </a:r>
            <a:r>
              <a:rPr lang="en-US" sz="1600" dirty="0" smtClean="0">
                <a:solidFill>
                  <a:prstClr val="black"/>
                </a:solidFill>
              </a:rPr>
              <a:t>Institute of Medicine 2013, </a:t>
            </a:r>
            <a:r>
              <a:rPr lang="en-US" sz="1600" i="1" dirty="0" smtClean="0">
                <a:solidFill>
                  <a:prstClr val="black"/>
                </a:solidFill>
              </a:rPr>
              <a:t>“U.S. Health in International 								Perspective: Shorter Lives, Poorer Health”</a:t>
            </a:r>
            <a:endParaRPr lang="en-US" sz="2400" i="1" dirty="0">
              <a:solidFill>
                <a:prstClr val="black"/>
              </a:solidFill>
            </a:endParaRPr>
          </a:p>
        </p:txBody>
      </p:sp>
    </p:spTree>
    <p:extLst>
      <p:ext uri="{BB962C8B-B14F-4D97-AF65-F5344CB8AC3E}">
        <p14:creationId xmlns:p14="http://schemas.microsoft.com/office/powerpoint/2010/main" val="3355852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FF"/>
                </a:solidFill>
                <a:latin typeface="Georgia"/>
                <a:cs typeface="Georgia"/>
              </a:rPr>
              <a:t>Title</a:t>
            </a:r>
            <a:endParaRPr lang="en-US" sz="3200" dirty="0">
              <a:solidFill>
                <a:srgbClr val="FFFFFF"/>
              </a:solidFill>
              <a:latin typeface="Georgia"/>
              <a:cs typeface="Georgia"/>
            </a:endParaRPr>
          </a:p>
        </p:txBody>
      </p:sp>
      <p:sp>
        <p:nvSpPr>
          <p:cNvPr id="3" name="Content Placeholder 2"/>
          <p:cNvSpPr>
            <a:spLocks noGrp="1"/>
          </p:cNvSpPr>
          <p:nvPr>
            <p:ph idx="1"/>
          </p:nvPr>
        </p:nvSpPr>
        <p:spPr/>
        <p:txBody>
          <a:bodyPr>
            <a:normAutofit/>
          </a:bodyPr>
          <a:lstStyle/>
          <a:p>
            <a:r>
              <a:rPr lang="en-US" sz="2000" dirty="0" smtClean="0">
                <a:solidFill>
                  <a:srgbClr val="FFFFFF"/>
                </a:solidFill>
                <a:latin typeface="Georgia"/>
                <a:cs typeface="Georgia"/>
              </a:rPr>
              <a:t> Title Page Content</a:t>
            </a:r>
            <a:endParaRPr lang="en-US" sz="2000" dirty="0">
              <a:solidFill>
                <a:srgbClr val="FFFFFF"/>
              </a:solidFill>
              <a:latin typeface="Georgia"/>
              <a:cs typeface="Georgia"/>
            </a:endParaRPr>
          </a:p>
        </p:txBody>
      </p:sp>
      <p:pic>
        <p:nvPicPr>
          <p:cNvPr id="4" name="Picture 3" descr="3rd-pg-option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85"/>
            <a:ext cx="9144000" cy="6858000"/>
          </a:xfrm>
          <a:prstGeom prst="rect">
            <a:avLst/>
          </a:prstGeom>
        </p:spPr>
      </p:pic>
      <p:pic>
        <p:nvPicPr>
          <p:cNvPr id="9" name="Picture 8" descr="MTHCF-Logo-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4267" y="6001036"/>
            <a:ext cx="1815536" cy="487320"/>
          </a:xfrm>
          <a:prstGeom prst="rect">
            <a:avLst/>
          </a:prstGeom>
        </p:spPr>
      </p:pic>
      <p:sp>
        <p:nvSpPr>
          <p:cNvPr id="5" name="TextBox 4"/>
          <p:cNvSpPr txBox="1"/>
          <p:nvPr/>
        </p:nvSpPr>
        <p:spPr>
          <a:xfrm>
            <a:off x="271604" y="422910"/>
            <a:ext cx="8501698" cy="4693593"/>
          </a:xfrm>
          <a:prstGeom prst="rect">
            <a:avLst/>
          </a:prstGeom>
          <a:noFill/>
        </p:spPr>
        <p:txBody>
          <a:bodyPr wrap="square" rtlCol="0">
            <a:spAutoFit/>
          </a:bodyPr>
          <a:lstStyle/>
          <a:p>
            <a:pPr algn="ctr"/>
            <a:r>
              <a:rPr lang="en-US" sz="3600" b="1" dirty="0" smtClean="0">
                <a:solidFill>
                  <a:prstClr val="black"/>
                </a:solidFill>
              </a:rPr>
              <a:t>Why aren’t we healthier if we spend so much on healthcare? </a:t>
            </a:r>
          </a:p>
          <a:p>
            <a:pPr algn="ctr"/>
            <a:endParaRPr lang="en-US" sz="2800" b="1" dirty="0" smtClean="0">
              <a:solidFill>
                <a:prstClr val="black"/>
              </a:solidFill>
            </a:endParaRPr>
          </a:p>
          <a:p>
            <a:pPr algn="ctr"/>
            <a:endParaRPr lang="en-US" sz="2800" b="1" dirty="0" smtClean="0">
              <a:solidFill>
                <a:prstClr val="black"/>
              </a:solidFill>
            </a:endParaRPr>
          </a:p>
          <a:p>
            <a:pPr algn="ctr"/>
            <a:r>
              <a:rPr lang="en-US" sz="11500" b="1" dirty="0">
                <a:solidFill>
                  <a:srgbClr val="FF0000"/>
                </a:solidFill>
              </a:rPr>
              <a:t>?</a:t>
            </a:r>
            <a:endParaRPr lang="en-US" sz="13800" b="1" dirty="0">
              <a:solidFill>
                <a:srgbClr val="FF0000"/>
              </a:solidFill>
            </a:endParaRPr>
          </a:p>
          <a:p>
            <a:endParaRPr lang="en-US" sz="2800" b="1" dirty="0">
              <a:solidFill>
                <a:prstClr val="black"/>
              </a:solidFill>
            </a:endParaRPr>
          </a:p>
          <a:p>
            <a:endParaRPr lang="en-US" sz="2800" dirty="0">
              <a:solidFill>
                <a:prstClr val="black"/>
              </a:solidFill>
            </a:endParaRPr>
          </a:p>
        </p:txBody>
      </p:sp>
    </p:spTree>
    <p:extLst>
      <p:ext uri="{BB962C8B-B14F-4D97-AF65-F5344CB8AC3E}">
        <p14:creationId xmlns:p14="http://schemas.microsoft.com/office/powerpoint/2010/main" val="3598500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FF"/>
                </a:solidFill>
                <a:latin typeface="Georgia"/>
                <a:cs typeface="Georgia"/>
              </a:rPr>
              <a:t>Title</a:t>
            </a:r>
            <a:endParaRPr lang="en-US" sz="3200" dirty="0">
              <a:solidFill>
                <a:srgbClr val="FFFFFF"/>
              </a:solidFill>
              <a:latin typeface="Georgia"/>
              <a:cs typeface="Georgia"/>
            </a:endParaRPr>
          </a:p>
        </p:txBody>
      </p:sp>
      <p:sp>
        <p:nvSpPr>
          <p:cNvPr id="3" name="Content Placeholder 2"/>
          <p:cNvSpPr>
            <a:spLocks noGrp="1"/>
          </p:cNvSpPr>
          <p:nvPr>
            <p:ph idx="1"/>
          </p:nvPr>
        </p:nvSpPr>
        <p:spPr/>
        <p:txBody>
          <a:bodyPr>
            <a:normAutofit/>
          </a:bodyPr>
          <a:lstStyle/>
          <a:p>
            <a:r>
              <a:rPr lang="en-US" sz="2000" dirty="0" smtClean="0">
                <a:solidFill>
                  <a:srgbClr val="FFFFFF"/>
                </a:solidFill>
                <a:latin typeface="Georgia"/>
                <a:cs typeface="Georgia"/>
              </a:rPr>
              <a:t> Title Page Content</a:t>
            </a:r>
            <a:endParaRPr lang="en-US" sz="2000" dirty="0">
              <a:solidFill>
                <a:srgbClr val="FFFFFF"/>
              </a:solidFill>
              <a:latin typeface="Georgia"/>
              <a:cs typeface="Georgia"/>
            </a:endParaRPr>
          </a:p>
        </p:txBody>
      </p:sp>
      <p:pic>
        <p:nvPicPr>
          <p:cNvPr id="4" name="Picture 3" descr="3rd-pg-option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85"/>
            <a:ext cx="9144000" cy="6858000"/>
          </a:xfrm>
          <a:prstGeom prst="rect">
            <a:avLst/>
          </a:prstGeom>
        </p:spPr>
      </p:pic>
      <p:pic>
        <p:nvPicPr>
          <p:cNvPr id="9" name="Picture 8" descr="MTHCF-Logo-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4267" y="6001036"/>
            <a:ext cx="1815536" cy="487320"/>
          </a:xfrm>
          <a:prstGeom prst="rect">
            <a:avLst/>
          </a:prstGeom>
        </p:spPr>
      </p:pic>
      <p:sp>
        <p:nvSpPr>
          <p:cNvPr id="5" name="TextBox 4"/>
          <p:cNvSpPr txBox="1"/>
          <p:nvPr/>
        </p:nvSpPr>
        <p:spPr>
          <a:xfrm>
            <a:off x="185102" y="1600200"/>
            <a:ext cx="8501698" cy="2062103"/>
          </a:xfrm>
          <a:prstGeom prst="rect">
            <a:avLst/>
          </a:prstGeom>
          <a:noFill/>
        </p:spPr>
        <p:txBody>
          <a:bodyPr wrap="square" rtlCol="0">
            <a:spAutoFit/>
          </a:bodyPr>
          <a:lstStyle/>
          <a:p>
            <a:pPr algn="ctr"/>
            <a:r>
              <a:rPr lang="en-US" sz="4400" b="1" dirty="0" smtClean="0">
                <a:solidFill>
                  <a:prstClr val="black"/>
                </a:solidFill>
              </a:rPr>
              <a:t>Healthcare=Health</a:t>
            </a:r>
            <a:r>
              <a:rPr lang="en-US" sz="4400" b="1" dirty="0">
                <a:solidFill>
                  <a:prstClr val="black"/>
                </a:solidFill>
              </a:rPr>
              <a:t>??</a:t>
            </a:r>
          </a:p>
          <a:p>
            <a:pPr algn="ctr"/>
            <a:endParaRPr lang="en-US" sz="2800" b="1" dirty="0" smtClean="0">
              <a:solidFill>
                <a:prstClr val="black"/>
              </a:solidFill>
            </a:endParaRPr>
          </a:p>
          <a:p>
            <a:endParaRPr lang="en-US" sz="2800" b="1" dirty="0">
              <a:solidFill>
                <a:prstClr val="black"/>
              </a:solidFill>
            </a:endParaRPr>
          </a:p>
          <a:p>
            <a:endParaRPr lang="en-US" sz="2800" dirty="0">
              <a:solidFill>
                <a:prstClr val="black"/>
              </a:solidFill>
            </a:endParaRPr>
          </a:p>
        </p:txBody>
      </p:sp>
    </p:spTree>
    <p:extLst>
      <p:ext uri="{BB962C8B-B14F-4D97-AF65-F5344CB8AC3E}">
        <p14:creationId xmlns:p14="http://schemas.microsoft.com/office/powerpoint/2010/main" val="1786324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FF"/>
                </a:solidFill>
                <a:latin typeface="Georgia"/>
                <a:cs typeface="Georgia"/>
              </a:rPr>
              <a:t>Title</a:t>
            </a:r>
            <a:endParaRPr lang="en-US" sz="3200" dirty="0">
              <a:solidFill>
                <a:srgbClr val="FFFFFF"/>
              </a:solidFill>
              <a:latin typeface="Georgia"/>
              <a:cs typeface="Georgia"/>
            </a:endParaRPr>
          </a:p>
        </p:txBody>
      </p:sp>
      <p:sp>
        <p:nvSpPr>
          <p:cNvPr id="3" name="Content Placeholder 2"/>
          <p:cNvSpPr>
            <a:spLocks noGrp="1"/>
          </p:cNvSpPr>
          <p:nvPr>
            <p:ph idx="1"/>
          </p:nvPr>
        </p:nvSpPr>
        <p:spPr/>
        <p:txBody>
          <a:bodyPr>
            <a:normAutofit/>
          </a:bodyPr>
          <a:lstStyle/>
          <a:p>
            <a:r>
              <a:rPr lang="en-US" sz="2000" dirty="0" smtClean="0">
                <a:solidFill>
                  <a:srgbClr val="FFFFFF"/>
                </a:solidFill>
                <a:latin typeface="Georgia"/>
                <a:cs typeface="Georgia"/>
              </a:rPr>
              <a:t> Title Page Content</a:t>
            </a:r>
            <a:endParaRPr lang="en-US" sz="2000" dirty="0">
              <a:solidFill>
                <a:srgbClr val="FFFFFF"/>
              </a:solidFill>
              <a:latin typeface="Georgia"/>
              <a:cs typeface="Georgia"/>
            </a:endParaRPr>
          </a:p>
        </p:txBody>
      </p:sp>
      <p:pic>
        <p:nvPicPr>
          <p:cNvPr id="4" name="Picture 3" descr="3rd-pg-option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385"/>
            <a:ext cx="9144000" cy="6858000"/>
          </a:xfrm>
          <a:prstGeom prst="rect">
            <a:avLst/>
          </a:prstGeom>
        </p:spPr>
      </p:pic>
      <p:pic>
        <p:nvPicPr>
          <p:cNvPr id="9" name="Picture 8" descr="MTHCF-Logo-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4267" y="6001036"/>
            <a:ext cx="1815536" cy="487320"/>
          </a:xfrm>
          <a:prstGeom prst="rect">
            <a:avLst/>
          </a:prstGeom>
        </p:spPr>
      </p:pic>
      <p:sp>
        <p:nvSpPr>
          <p:cNvPr id="7" name="Title 1"/>
          <p:cNvSpPr txBox="1">
            <a:spLocks/>
          </p:cNvSpPr>
          <p:nvPr/>
        </p:nvSpPr>
        <p:spPr>
          <a:xfrm>
            <a:off x="838200" y="304800"/>
            <a:ext cx="7924800" cy="6096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accent1">
                    <a:lumMod val="50000"/>
                  </a:schemeClr>
                </a:solidFill>
              </a:rPr>
              <a:t>Let’s go back in time…</a:t>
            </a:r>
            <a:endParaRPr lang="en-US" sz="3200" dirty="0">
              <a:solidFill>
                <a:schemeClr val="tx2"/>
              </a:solidFill>
            </a:endParaRPr>
          </a:p>
        </p:txBody>
      </p:sp>
      <p:sp>
        <p:nvSpPr>
          <p:cNvPr id="8" name="Content Placeholder 2"/>
          <p:cNvSpPr txBox="1">
            <a:spLocks/>
          </p:cNvSpPr>
          <p:nvPr/>
        </p:nvSpPr>
        <p:spPr>
          <a:xfrm>
            <a:off x="231357" y="1159359"/>
            <a:ext cx="5694630" cy="401014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90513" indent="0">
              <a:buNone/>
            </a:pPr>
            <a:r>
              <a:rPr lang="en-US" sz="2400" b="1" i="1" dirty="0"/>
              <a:t>Typhus epidemic of Upper Silesia (1847):  </a:t>
            </a:r>
            <a:endParaRPr lang="en-US" sz="2400" b="1" dirty="0"/>
          </a:p>
          <a:p>
            <a:pPr marL="461963" indent="-171450"/>
            <a:r>
              <a:rPr lang="en-US" sz="2400" dirty="0" smtClean="0"/>
              <a:t>14% of the population</a:t>
            </a:r>
            <a:r>
              <a:rPr lang="en-US" sz="2400" dirty="0" smtClean="0">
                <a:sym typeface="Wingdings" panose="05000000000000000000" pitchFamily="2" charset="2"/>
              </a:rPr>
              <a:t>20% mortality in 8 months</a:t>
            </a:r>
            <a:endParaRPr lang="en-US" sz="2400" dirty="0" smtClean="0"/>
          </a:p>
          <a:p>
            <a:pPr marL="290513" indent="0"/>
            <a:endParaRPr lang="en-US" sz="100" dirty="0" smtClean="0"/>
          </a:p>
          <a:p>
            <a:pPr marL="461963" indent="-171450"/>
            <a:r>
              <a:rPr lang="en-US" sz="2400" dirty="0" smtClean="0"/>
              <a:t>Typhus was common, so why the epidemic in Upper Silesia at that time?</a:t>
            </a:r>
          </a:p>
          <a:p>
            <a:pPr marL="461963" indent="-171450"/>
            <a:r>
              <a:rPr lang="en-US" sz="2400" dirty="0" smtClean="0"/>
              <a:t>Rudolph </a:t>
            </a:r>
            <a:r>
              <a:rPr lang="en-US" sz="2400" dirty="0"/>
              <a:t>Virchow (“father of modern pathology”) </a:t>
            </a:r>
            <a:r>
              <a:rPr lang="en-US" sz="2400" dirty="0" smtClean="0"/>
              <a:t>investigated…</a:t>
            </a:r>
            <a:endParaRPr lang="en-US" sz="2400" dirty="0"/>
          </a:p>
          <a:p>
            <a:pPr marL="461963" indent="-171450"/>
            <a:endParaRPr lang="en-US" sz="2400" dirty="0" smtClean="0"/>
          </a:p>
        </p:txBody>
      </p:sp>
      <p:pic>
        <p:nvPicPr>
          <p:cNvPr id="6" name="Picture 5"/>
          <p:cNvPicPr>
            <a:picLocks noChangeAspect="1"/>
          </p:cNvPicPr>
          <p:nvPr/>
        </p:nvPicPr>
        <p:blipFill>
          <a:blip r:embed="rId4"/>
          <a:stretch>
            <a:fillRect/>
          </a:stretch>
        </p:blipFill>
        <p:spPr>
          <a:xfrm>
            <a:off x="6208165" y="3186820"/>
            <a:ext cx="2935835" cy="3761727"/>
          </a:xfrm>
          <a:prstGeom prst="rect">
            <a:avLst/>
          </a:prstGeom>
        </p:spPr>
      </p:pic>
    </p:spTree>
    <p:extLst>
      <p:ext uri="{BB962C8B-B14F-4D97-AF65-F5344CB8AC3E}">
        <p14:creationId xmlns:p14="http://schemas.microsoft.com/office/powerpoint/2010/main" val="2268975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FF"/>
                </a:solidFill>
                <a:latin typeface="Georgia"/>
                <a:cs typeface="Georgia"/>
              </a:rPr>
              <a:t>Title</a:t>
            </a:r>
            <a:endParaRPr lang="en-US" sz="3200" dirty="0">
              <a:solidFill>
                <a:srgbClr val="FFFFFF"/>
              </a:solidFill>
              <a:latin typeface="Georgia"/>
              <a:cs typeface="Georgia"/>
            </a:endParaRPr>
          </a:p>
        </p:txBody>
      </p:sp>
      <p:sp>
        <p:nvSpPr>
          <p:cNvPr id="3" name="Content Placeholder 2"/>
          <p:cNvSpPr>
            <a:spLocks noGrp="1"/>
          </p:cNvSpPr>
          <p:nvPr>
            <p:ph idx="1"/>
          </p:nvPr>
        </p:nvSpPr>
        <p:spPr/>
        <p:txBody>
          <a:bodyPr>
            <a:normAutofit/>
          </a:bodyPr>
          <a:lstStyle/>
          <a:p>
            <a:r>
              <a:rPr lang="en-US" sz="2000" dirty="0" smtClean="0">
                <a:solidFill>
                  <a:srgbClr val="FFFFFF"/>
                </a:solidFill>
                <a:latin typeface="Georgia"/>
                <a:cs typeface="Georgia"/>
              </a:rPr>
              <a:t> Title Page Content</a:t>
            </a:r>
            <a:endParaRPr lang="en-US" sz="2000" dirty="0">
              <a:solidFill>
                <a:srgbClr val="FFFFFF"/>
              </a:solidFill>
              <a:latin typeface="Georgia"/>
              <a:cs typeface="Georgia"/>
            </a:endParaRPr>
          </a:p>
        </p:txBody>
      </p:sp>
      <p:pic>
        <p:nvPicPr>
          <p:cNvPr id="4" name="Picture 3" descr="3rd-pg-option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385"/>
            <a:ext cx="9144000" cy="6858000"/>
          </a:xfrm>
          <a:prstGeom prst="rect">
            <a:avLst/>
          </a:prstGeom>
        </p:spPr>
      </p:pic>
      <p:pic>
        <p:nvPicPr>
          <p:cNvPr id="9" name="Picture 8" descr="MTHCF-Logo-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4267" y="6001036"/>
            <a:ext cx="1815536" cy="487320"/>
          </a:xfrm>
          <a:prstGeom prst="rect">
            <a:avLst/>
          </a:prstGeom>
        </p:spPr>
      </p:pic>
      <p:sp>
        <p:nvSpPr>
          <p:cNvPr id="7" name="Title 1"/>
          <p:cNvSpPr txBox="1">
            <a:spLocks/>
          </p:cNvSpPr>
          <p:nvPr/>
        </p:nvSpPr>
        <p:spPr>
          <a:xfrm>
            <a:off x="838200" y="304800"/>
            <a:ext cx="7924800" cy="6096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i="1" dirty="0"/>
              <a:t>Typhus epidemic of Upper Silesia (1847)</a:t>
            </a:r>
            <a:endParaRPr lang="en-US" sz="3600" dirty="0">
              <a:solidFill>
                <a:schemeClr val="tx2"/>
              </a:solidFill>
            </a:endParaRPr>
          </a:p>
        </p:txBody>
      </p:sp>
      <p:sp>
        <p:nvSpPr>
          <p:cNvPr id="8" name="Content Placeholder 2"/>
          <p:cNvSpPr txBox="1">
            <a:spLocks/>
          </p:cNvSpPr>
          <p:nvPr/>
        </p:nvSpPr>
        <p:spPr>
          <a:xfrm>
            <a:off x="231357" y="1159359"/>
            <a:ext cx="5694630" cy="4010141"/>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90513" indent="0">
              <a:buNone/>
            </a:pPr>
            <a:r>
              <a:rPr lang="en-US" sz="2400" u="sng" dirty="0" smtClean="0"/>
              <a:t>Virchow’s findings?</a:t>
            </a:r>
          </a:p>
          <a:p>
            <a:pPr marL="290513" indent="0">
              <a:buNone/>
            </a:pPr>
            <a:r>
              <a:rPr lang="en-US" sz="2400" dirty="0" smtClean="0"/>
              <a:t>Typhus didn’t act alone:  </a:t>
            </a:r>
            <a:r>
              <a:rPr lang="en-US" sz="2400" i="1" dirty="0" smtClean="0"/>
              <a:t>poverty, poor education, abysmal housing, and poor nutrition</a:t>
            </a:r>
            <a:r>
              <a:rPr lang="en-US" sz="2400" dirty="0" smtClean="0"/>
              <a:t> were the necessary co-factors that allowed a common pathogen to cause a deadly epidemic. </a:t>
            </a:r>
          </a:p>
          <a:p>
            <a:pPr marL="290513" indent="0">
              <a:buNone/>
            </a:pPr>
            <a:endParaRPr lang="en-US" sz="2400" dirty="0"/>
          </a:p>
          <a:p>
            <a:pPr marL="290513" indent="0">
              <a:buNone/>
            </a:pPr>
            <a:r>
              <a:rPr lang="en-US" sz="2400" u="sng" dirty="0" smtClean="0"/>
              <a:t>The cure? </a:t>
            </a:r>
          </a:p>
          <a:p>
            <a:pPr marL="290513" indent="0">
              <a:buNone/>
            </a:pPr>
            <a:r>
              <a:rPr lang="en-US" sz="2400" dirty="0"/>
              <a:t>Long-term planning, inter-agency council, free education, reform of the tax system to alleviate poverty, improve economic development.</a:t>
            </a:r>
          </a:p>
          <a:p>
            <a:pPr marL="290513" indent="0">
              <a:buNone/>
            </a:pPr>
            <a:endParaRPr lang="en-US" sz="2400" dirty="0" smtClean="0"/>
          </a:p>
        </p:txBody>
      </p:sp>
    </p:spTree>
    <p:extLst>
      <p:ext uri="{BB962C8B-B14F-4D97-AF65-F5344CB8AC3E}">
        <p14:creationId xmlns:p14="http://schemas.microsoft.com/office/powerpoint/2010/main" val="28290425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6687</TotalTime>
  <Words>2377</Words>
  <Application>Microsoft Office PowerPoint</Application>
  <PresentationFormat>On-screen Show (4:3)</PresentationFormat>
  <Paragraphs>361</Paragraphs>
  <Slides>31</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Georgia</vt:lpstr>
      <vt:lpstr>Wingdings</vt:lpstr>
      <vt:lpstr>Office Theme</vt:lpstr>
      <vt:lpstr>Title</vt:lpstr>
      <vt:lpstr>Title</vt:lpstr>
      <vt:lpstr>Title</vt:lpstr>
      <vt:lpstr>Title</vt:lpstr>
      <vt:lpstr>Title</vt:lpstr>
      <vt:lpstr>Title</vt:lpstr>
      <vt:lpstr>Title</vt:lpstr>
      <vt:lpstr>Title</vt:lpstr>
      <vt:lpstr>Title</vt:lpstr>
      <vt:lpstr>PowerPoint Presentation</vt:lpstr>
      <vt:lpstr>Leading Causes of Death</vt:lpstr>
      <vt:lpstr>PowerPoint Presentation</vt:lpstr>
      <vt:lpstr>Title</vt:lpstr>
      <vt:lpstr>Title</vt:lpstr>
      <vt:lpstr>Asthma…</vt:lpstr>
      <vt:lpstr> Obesity and Diabetes </vt:lpstr>
      <vt:lpstr>PowerPoint Presentation</vt:lpstr>
      <vt:lpstr>Title</vt:lpstr>
      <vt:lpstr>Title</vt:lpstr>
      <vt:lpstr>Title</vt:lpstr>
      <vt:lpstr>Title</vt:lpstr>
      <vt:lpstr>Title</vt:lpstr>
      <vt:lpstr>Title</vt:lpstr>
      <vt:lpstr>Title</vt:lpstr>
      <vt:lpstr>Title</vt:lpstr>
      <vt:lpstr>Title</vt:lpstr>
      <vt:lpstr>Title</vt:lpstr>
      <vt:lpstr>Title</vt:lpstr>
      <vt:lpstr>Title</vt:lpstr>
      <vt:lpstr>Title</vt:lpstr>
      <vt:lpstr>Title</vt:lpstr>
    </vt:vector>
  </TitlesOfParts>
  <Company>45 Degrees North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Lear</dc:creator>
  <cp:lastModifiedBy>Aaron Wernham</cp:lastModifiedBy>
  <cp:revision>58</cp:revision>
  <dcterms:created xsi:type="dcterms:W3CDTF">2015-03-21T19:35:39Z</dcterms:created>
  <dcterms:modified xsi:type="dcterms:W3CDTF">2015-06-04T22:45:49Z</dcterms:modified>
</cp:coreProperties>
</file>