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45" r:id="rId3"/>
    <p:sldId id="294" r:id="rId4"/>
    <p:sldId id="262" r:id="rId5"/>
    <p:sldId id="263" r:id="rId6"/>
    <p:sldId id="264" r:id="rId7"/>
    <p:sldId id="265" r:id="rId8"/>
    <p:sldId id="318" r:id="rId9"/>
    <p:sldId id="309" r:id="rId10"/>
    <p:sldId id="308" r:id="rId11"/>
    <p:sldId id="323" r:id="rId12"/>
    <p:sldId id="379" r:id="rId13"/>
    <p:sldId id="270" r:id="rId14"/>
    <p:sldId id="289" r:id="rId15"/>
    <p:sldId id="327" r:id="rId16"/>
    <p:sldId id="332" r:id="rId17"/>
    <p:sldId id="342" r:id="rId18"/>
    <p:sldId id="343" r:id="rId19"/>
    <p:sldId id="354" r:id="rId20"/>
    <p:sldId id="344" r:id="rId21"/>
    <p:sldId id="351" r:id="rId22"/>
    <p:sldId id="350" r:id="rId23"/>
    <p:sldId id="355" r:id="rId24"/>
    <p:sldId id="356" r:id="rId25"/>
    <p:sldId id="357" r:id="rId26"/>
    <p:sldId id="358" r:id="rId27"/>
    <p:sldId id="359" r:id="rId28"/>
    <p:sldId id="376" r:id="rId29"/>
    <p:sldId id="377" r:id="rId30"/>
    <p:sldId id="361" r:id="rId31"/>
    <p:sldId id="386" r:id="rId32"/>
    <p:sldId id="387" r:id="rId33"/>
    <p:sldId id="388" r:id="rId34"/>
    <p:sldId id="392" r:id="rId35"/>
    <p:sldId id="393" r:id="rId36"/>
    <p:sldId id="394" r:id="rId37"/>
    <p:sldId id="389" r:id="rId38"/>
    <p:sldId id="390" r:id="rId39"/>
    <p:sldId id="391" r:id="rId40"/>
    <p:sldId id="363" r:id="rId41"/>
    <p:sldId id="378" r:id="rId42"/>
    <p:sldId id="364" r:id="rId43"/>
    <p:sldId id="365" r:id="rId44"/>
    <p:sldId id="368" r:id="rId45"/>
    <p:sldId id="369" r:id="rId46"/>
    <p:sldId id="370" r:id="rId47"/>
    <p:sldId id="395" r:id="rId48"/>
    <p:sldId id="396" r:id="rId49"/>
    <p:sldId id="373" r:id="rId50"/>
    <p:sldId id="371" r:id="rId51"/>
    <p:sldId id="398" r:id="rId52"/>
    <p:sldId id="397" r:id="rId5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1BA"/>
    <a:srgbClr val="85CBFF"/>
    <a:srgbClr val="5E9EFF"/>
    <a:srgbClr val="9CB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94660"/>
  </p:normalViewPr>
  <p:slideViewPr>
    <p:cSldViewPr>
      <p:cViewPr>
        <p:scale>
          <a:sx n="91" d="100"/>
          <a:sy n="91" d="100"/>
        </p:scale>
        <p:origin x="-768" y="4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3" tIns="46657" rIns="93313" bIns="46657" rtlCol="0"/>
          <a:lstStyle>
            <a:lvl1pPr algn="r">
              <a:defRPr sz="1200"/>
            </a:lvl1pPr>
          </a:lstStyle>
          <a:p>
            <a:fld id="{CD9C10AA-20E4-49F2-8F43-F1705A27C50F}" type="datetimeFigureOut">
              <a:rPr lang="en-US" smtClean="0"/>
              <a:pPr/>
              <a:t>6/15/2014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13" tIns="46657" rIns="93313"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13" tIns="46657" rIns="93313" bIns="46657" rtlCol="0" anchor="b"/>
          <a:lstStyle>
            <a:lvl1pPr algn="r">
              <a:defRPr sz="1200"/>
            </a:lvl1pPr>
          </a:lstStyle>
          <a:p>
            <a:fld id="{E2989C19-2255-4192-BFAD-69FDB92AD8B2}" type="slidenum">
              <a:rPr lang="en-US" smtClean="0"/>
              <a:pPr/>
              <a:t>‹#›</a:t>
            </a:fld>
            <a:endParaRPr lang="en-US"/>
          </a:p>
        </p:txBody>
      </p:sp>
    </p:spTree>
    <p:extLst>
      <p:ext uri="{BB962C8B-B14F-4D97-AF65-F5344CB8AC3E}">
        <p14:creationId xmlns:p14="http://schemas.microsoft.com/office/powerpoint/2010/main" val="1774411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3" tIns="46657" rIns="93313" bIns="46657" rtlCol="0"/>
          <a:lstStyle>
            <a:lvl1pPr algn="r">
              <a:defRPr sz="1200"/>
            </a:lvl1pPr>
          </a:lstStyle>
          <a:p>
            <a:fld id="{4C268833-26CD-4647-B558-C05E6068A345}" type="datetimeFigureOut">
              <a:rPr lang="en-US" smtClean="0"/>
              <a:pPr/>
              <a:t>6/15/2014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3" tIns="46657" rIns="93313" bIns="466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3" tIns="46657" rIns="93313" bIns="46657" rtlCol="0" anchor="b"/>
          <a:lstStyle>
            <a:lvl1pPr algn="r">
              <a:defRPr sz="1200"/>
            </a:lvl1pPr>
          </a:lstStyle>
          <a:p>
            <a:fld id="{EF2BC9C6-A50E-4020-9D57-EDD53E4E4A81}" type="slidenum">
              <a:rPr lang="en-US" smtClean="0"/>
              <a:pPr/>
              <a:t>‹#›</a:t>
            </a:fld>
            <a:endParaRPr lang="en-US"/>
          </a:p>
        </p:txBody>
      </p:sp>
    </p:spTree>
    <p:extLst>
      <p:ext uri="{BB962C8B-B14F-4D97-AF65-F5344CB8AC3E}">
        <p14:creationId xmlns:p14="http://schemas.microsoft.com/office/powerpoint/2010/main" val="288214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Real_estate_agent"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en.wikipedia.org/wiki/Real_estate" TargetMode="External"/><Relationship Id="rId4" Type="http://schemas.openxmlformats.org/officeDocument/2006/relationships/hyperlink" Target="http://en.wikipedia.org/wiki/Racial_segreg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1</a:t>
            </a:fld>
            <a:endParaRPr lang="en-US"/>
          </a:p>
        </p:txBody>
      </p:sp>
    </p:spTree>
    <p:extLst>
      <p:ext uri="{BB962C8B-B14F-4D97-AF65-F5344CB8AC3E}">
        <p14:creationId xmlns:p14="http://schemas.microsoft.com/office/powerpoint/2010/main" val="38522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10</a:t>
            </a:fld>
            <a:endParaRPr lang="en-US"/>
          </a:p>
        </p:txBody>
      </p:sp>
    </p:spTree>
    <p:extLst>
      <p:ext uri="{BB962C8B-B14F-4D97-AF65-F5344CB8AC3E}">
        <p14:creationId xmlns:p14="http://schemas.microsoft.com/office/powerpoint/2010/main" val="342284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11</a:t>
            </a:fld>
            <a:endParaRPr lang="en-US"/>
          </a:p>
        </p:txBody>
      </p:sp>
    </p:spTree>
    <p:extLst>
      <p:ext uri="{BB962C8B-B14F-4D97-AF65-F5344CB8AC3E}">
        <p14:creationId xmlns:p14="http://schemas.microsoft.com/office/powerpoint/2010/main" val="44399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12</a:t>
            </a:fld>
            <a:endParaRPr lang="en-US"/>
          </a:p>
        </p:txBody>
      </p:sp>
    </p:spTree>
    <p:extLst>
      <p:ext uri="{BB962C8B-B14F-4D97-AF65-F5344CB8AC3E}">
        <p14:creationId xmlns:p14="http://schemas.microsoft.com/office/powerpoint/2010/main" val="342791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13</a:t>
            </a:fld>
            <a:endParaRPr lang="en-US"/>
          </a:p>
        </p:txBody>
      </p:sp>
    </p:spTree>
    <p:extLst>
      <p:ext uri="{BB962C8B-B14F-4D97-AF65-F5344CB8AC3E}">
        <p14:creationId xmlns:p14="http://schemas.microsoft.com/office/powerpoint/2010/main" val="81175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person</a:t>
            </a:r>
            <a:r>
              <a:rPr lang="en-US" baseline="0" dirty="0" smtClean="0"/>
              <a:t> who can tell me what’s happening in this picture gets a prize!  </a:t>
            </a:r>
            <a:r>
              <a:rPr lang="en-US" dirty="0" smtClean="0"/>
              <a:t>President </a:t>
            </a:r>
            <a:r>
              <a:rPr lang="en-US" dirty="0"/>
              <a:t>Lyndon B. Johnson signing the Civil Rights Act of 1968 April 11, 1968.  The first person who can tell me the significance of this for fair housing gets </a:t>
            </a:r>
            <a:r>
              <a:rPr lang="en-US" dirty="0" smtClean="0"/>
              <a:t>prize! (Title </a:t>
            </a:r>
            <a:r>
              <a:rPr lang="en-US" dirty="0"/>
              <a:t>VIII is the Fair Housing Act!)</a:t>
            </a:r>
          </a:p>
        </p:txBody>
      </p:sp>
      <p:sp>
        <p:nvSpPr>
          <p:cNvPr id="4" name="Slide Number Placeholder 3"/>
          <p:cNvSpPr>
            <a:spLocks noGrp="1"/>
          </p:cNvSpPr>
          <p:nvPr>
            <p:ph type="sldNum" sz="quarter" idx="10"/>
          </p:nvPr>
        </p:nvSpPr>
        <p:spPr/>
        <p:txBody>
          <a:bodyPr/>
          <a:lstStyle/>
          <a:p>
            <a:fld id="{EF2BC9C6-A50E-4020-9D57-EDD53E4E4A8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US" sz="1300" dirty="0"/>
              <a:t> As we all know, Dr. King led the struggle to pass the fair housing bill.</a:t>
            </a:r>
          </a:p>
          <a:p>
            <a:pPr>
              <a:buFont typeface="Arial" pitchFamily="34" charset="0"/>
              <a:buChar char="•"/>
            </a:pPr>
            <a:r>
              <a:rPr lang="en-US" sz="1300" dirty="0"/>
              <a:t> He worked through the Chicago Freedom Movement to bring media coverage to the problems of housing discrimination and segregation.</a:t>
            </a:r>
          </a:p>
          <a:p>
            <a:pPr>
              <a:buFont typeface="Arial" pitchFamily="34" charset="0"/>
              <a:buChar char="•"/>
            </a:pPr>
            <a:r>
              <a:rPr lang="en-US" sz="1300" dirty="0"/>
              <a:t> He led marches into segregated neighborhoods in the north to bring attention to the fact that segregation, racism, and bigotry were not just southern problems.</a:t>
            </a:r>
          </a:p>
          <a:p>
            <a:pPr>
              <a:buFont typeface="Arial" pitchFamily="34" charset="0"/>
              <a:buChar char="•"/>
            </a:pPr>
            <a:r>
              <a:rPr lang="en-US" sz="1300" dirty="0"/>
              <a:t>  During this same time period (1967 – 1968) the casualty list from the Vietnam War was growing – and the death toll fell heaviest on families of poor African Americans and Hispanic Americans.</a:t>
            </a:r>
          </a:p>
          <a:p>
            <a:pPr>
              <a:buFont typeface="Arial" pitchFamily="34" charset="0"/>
              <a:buChar char="•"/>
            </a:pPr>
            <a:r>
              <a:rPr lang="en-US" sz="1300" dirty="0"/>
              <a:t>  Veterans of color returned home to a separate and unequal America where they were denied access to jobs, housing, and public services based on their race, color, or national origin.</a:t>
            </a:r>
          </a:p>
          <a:p>
            <a:pPr>
              <a:buFont typeface="Arial" pitchFamily="34" charset="0"/>
              <a:buChar char="•"/>
            </a:pPr>
            <a:r>
              <a:rPr lang="en-US" sz="1300" dirty="0"/>
              <a:t>  Senator Edward Brooke (the first African American elected to the Senate by popular vote) and Senator Edward Kennedy argued for the passage of the fair housing bill focusing attention on the impact on veterans of color who served our country.</a:t>
            </a:r>
          </a:p>
          <a:p>
            <a:pPr>
              <a:buFont typeface="Arial" pitchFamily="34" charset="0"/>
              <a:buChar char="•"/>
            </a:pPr>
            <a:r>
              <a:rPr lang="en-US" sz="1300" dirty="0"/>
              <a:t>  Notwithstanding their efforts, the bill repeatedly failed.</a:t>
            </a:r>
          </a:p>
          <a:p>
            <a:pPr>
              <a:buFont typeface="Arial" pitchFamily="34" charset="0"/>
              <a:buChar char="•"/>
            </a:pPr>
            <a:r>
              <a:rPr lang="en-US" sz="1300" dirty="0"/>
              <a:t>  LBJ’s </a:t>
            </a:r>
            <a:r>
              <a:rPr lang="en-US" sz="1300" dirty="0" err="1"/>
              <a:t>Kerner</a:t>
            </a:r>
            <a:r>
              <a:rPr lang="en-US" sz="1300" dirty="0"/>
              <a:t> Commission showed that the doctrine of “separate but equal” failed and that our society was ever increasingly “separate and unequal.” (National Advisory Commission on Civil Disorders)</a:t>
            </a:r>
          </a:p>
          <a:p>
            <a:pPr>
              <a:buFont typeface="Arial" pitchFamily="34" charset="0"/>
              <a:buChar char="•"/>
            </a:pPr>
            <a:r>
              <a:rPr lang="en-US" sz="1300" dirty="0"/>
              <a:t>  When Dr. King was assassinated on April 4, 1968, the country was swept into a profound state of mourning.</a:t>
            </a:r>
          </a:p>
          <a:p>
            <a:pPr>
              <a:buFont typeface="Arial" pitchFamily="34" charset="0"/>
              <a:buChar char="•"/>
            </a:pPr>
            <a:r>
              <a:rPr lang="en-US" sz="1300" dirty="0"/>
              <a:t>  Angry riots raged throughout the country.</a:t>
            </a:r>
          </a:p>
          <a:p>
            <a:pPr>
              <a:buFont typeface="Arial" pitchFamily="34" charset="0"/>
              <a:buChar char="•"/>
            </a:pPr>
            <a:r>
              <a:rPr lang="en-US" sz="1300" dirty="0"/>
              <a:t>  Cities were burning.</a:t>
            </a:r>
          </a:p>
          <a:p>
            <a:pPr>
              <a:buFont typeface="Arial" pitchFamily="34" charset="0"/>
              <a:buChar char="•"/>
            </a:pPr>
            <a:r>
              <a:rPr lang="en-US" sz="1300" dirty="0"/>
              <a:t>  LBJ used this opportunity to re-introduce the bill again -  He urged Congress to act in homage to Dr. King and to curtail the civil unrest.</a:t>
            </a:r>
          </a:p>
          <a:p>
            <a:pPr>
              <a:buFont typeface="Arial" pitchFamily="34" charset="0"/>
              <a:buChar char="•"/>
            </a:pPr>
            <a:r>
              <a:rPr lang="en-US" sz="1300" dirty="0"/>
              <a:t>  Both the senate and the house passed the bill, unprecedentedly without any debate whatsoever.</a:t>
            </a:r>
          </a:p>
        </p:txBody>
      </p:sp>
      <p:sp>
        <p:nvSpPr>
          <p:cNvPr id="4" name="Slide Number Placeholder 3"/>
          <p:cNvSpPr>
            <a:spLocks noGrp="1"/>
          </p:cNvSpPr>
          <p:nvPr>
            <p:ph type="sldNum" sz="quarter" idx="10"/>
          </p:nvPr>
        </p:nvSpPr>
        <p:spPr/>
        <p:txBody>
          <a:bodyPr/>
          <a:lstStyle/>
          <a:p>
            <a:fld id="{EF2BC9C6-A50E-4020-9D57-EDD53E4E4A8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Blockbusting</a:t>
            </a:r>
            <a:r>
              <a:rPr lang="en-US" dirty="0" smtClean="0"/>
              <a:t> was a business practice of U.S. </a:t>
            </a:r>
            <a:r>
              <a:rPr lang="en-US" dirty="0" smtClean="0">
                <a:hlinkClick r:id="rId3" tooltip="Real estate agent"/>
              </a:rPr>
              <a:t>real estate agents</a:t>
            </a:r>
            <a:r>
              <a:rPr lang="en-US" dirty="0" smtClean="0"/>
              <a:t> and building developers meant to encourage white property owners to sell their houses at a loss, by implying that racial minorities were moving into their previously </a:t>
            </a:r>
            <a:r>
              <a:rPr lang="en-US" dirty="0" smtClean="0">
                <a:hlinkClick r:id="rId4" tooltip="Racial segregation"/>
              </a:rPr>
              <a:t>racially segregated</a:t>
            </a:r>
            <a:r>
              <a:rPr lang="en-US" dirty="0" smtClean="0"/>
              <a:t> neighborhood, thus depressing </a:t>
            </a:r>
            <a:r>
              <a:rPr lang="en-US" dirty="0" smtClean="0">
                <a:hlinkClick r:id="rId5" tooltip="Real estate"/>
              </a:rPr>
              <a:t>real estate</a:t>
            </a:r>
            <a:r>
              <a:rPr lang="en-US" dirty="0" smtClean="0"/>
              <a:t> property values.</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will begin by taking a look at the bricks in the walls blocking equal housing opportunity and the road to removing those bricks…</a:t>
            </a:r>
            <a:endParaRPr lang="en-US"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21</a:t>
            </a:fld>
            <a:endParaRPr lang="en-US"/>
          </a:p>
        </p:txBody>
      </p:sp>
    </p:spTree>
    <p:extLst>
      <p:ext uri="{BB962C8B-B14F-4D97-AF65-F5344CB8AC3E}">
        <p14:creationId xmlns:p14="http://schemas.microsoft.com/office/powerpoint/2010/main" val="54777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You have probably noticed the remaining</a:t>
            </a:r>
            <a:r>
              <a:rPr lang="en-US" b="0" baseline="0" dirty="0" smtClean="0"/>
              <a:t> stubborn bricks at the bottom of our slides.  These represent the remaining areas of segregation, the remaining inequality, the remaining impediments to housing choice that still exist for people in protected classes throughout the country.  These are the legacies of the doctrine of separate and unequal.</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Have any</a:t>
            </a:r>
            <a:r>
              <a:rPr lang="en-US" b="0" baseline="0" dirty="0" smtClean="0"/>
              <a:t> of you seen the movie, </a:t>
            </a:r>
            <a:r>
              <a:rPr lang="en-US" b="0" i="1" baseline="0" dirty="0" smtClean="0"/>
              <a:t>Elysium</a:t>
            </a:r>
            <a:r>
              <a:rPr lang="en-US" b="0" baseline="0" dirty="0" smtClean="0"/>
              <a:t>?  </a:t>
            </a:r>
            <a:r>
              <a:rPr lang="en-US" b="0" dirty="0" smtClean="0"/>
              <a:t>FHEO </a:t>
            </a:r>
            <a:r>
              <a:rPr lang="en-US" b="0" dirty="0" err="1" smtClean="0"/>
              <a:t>regs</a:t>
            </a:r>
            <a:r>
              <a:rPr lang="en-US" b="0" dirty="0" smtClean="0"/>
              <a:t> and the CPD</a:t>
            </a:r>
            <a:r>
              <a:rPr lang="en-US" b="0" baseline="0" dirty="0" smtClean="0"/>
              <a:t> implementing </a:t>
            </a:r>
            <a:r>
              <a:rPr lang="en-US" b="0" baseline="0" dirty="0" err="1" smtClean="0"/>
              <a:t>regs</a:t>
            </a:r>
            <a:r>
              <a:rPr lang="en-US" b="0" baseline="0" dirty="0" smtClean="0"/>
              <a:t> for various programs (CDBG, HOME, etc.) address the Secretary’s AFFH obligations by requiring all CPD grantees to sign the three-pronged AFFH certification.  CPD grantees sign the AFFH Certification annually at the time they submit their Annual Action Plans.</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Equal opportunity barriers</a:t>
            </a:r>
            <a:r>
              <a:rPr lang="en-US" b="0" baseline="0" dirty="0" smtClean="0"/>
              <a:t> versus walls that block housing opportunity specifically for people in protected classes through disproportionate impact.  Condition or circumstance.  For barriers to affordable housing that are also impediments to housing choice, there must be an analysis that explains the disproportionate impact.</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Mixed metro, Brown University, </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Mixed metro, Brown University, </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Mixed metro, Brown University, </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3</a:t>
            </a:fld>
            <a:endParaRPr lang="en-US"/>
          </a:p>
        </p:txBody>
      </p:sp>
    </p:spTree>
    <p:extLst>
      <p:ext uri="{BB962C8B-B14F-4D97-AF65-F5344CB8AC3E}">
        <p14:creationId xmlns:p14="http://schemas.microsoft.com/office/powerpoint/2010/main" val="88107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Infrastructure:</a:t>
            </a:r>
            <a:r>
              <a:rPr lang="en-US" b="0" baseline="0" dirty="0" smtClean="0"/>
              <a:t> Water, sewer, streets, sidewalks, street lights, accessibility for PWDs.  </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SCHOOL</a:t>
            </a:r>
            <a:r>
              <a:rPr lang="en-US" b="0" baseline="0" dirty="0" smtClean="0"/>
              <a:t> EQUALITY:  </a:t>
            </a:r>
            <a:r>
              <a:rPr lang="en-US" b="0" dirty="0" smtClean="0"/>
              <a:t>What do Colorado and (I think)</a:t>
            </a:r>
            <a:r>
              <a:rPr lang="en-US" b="0" baseline="0" dirty="0" smtClean="0"/>
              <a:t> also Utah have that is an action that potentially overcomes impediments to housing choice?</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Anything that restricts the development of affordable housing, public housing, multifamily housing, or housing for people with disabilities.  Discuss schools</a:t>
            </a:r>
            <a:r>
              <a:rPr lang="en-US" b="0" baseline="0" dirty="0" smtClean="0"/>
              <a:t> and t</a:t>
            </a:r>
            <a:r>
              <a:rPr lang="en-US" b="0" dirty="0" smtClean="0"/>
              <a:t>he role of school location in impacting housing choice.</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Anything that restricts the development of affordable housing, public housing, multifamily housing, or housing for people with disabilities.  Discuss schools</a:t>
            </a:r>
            <a:r>
              <a:rPr lang="en-US" b="0" baseline="0" dirty="0" smtClean="0"/>
              <a:t> and t</a:t>
            </a:r>
            <a:r>
              <a:rPr lang="en-US" b="0" dirty="0" smtClean="0"/>
              <a:t>he role of school location in impacting housing choice.</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Anything that restricts the development of affordable housing, public housing, multifamily housing, or housing for people with disabilities.  Discuss schools</a:t>
            </a:r>
            <a:r>
              <a:rPr lang="en-US" b="0" baseline="0" dirty="0" smtClean="0"/>
              <a:t> and t</a:t>
            </a:r>
            <a:r>
              <a:rPr lang="en-US" b="0" dirty="0" smtClean="0"/>
              <a:t>he role of school location in impacting housing choice.</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For local fair housing ordinances,</a:t>
            </a:r>
            <a:r>
              <a:rPr lang="en-US" b="0" baseline="0" dirty="0" smtClean="0"/>
              <a:t> your AI should address impediments to housing choice for other protected classes (i.e., sexual orientation, transgender status, marital status, source of income, etc.)</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HOLISTIC APPROACH</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does not mean to survey opinions</a:t>
            </a:r>
            <a:r>
              <a:rPr lang="en-US" b="0" baseline="0" dirty="0" smtClean="0"/>
              <a:t> about fair housing and use the results to identify impediments.  Publish a draft version of your AI for public review and comment.  Target your advertising about the AI to ensure the information reaches those least likely to hear about it.  Take affirmative efforts to reach people in protected class groups.  </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Planned actions should connect directly to identified impediments!  Key</a:t>
            </a:r>
            <a:r>
              <a:rPr lang="en-US" b="0" baseline="0" dirty="0" smtClean="0"/>
              <a:t> staff members, </a:t>
            </a:r>
            <a:r>
              <a:rPr lang="en-US" b="0" baseline="0" dirty="0" err="1" smtClean="0"/>
              <a:t>subrecipients</a:t>
            </a:r>
            <a:r>
              <a:rPr lang="en-US" b="0" baseline="0" dirty="0" smtClean="0"/>
              <a:t>, institutional structure, etc.</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Let’s talk about </a:t>
            </a:r>
            <a:r>
              <a:rPr lang="en-US" sz="1400" dirty="0" err="1"/>
              <a:t>NIMBYism</a:t>
            </a:r>
            <a:r>
              <a:rPr lang="en-US" sz="1400" dirty="0"/>
              <a:t>…  </a:t>
            </a:r>
            <a:r>
              <a:rPr lang="en-US" b="0" dirty="0" smtClean="0"/>
              <a:t>What actions might a jurisdiction</a:t>
            </a:r>
            <a:r>
              <a:rPr lang="en-US" b="0" baseline="0" dirty="0" smtClean="0"/>
              <a:t> take to address community resistance to housing for people with disabilities?</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Planned actions should connect directly to identified impediments!  Key</a:t>
            </a:r>
            <a:r>
              <a:rPr lang="en-US" b="0" baseline="0" dirty="0" smtClean="0"/>
              <a:t> staff members, </a:t>
            </a:r>
            <a:r>
              <a:rPr lang="en-US" b="0" baseline="0" dirty="0" err="1" smtClean="0"/>
              <a:t>subrecipients</a:t>
            </a:r>
            <a:r>
              <a:rPr lang="en-US" b="0" baseline="0" dirty="0" smtClean="0"/>
              <a:t>, </a:t>
            </a:r>
            <a:r>
              <a:rPr lang="en-US" b="0" baseline="0" smtClean="0"/>
              <a:t>institutional structure, etc.</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Public</a:t>
            </a:r>
            <a:r>
              <a:rPr lang="en-US" b="0" baseline="0" dirty="0" smtClean="0"/>
              <a:t> housing authorities certify annually they will affirmatively further fair housing within their PHA Plans.</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Do any of the PHA’s policies</a:t>
            </a:r>
            <a:r>
              <a:rPr lang="en-US" b="0" baseline="0" dirty="0" smtClean="0"/>
              <a:t>, preference systems, occupancy standards, etc. contradict the jurisdiction’s identified impediments? Provide examples.  Ensure that the PHA is following all fair housing and civil rights requirement and is maintaining all required policies to comply with Section 504 and Title VI.  Ensure that none of the PHA’s policies contradict any fair housing and civil rights requirements.  Provide examples.</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Ask</a:t>
            </a:r>
            <a:r>
              <a:rPr lang="en-US" b="0" baseline="0" dirty="0" smtClean="0"/>
              <a:t> the group to brainstorm potential impediments to housing choice that might exist in PHA programs.  Write on flipchart.</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All HUD funded housing programs should analyze participation</a:t>
            </a:r>
            <a:r>
              <a:rPr lang="en-US" b="0" baseline="0" dirty="0" smtClean="0"/>
              <a:t> to ensure no groups are under-represented.  FHA-insured multifamily housing (both subsidized and unsubsidized) complete Affirmative Fair Housing Marketing Plans (AFHMPs) and must submit these to HUD using a HUD 9352a.)  But all HUD funded housing programs are required to affirmatively market housing programs to reach those under-represented groups.</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5</a:t>
            </a:fld>
            <a:endParaRPr lang="en-US"/>
          </a:p>
        </p:txBody>
      </p:sp>
    </p:spTree>
    <p:extLst>
      <p:ext uri="{BB962C8B-B14F-4D97-AF65-F5344CB8AC3E}">
        <p14:creationId xmlns:p14="http://schemas.microsoft.com/office/powerpoint/2010/main" val="1338158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takeaway today is that</a:t>
            </a:r>
            <a:r>
              <a:rPr lang="en-US" b="0" baseline="0" dirty="0" smtClean="0"/>
              <a:t>, as you have learned throughout this session, the AFFH requirements have existed since 1968 within the Fair Housing Act.  AFFH is not a new HUD policy.  This will just be a written regulation that will provide concrete guidance for implementing the Law and meeting the AFFH requirement.</a:t>
            </a:r>
            <a:endParaRPr lang="en-US" b="0" dirty="0"/>
          </a:p>
        </p:txBody>
      </p:sp>
      <p:sp>
        <p:nvSpPr>
          <p:cNvPr id="4" name="Slide Number Placeholder 3"/>
          <p:cNvSpPr>
            <a:spLocks noGrp="1"/>
          </p:cNvSpPr>
          <p:nvPr>
            <p:ph type="sldNum" sz="quarter" idx="10"/>
          </p:nvPr>
        </p:nvSpPr>
        <p:spPr/>
        <p:txBody>
          <a:bodyPr/>
          <a:lstStyle/>
          <a:p>
            <a:fld id="{EF2BC9C6-A50E-4020-9D57-EDD53E4E4A81}"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6</a:t>
            </a:fld>
            <a:endParaRPr lang="en-US"/>
          </a:p>
        </p:txBody>
      </p:sp>
    </p:spTree>
    <p:extLst>
      <p:ext uri="{BB962C8B-B14F-4D97-AF65-F5344CB8AC3E}">
        <p14:creationId xmlns:p14="http://schemas.microsoft.com/office/powerpoint/2010/main" val="50622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7</a:t>
            </a:fld>
            <a:endParaRPr lang="en-US"/>
          </a:p>
        </p:txBody>
      </p:sp>
    </p:spTree>
    <p:extLst>
      <p:ext uri="{BB962C8B-B14F-4D97-AF65-F5344CB8AC3E}">
        <p14:creationId xmlns:p14="http://schemas.microsoft.com/office/powerpoint/2010/main" val="14234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8</a:t>
            </a:fld>
            <a:endParaRPr lang="en-US"/>
          </a:p>
        </p:txBody>
      </p:sp>
    </p:spTree>
    <p:extLst>
      <p:ext uri="{BB962C8B-B14F-4D97-AF65-F5344CB8AC3E}">
        <p14:creationId xmlns:p14="http://schemas.microsoft.com/office/powerpoint/2010/main" val="120543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BC9C6-A50E-4020-9D57-EDD53E4E4A81}" type="slidenum">
              <a:rPr lang="en-US" smtClean="0"/>
              <a:pPr/>
              <a:t>9</a:t>
            </a:fld>
            <a:endParaRPr lang="en-US"/>
          </a:p>
        </p:txBody>
      </p:sp>
    </p:spTree>
    <p:extLst>
      <p:ext uri="{BB962C8B-B14F-4D97-AF65-F5344CB8AC3E}">
        <p14:creationId xmlns:p14="http://schemas.microsoft.com/office/powerpoint/2010/main" val="408777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64384-8CC8-430D-A1DA-1F1AEEB0D01C}"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64384-8CC8-430D-A1DA-1F1AEEB0D01C}"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64384-8CC8-430D-A1DA-1F1AEEB0D01C}"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64384-8CC8-430D-A1DA-1F1AEEB0D01C}"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64384-8CC8-430D-A1DA-1F1AEEB0D01C}"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F64384-8CC8-430D-A1DA-1F1AEEB0D01C}"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64384-8CC8-430D-A1DA-1F1AEEB0D01C}" type="datetimeFigureOut">
              <a:rPr lang="en-US" smtClean="0"/>
              <a:pPr/>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F64384-8CC8-430D-A1DA-1F1AEEB0D01C}" type="datetimeFigureOut">
              <a:rPr lang="en-US" smtClean="0"/>
              <a:pPr/>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D142B-1B09-4DE9-8AAA-F227D22443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64384-8CC8-430D-A1DA-1F1AEEB0D01C}" type="datetimeFigureOut">
              <a:rPr lang="en-US" smtClean="0"/>
              <a:pPr/>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64384-8CC8-430D-A1DA-1F1AEEB0D01C}"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64384-8CC8-430D-A1DA-1F1AEEB0D01C}"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D142B-1B09-4DE9-8AAA-F227D22443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64384-8CC8-430D-A1DA-1F1AEEB0D01C}" type="datetimeFigureOut">
              <a:rPr lang="en-US" smtClean="0"/>
              <a:pPr/>
              <a:t>6/15/2014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D142B-1B09-4DE9-8AAA-F227D22443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audio" Target="file:///\\DDENNFP001\OAS\August%2022,%202013%20Those%20Other%20Federal%20Requirements%20Training\FHA%20and%20AFFH%20PowerPoint%20Images%20and%20Mp3s\29%20-%20A%20Change%20Is%20Gonna%20Come.mp3" TargetMode="External"/><Relationship Id="rId5" Type="http://schemas.openxmlformats.org/officeDocument/2006/relationships/image" Target="../media/image27.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0.gif"/><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0.gif"/><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0.gif"/><Relationship Id="rId4" Type="http://schemas.openxmlformats.org/officeDocument/2006/relationships/image" Target="../media/image29.gif"/></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K:\August%2022,%202013%20Those%20Other%20Federal%20Requirements%20Training\FHA%20and%20AFFH%20PowerPoint%20Images%20and%20Mp3s\01-05-%20Another%20Brick%20In%20The%20Wall,%20Pt%202%20(2011%20-%20Remaster).mp3"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9.gif"/><Relationship Id="rId5" Type="http://schemas.openxmlformats.org/officeDocument/2006/relationships/image" Target="../media/image4.gif"/><Relationship Id="rId4" Type="http://schemas.openxmlformats.org/officeDocument/2006/relationships/image" Target="../media/image30.gif"/></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9.gif"/><Relationship Id="rId5" Type="http://schemas.openxmlformats.org/officeDocument/2006/relationships/hyperlink" Target="http://egis.hud.gov/cpdmaps" TargetMode="Externa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30.gif"/></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30.gif"/></Relationships>
</file>

<file path=ppt/slides/_rels/slide3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30.gif"/></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30.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30.gif"/></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30.gif"/></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29.gif"/><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michele.hutchins@hud.go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9.gif"/><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8000" b="-2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34000"/>
            <a:ext cx="9144000" cy="1295400"/>
          </a:xfrm>
        </p:spPr>
        <p:txBody>
          <a:bodyPr>
            <a:noAutofit/>
            <a:scene3d>
              <a:camera prst="orthographicFront"/>
              <a:lightRig rig="freezing" dir="t"/>
            </a:scene3d>
          </a:bodyPr>
          <a:lstStyle/>
          <a:p>
            <a:pPr>
              <a:spcBef>
                <a:spcPts val="0"/>
              </a:spcBef>
            </a:pPr>
            <a:r>
              <a:rPr lang="en-US" sz="2800" b="1" dirty="0" smtClean="0">
                <a:solidFill>
                  <a:schemeClr val="accent1">
                    <a:lumMod val="20000"/>
                    <a:lumOff val="80000"/>
                  </a:schemeClr>
                </a:solidFill>
              </a:rPr>
              <a:t>Tearing Down the Walls Blocking Equal Housing Opportunity</a:t>
            </a:r>
          </a:p>
          <a:p>
            <a:pPr>
              <a:spcBef>
                <a:spcPts val="0"/>
              </a:spcBef>
            </a:pPr>
            <a:r>
              <a:rPr lang="en-US" sz="2800" b="1" dirty="0" smtClean="0">
                <a:solidFill>
                  <a:schemeClr val="accent1">
                    <a:lumMod val="20000"/>
                    <a:lumOff val="80000"/>
                  </a:schemeClr>
                </a:solidFill>
              </a:rPr>
              <a:t>Brick by Brick</a:t>
            </a:r>
            <a:endParaRPr lang="en-US" sz="2800" b="1" dirty="0">
              <a:solidFill>
                <a:schemeClr val="accent1">
                  <a:lumMod val="20000"/>
                  <a:lumOff val="80000"/>
                </a:schemeClr>
              </a:solidFill>
            </a:endParaRPr>
          </a:p>
        </p:txBody>
      </p:sp>
      <p:sp>
        <p:nvSpPr>
          <p:cNvPr id="6" name="TextBox 5"/>
          <p:cNvSpPr txBox="1"/>
          <p:nvPr/>
        </p:nvSpPr>
        <p:spPr>
          <a:xfrm>
            <a:off x="0" y="0"/>
            <a:ext cx="9144000" cy="150810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4600" b="1" dirty="0" smtClean="0">
                <a:ln>
                  <a:solidFill>
                    <a:schemeClr val="accent1"/>
                  </a:solidFill>
                </a:ln>
                <a:solidFill>
                  <a:schemeClr val="accent1">
                    <a:lumMod val="20000"/>
                    <a:lumOff val="80000"/>
                  </a:schemeClr>
                </a:solidFill>
                <a:effectLst>
                  <a:outerShdw blurRad="50800" dist="50800" dir="5400000" algn="ctr" rotWithShape="0">
                    <a:srgbClr val="000000"/>
                  </a:outerShdw>
                </a:effectLst>
              </a:rPr>
              <a:t>The Fair Housing Act and</a:t>
            </a:r>
          </a:p>
          <a:p>
            <a:pPr algn="ctr"/>
            <a:r>
              <a:rPr lang="en-US" sz="4600" b="1" dirty="0" smtClean="0">
                <a:ln>
                  <a:solidFill>
                    <a:schemeClr val="accent1"/>
                  </a:solidFill>
                </a:ln>
                <a:solidFill>
                  <a:schemeClr val="accent1">
                    <a:lumMod val="20000"/>
                    <a:lumOff val="80000"/>
                  </a:schemeClr>
                </a:solidFill>
                <a:effectLst>
                  <a:outerShdw blurRad="50800" dist="50800" dir="5400000" algn="ctr" rotWithShape="0">
                    <a:srgbClr val="000000"/>
                  </a:outerShdw>
                </a:effectLst>
              </a:rPr>
              <a:t>Affirmatively Furthering Fair Housing</a:t>
            </a:r>
            <a:endParaRPr lang="en-US" sz="4600" b="1" dirty="0">
              <a:ln>
                <a:solidFill>
                  <a:schemeClr val="accent1"/>
                </a:solidFill>
              </a:ln>
              <a:solidFill>
                <a:schemeClr val="accent1">
                  <a:lumMod val="20000"/>
                  <a:lumOff val="80000"/>
                </a:schemeClr>
              </a:solidFill>
              <a:effectLst>
                <a:outerShdw blurRad="50800" dist="50800" dir="5400000" algn="ctr" rotWithShape="0">
                  <a:srgbClr val="000000"/>
                </a:outerShdw>
              </a:effectLst>
            </a:endParaRPr>
          </a:p>
        </p:txBody>
      </p:sp>
      <p:pic>
        <p:nvPicPr>
          <p:cNvPr id="5" name="Picture 4" descr="Picture1.png"/>
          <p:cNvPicPr>
            <a:picLocks noChangeAspect="1"/>
          </p:cNvPicPr>
          <p:nvPr/>
        </p:nvPicPr>
        <p:blipFill>
          <a:blip r:embed="rId4" cstate="print"/>
          <a:stretch>
            <a:fillRect/>
          </a:stretch>
        </p:blipFill>
        <p:spPr>
          <a:xfrm>
            <a:off x="3657600" y="1828800"/>
            <a:ext cx="2130001" cy="2362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Picture 3" descr="Brick 3.PNG"/>
          <p:cNvPicPr>
            <a:picLocks noChangeAspect="1"/>
          </p:cNvPicPr>
          <p:nvPr/>
        </p:nvPicPr>
        <p:blipFill>
          <a:blip r:embed="rId3" cstate="print"/>
          <a:stretch>
            <a:fillRect/>
          </a:stretch>
        </p:blipFill>
        <p:spPr>
          <a:xfrm>
            <a:off x="-76200" y="4724400"/>
            <a:ext cx="9220200" cy="2133600"/>
          </a:xfrm>
          <a:prstGeom prst="rect">
            <a:avLst/>
          </a:prstGeom>
        </p:spPr>
      </p:pic>
      <p:pic>
        <p:nvPicPr>
          <p:cNvPr id="6" name="Picture 5" descr="Picture13.jpg"/>
          <p:cNvPicPr>
            <a:picLocks noChangeAspect="1"/>
          </p:cNvPicPr>
          <p:nvPr/>
        </p:nvPicPr>
        <p:blipFill>
          <a:blip r:embed="rId4" cstate="print"/>
          <a:stretch>
            <a:fillRect/>
          </a:stretch>
        </p:blipFill>
        <p:spPr>
          <a:xfrm>
            <a:off x="2819400" y="228600"/>
            <a:ext cx="3583459" cy="437429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 name="Picture 5" descr="Brick 3.PNG"/>
          <p:cNvPicPr>
            <a:picLocks noChangeAspect="1"/>
          </p:cNvPicPr>
          <p:nvPr/>
        </p:nvPicPr>
        <p:blipFill>
          <a:blip r:embed="rId3" cstate="print"/>
          <a:stretch>
            <a:fillRect/>
          </a:stretch>
        </p:blipFill>
        <p:spPr>
          <a:xfrm>
            <a:off x="-76200" y="4495800"/>
            <a:ext cx="9220200" cy="2362200"/>
          </a:xfrm>
          <a:prstGeom prst="rect">
            <a:avLst/>
          </a:prstGeom>
        </p:spPr>
      </p:pic>
      <p:pic>
        <p:nvPicPr>
          <p:cNvPr id="7" name="Picture 6" descr="Brick 4.PNG"/>
          <p:cNvPicPr>
            <a:picLocks noChangeAspect="1"/>
          </p:cNvPicPr>
          <p:nvPr/>
        </p:nvPicPr>
        <p:blipFill>
          <a:blip r:embed="rId4" cstate="print"/>
          <a:stretch>
            <a:fillRect/>
          </a:stretch>
        </p:blipFill>
        <p:spPr>
          <a:xfrm>
            <a:off x="-76200" y="2362200"/>
            <a:ext cx="3352800" cy="2362200"/>
          </a:xfrm>
          <a:prstGeom prst="rect">
            <a:avLst/>
          </a:prstGeom>
        </p:spPr>
      </p:pic>
      <p:pic>
        <p:nvPicPr>
          <p:cNvPr id="8" name="Picture 7" descr="Picture18.png"/>
          <p:cNvPicPr>
            <a:picLocks noChangeAspect="1"/>
          </p:cNvPicPr>
          <p:nvPr/>
        </p:nvPicPr>
        <p:blipFill>
          <a:blip r:embed="rId5" cstate="print"/>
          <a:stretch>
            <a:fillRect/>
          </a:stretch>
        </p:blipFill>
        <p:spPr>
          <a:xfrm>
            <a:off x="3397522" y="990600"/>
            <a:ext cx="5670278" cy="3005786"/>
          </a:xfrm>
          <a:prstGeom prst="rect">
            <a:avLst/>
          </a:prstGeom>
        </p:spPr>
      </p:pic>
      <p:pic>
        <p:nvPicPr>
          <p:cNvPr id="10" name="Picture 9" descr="disabled-no-entry-copy-e1367002943463.jpg"/>
          <p:cNvPicPr>
            <a:picLocks noChangeAspect="1"/>
          </p:cNvPicPr>
          <p:nvPr/>
        </p:nvPicPr>
        <p:blipFill>
          <a:blip r:embed="rId6" cstate="print"/>
          <a:stretch>
            <a:fillRect/>
          </a:stretch>
        </p:blipFill>
        <p:spPr>
          <a:xfrm>
            <a:off x="2819400" y="4953000"/>
            <a:ext cx="1752600" cy="174383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ick 5.PNG"/>
          <p:cNvPicPr>
            <a:picLocks noChangeAspect="1"/>
          </p:cNvPicPr>
          <p:nvPr/>
        </p:nvPicPr>
        <p:blipFill>
          <a:blip r:embed="rId3" cstate="print"/>
          <a:stretch>
            <a:fillRect/>
          </a:stretch>
        </p:blipFill>
        <p:spPr>
          <a:xfrm>
            <a:off x="3233928" y="2362200"/>
            <a:ext cx="3662346" cy="2133698"/>
          </a:xfrm>
          <a:prstGeom prst="rect">
            <a:avLst/>
          </a:prstGeom>
        </p:spPr>
      </p:pic>
      <p:pic>
        <p:nvPicPr>
          <p:cNvPr id="9" name="Picture 8" descr="Brick 3.PNG"/>
          <p:cNvPicPr>
            <a:picLocks noChangeAspect="1"/>
          </p:cNvPicPr>
          <p:nvPr/>
        </p:nvPicPr>
        <p:blipFill>
          <a:blip r:embed="rId4" cstate="print"/>
          <a:stretch>
            <a:fillRect/>
          </a:stretch>
        </p:blipFill>
        <p:spPr>
          <a:xfrm>
            <a:off x="-76200" y="4495800"/>
            <a:ext cx="9220200" cy="2362200"/>
          </a:xfrm>
          <a:prstGeom prst="rect">
            <a:avLst/>
          </a:prstGeom>
        </p:spPr>
      </p:pic>
      <p:pic>
        <p:nvPicPr>
          <p:cNvPr id="10" name="Picture 9" descr="Brick 4.PNG"/>
          <p:cNvPicPr>
            <a:picLocks noChangeAspect="1"/>
          </p:cNvPicPr>
          <p:nvPr/>
        </p:nvPicPr>
        <p:blipFill>
          <a:blip r:embed="rId5" cstate="print"/>
          <a:stretch>
            <a:fillRect/>
          </a:stretch>
        </p:blipFill>
        <p:spPr>
          <a:xfrm>
            <a:off x="-76200" y="2362200"/>
            <a:ext cx="3352800" cy="2362200"/>
          </a:xfrm>
          <a:prstGeom prst="rect">
            <a:avLst/>
          </a:prstGeom>
        </p:spPr>
      </p:pic>
      <p:pic>
        <p:nvPicPr>
          <p:cNvPr id="12" name="Picture 11" descr="c-restrooms-whiteonly.jpg"/>
          <p:cNvPicPr>
            <a:picLocks noChangeAspect="1"/>
          </p:cNvPicPr>
          <p:nvPr/>
        </p:nvPicPr>
        <p:blipFill>
          <a:blip r:embed="rId6" cstate="print"/>
          <a:stretch>
            <a:fillRect/>
          </a:stretch>
        </p:blipFill>
        <p:spPr>
          <a:xfrm>
            <a:off x="304800" y="3846576"/>
            <a:ext cx="4876800" cy="2097024"/>
          </a:xfrm>
          <a:prstGeom prst="rect">
            <a:avLst/>
          </a:prstGeom>
        </p:spPr>
      </p:pic>
      <p:pic>
        <p:nvPicPr>
          <p:cNvPr id="13" name="Picture 12" descr="Picture20.gif"/>
          <p:cNvPicPr>
            <a:picLocks noChangeAspect="1"/>
          </p:cNvPicPr>
          <p:nvPr/>
        </p:nvPicPr>
        <p:blipFill>
          <a:blip r:embed="rId7" cstate="print"/>
          <a:stretch>
            <a:fillRect/>
          </a:stretch>
        </p:blipFill>
        <p:spPr>
          <a:xfrm>
            <a:off x="5638800" y="914400"/>
            <a:ext cx="3200400" cy="3048000"/>
          </a:xfrm>
          <a:prstGeom prst="rect">
            <a:avLst/>
          </a:prstGeom>
        </p:spPr>
      </p:pic>
      <p:pic>
        <p:nvPicPr>
          <p:cNvPr id="14" name="Picture 13" descr="Picture21.jpg"/>
          <p:cNvPicPr>
            <a:picLocks noChangeAspect="1"/>
          </p:cNvPicPr>
          <p:nvPr/>
        </p:nvPicPr>
        <p:blipFill>
          <a:blip r:embed="rId8" cstate="print"/>
          <a:stretch>
            <a:fillRect/>
          </a:stretch>
        </p:blipFill>
        <p:spPr>
          <a:xfrm>
            <a:off x="533399" y="304800"/>
            <a:ext cx="3842613" cy="2057400"/>
          </a:xfrm>
          <a:prstGeom prst="rect">
            <a:avLst/>
          </a:prstGeom>
        </p:spPr>
      </p:pic>
    </p:spTree>
    <p:extLst>
      <p:ext uri="{BB962C8B-B14F-4D97-AF65-F5344CB8AC3E}">
        <p14:creationId xmlns:p14="http://schemas.microsoft.com/office/powerpoint/2010/main" val="183616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0" y="457200"/>
            <a:ext cx="9144000" cy="138499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4200" b="1" dirty="0" smtClean="0">
                <a:solidFill>
                  <a:srgbClr val="0B2697"/>
                </a:solidFill>
              </a:rPr>
              <a:t>TEARING DOWN THE WALLS BLOCKING EQUAL HOUSING OPPORTUNITY</a:t>
            </a:r>
            <a:endParaRPr lang="en-US" sz="4200" b="1" dirty="0">
              <a:solidFill>
                <a:srgbClr val="0B2697"/>
              </a:solidFill>
            </a:endParaRPr>
          </a:p>
        </p:txBody>
      </p:sp>
      <p:sp>
        <p:nvSpPr>
          <p:cNvPr id="8" name="TextBox 7"/>
          <p:cNvSpPr txBox="1"/>
          <p:nvPr/>
        </p:nvSpPr>
        <p:spPr>
          <a:xfrm>
            <a:off x="482600" y="2375836"/>
            <a:ext cx="8382000" cy="4031873"/>
          </a:xfrm>
          <a:prstGeom prst="rect">
            <a:avLst/>
          </a:prstGeom>
          <a:noFill/>
        </p:spPr>
        <p:txBody>
          <a:bodyPr wrap="square" rtlCol="0">
            <a:spAutoFit/>
          </a:bodyPr>
          <a:lstStyle/>
          <a:p>
            <a:pPr algn="ctr"/>
            <a:r>
              <a:rPr lang="en-US" sz="3200" b="1" dirty="0" smtClean="0"/>
              <a:t>The dream of fair housing for all Americans is being realized only through the dedication, endurance, and unfailing belief of those who, like Dr. Martin Luther King, Jr., dreamt a dream deeply rooted in the American dream that one day our nation would rise up to live out the true meaning of its creeds that promise equality and the pursuit of happiness for </a:t>
            </a:r>
            <a:r>
              <a:rPr lang="en-US" sz="3200" b="1" i="1" dirty="0" smtClean="0"/>
              <a:t>ALL</a:t>
            </a:r>
            <a:r>
              <a:rPr lang="en-US" sz="3200" b="1" dirty="0" smtClean="0"/>
              <a:t> Americans.</a:t>
            </a:r>
            <a:endParaRPr lang="en-US" sz="3200" b="1" dirty="0"/>
          </a:p>
        </p:txBody>
      </p:sp>
      <p:pic>
        <p:nvPicPr>
          <p:cNvPr id="5" name="29 - A Change Is Gonna Come.mp3">
            <a:hlinkClick r:id="" action="ppaction://media"/>
          </p:cNvPr>
          <p:cNvPicPr>
            <a:picLocks noRot="1" noChangeAspect="1"/>
          </p:cNvPicPr>
          <p:nvPr>
            <a:audioFile r:link="rId1"/>
          </p:nvPr>
        </p:nvPicPr>
        <p:blipFill>
          <a:blip r:embed="rId5" cstate="print"/>
          <a:stretch>
            <a:fillRect/>
          </a:stretch>
        </p:blipFill>
        <p:spPr>
          <a:xfrm>
            <a:off x="4470400" y="3327400"/>
            <a:ext cx="203200" cy="20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6"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381000" y="304800"/>
            <a:ext cx="8458200" cy="144655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4400" b="1" dirty="0" smtClean="0">
                <a:solidFill>
                  <a:srgbClr val="140E94"/>
                </a:solidFill>
              </a:rPr>
              <a:t>DR. KING’S LEGACY:  </a:t>
            </a:r>
          </a:p>
          <a:p>
            <a:pPr algn="ctr"/>
            <a:r>
              <a:rPr lang="en-US" sz="4400" b="1" dirty="0" smtClean="0">
                <a:solidFill>
                  <a:srgbClr val="140E94"/>
                </a:solidFill>
              </a:rPr>
              <a:t>A DREAM REALIZED</a:t>
            </a:r>
            <a:endParaRPr lang="en-US" sz="4400" b="1" dirty="0">
              <a:solidFill>
                <a:srgbClr val="140E94"/>
              </a:solidFill>
            </a:endParaRPr>
          </a:p>
        </p:txBody>
      </p:sp>
      <p:pic>
        <p:nvPicPr>
          <p:cNvPr id="4" name="Picture 3" descr="Picture76.jpg"/>
          <p:cNvPicPr>
            <a:picLocks noChangeAspect="1"/>
          </p:cNvPicPr>
          <p:nvPr/>
        </p:nvPicPr>
        <p:blipFill>
          <a:blip r:embed="rId3" cstate="print"/>
          <a:stretch>
            <a:fillRect/>
          </a:stretch>
        </p:blipFill>
        <p:spPr>
          <a:xfrm>
            <a:off x="762000" y="1828799"/>
            <a:ext cx="7592066" cy="47079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ck 1.PNG"/>
          <p:cNvPicPr>
            <a:picLocks noChangeAspect="1"/>
          </p:cNvPicPr>
          <p:nvPr/>
        </p:nvPicPr>
        <p:blipFill>
          <a:blip r:embed="rId3" cstate="print"/>
          <a:stretch>
            <a:fillRect/>
          </a:stretch>
        </p:blipFill>
        <p:spPr>
          <a:xfrm>
            <a:off x="-76200" y="4762831"/>
            <a:ext cx="2514600" cy="2095169"/>
          </a:xfrm>
          <a:prstGeom prst="rect">
            <a:avLst/>
          </a:prstGeom>
        </p:spPr>
      </p:pic>
      <p:sp>
        <p:nvSpPr>
          <p:cNvPr id="3" name="Rectangle 2"/>
          <p:cNvSpPr/>
          <p:nvPr/>
        </p:nvSpPr>
        <p:spPr>
          <a:xfrm>
            <a:off x="0" y="0"/>
            <a:ext cx="9144000" cy="1323439"/>
          </a:xfrm>
          <a:prstGeom prst="rect">
            <a:avLst/>
          </a:prstGeom>
        </p:spPr>
        <p:txBody>
          <a:bodyPr wrap="square">
            <a:spAutoFit/>
          </a:bodyPr>
          <a:lstStyle/>
          <a:p>
            <a:pPr algn="ctr"/>
            <a:r>
              <a:rPr lang="en-US" sz="4000" b="1" dirty="0" smtClean="0">
                <a:solidFill>
                  <a:srgbClr val="140E94"/>
                </a:solidFill>
              </a:rPr>
              <a:t>PASSAGE OF THE FAIR HOUSING ACT:  APRIL 11, 1968</a:t>
            </a:r>
            <a:endParaRPr lang="en-US" sz="4000" b="1" dirty="0">
              <a:solidFill>
                <a:srgbClr val="140E94"/>
              </a:solidFill>
            </a:endParaRPr>
          </a:p>
        </p:txBody>
      </p:sp>
      <p:sp>
        <p:nvSpPr>
          <p:cNvPr id="6" name="TextBox 5"/>
          <p:cNvSpPr txBox="1"/>
          <p:nvPr/>
        </p:nvSpPr>
        <p:spPr>
          <a:xfrm>
            <a:off x="0" y="1371600"/>
            <a:ext cx="9144000" cy="4780796"/>
          </a:xfrm>
          <a:prstGeom prst="rect">
            <a:avLst/>
          </a:prstGeom>
          <a:noFill/>
        </p:spPr>
        <p:txBody>
          <a:bodyPr wrap="square" rtlCol="0">
            <a:spAutoFit/>
          </a:bodyPr>
          <a:lstStyle/>
          <a:p>
            <a:pPr lvl="1">
              <a:buFont typeface="Wingdings" pitchFamily="2" charset="2"/>
              <a:buChar char="§"/>
            </a:pPr>
            <a:r>
              <a:rPr lang="en-US" dirty="0" smtClean="0"/>
              <a:t>   As predicted by Dr. King himself, </a:t>
            </a:r>
            <a:r>
              <a:rPr lang="en-US" dirty="0" smtClean="0">
                <a:latin typeface="+mj-lt"/>
                <a:cs typeface="MV Boli" pitchFamily="2" charset="0"/>
              </a:rPr>
              <a:t>the “blood of the martyr” did become “the seed of the   </a:t>
            </a:r>
          </a:p>
          <a:p>
            <a:pPr lvl="1"/>
            <a:r>
              <a:rPr lang="en-US" dirty="0" smtClean="0">
                <a:latin typeface="+mj-lt"/>
                <a:cs typeface="MV Boli" pitchFamily="2" charset="0"/>
              </a:rPr>
              <a:t>     tabernacle of freedom when he was assassinated on April 4, 1968.</a:t>
            </a:r>
          </a:p>
          <a:p>
            <a:pPr lvl="1"/>
            <a:endParaRPr lang="en-US" dirty="0" smtClean="0">
              <a:latin typeface="+mj-lt"/>
              <a:cs typeface="MV Boli" pitchFamily="2" charset="0"/>
            </a:endParaRPr>
          </a:p>
          <a:p>
            <a:pPr lvl="1">
              <a:buFont typeface="Wingdings" pitchFamily="2" charset="2"/>
              <a:buChar char="§"/>
            </a:pPr>
            <a:r>
              <a:rPr lang="en-US" dirty="0" smtClean="0">
                <a:latin typeface="+mj-lt"/>
                <a:cs typeface="MV Boli" pitchFamily="2" charset="0"/>
              </a:rPr>
              <a:t>   The Fair Housing Bill had stalled in the Senate when it was introduced, both in 1966 and </a:t>
            </a:r>
          </a:p>
          <a:p>
            <a:pPr lvl="1"/>
            <a:r>
              <a:rPr lang="en-US" dirty="0" smtClean="0">
                <a:latin typeface="+mj-lt"/>
                <a:cs typeface="MV Boli" pitchFamily="2" charset="0"/>
              </a:rPr>
              <a:t>     1967.  </a:t>
            </a:r>
            <a:r>
              <a:rPr lang="en-US" dirty="0" smtClean="0">
                <a:cs typeface="MV Boli" pitchFamily="2" charset="0"/>
              </a:rPr>
              <a:t>It was up against seemingly insurmountable odds.</a:t>
            </a:r>
          </a:p>
          <a:p>
            <a:pPr lvl="1"/>
            <a:endParaRPr lang="en-US" dirty="0" smtClean="0">
              <a:latin typeface="+mj-lt"/>
              <a:cs typeface="MV Boli" pitchFamily="2" charset="0"/>
            </a:endParaRPr>
          </a:p>
          <a:p>
            <a:pPr lvl="1">
              <a:buFont typeface="Wingdings" pitchFamily="2" charset="2"/>
              <a:buChar char="§"/>
            </a:pPr>
            <a:r>
              <a:rPr lang="en-US" dirty="0" smtClean="0">
                <a:latin typeface="+mj-lt"/>
                <a:cs typeface="MV Boli" pitchFamily="2" charset="0"/>
              </a:rPr>
              <a:t>   In President Lyndon B. Johnson’s radio address proclaiming April 7, 1968 as a national </a:t>
            </a:r>
          </a:p>
          <a:p>
            <a:pPr lvl="1"/>
            <a:r>
              <a:rPr lang="en-US" dirty="0" smtClean="0">
                <a:latin typeface="+mj-lt"/>
                <a:cs typeface="MV Boli" pitchFamily="2" charset="0"/>
              </a:rPr>
              <a:t>     day of mourning, he urged Congress to meet as soon as possible to hear the President’s </a:t>
            </a:r>
          </a:p>
          <a:p>
            <a:pPr lvl="1"/>
            <a:r>
              <a:rPr lang="en-US" dirty="0" smtClean="0">
                <a:latin typeface="+mj-lt"/>
                <a:cs typeface="MV Boli" pitchFamily="2" charset="0"/>
              </a:rPr>
              <a:t>     suggestions for immediate action.</a:t>
            </a:r>
          </a:p>
          <a:p>
            <a:pPr lvl="1"/>
            <a:endParaRPr lang="en-US" dirty="0" smtClean="0">
              <a:latin typeface="+mj-lt"/>
              <a:cs typeface="MV Boli" pitchFamily="2" charset="0"/>
            </a:endParaRPr>
          </a:p>
          <a:p>
            <a:pPr lvl="1">
              <a:buFont typeface="Wingdings" pitchFamily="2" charset="2"/>
              <a:buChar char="§"/>
            </a:pPr>
            <a:r>
              <a:rPr lang="en-US" dirty="0" smtClean="0">
                <a:latin typeface="+mj-lt"/>
                <a:cs typeface="MV Boli" pitchFamily="2" charset="0"/>
              </a:rPr>
              <a:t>   Against what was previously a set of seemingly insurmountable obstacles, the Bill </a:t>
            </a:r>
            <a:r>
              <a:rPr lang="en-US" dirty="0" smtClean="0"/>
              <a:t>was </a:t>
            </a:r>
          </a:p>
          <a:p>
            <a:pPr lvl="1"/>
            <a:r>
              <a:rPr lang="en-US" dirty="0" smtClean="0"/>
              <a:t>     miraculously signed into legislation on April 11, 1968, only  seven days after the    </a:t>
            </a:r>
          </a:p>
          <a:p>
            <a:pPr lvl="1"/>
            <a:r>
              <a:rPr lang="en-US" dirty="0" smtClean="0"/>
              <a:t>     			assassination of Martin Luther King, Jr.</a:t>
            </a:r>
          </a:p>
          <a:p>
            <a:pPr lvl="1">
              <a:spcBef>
                <a:spcPts val="1000"/>
              </a:spcBef>
            </a:pPr>
            <a:endParaRPr lang="en-US" dirty="0" smtClean="0"/>
          </a:p>
          <a:p>
            <a:pPr lvl="1">
              <a:spcBef>
                <a:spcPts val="1000"/>
              </a:spcBef>
              <a:buFont typeface="Wingdings" pitchFamily="2" charset="2"/>
              <a:buChar char="§"/>
            </a:pPr>
            <a:endParaRPr lang="en-US" dirty="0" smtClean="0">
              <a:latin typeface="+mj-lt"/>
              <a:cs typeface="MV Boli" pitchFamily="2" charset="0"/>
            </a:endParaRPr>
          </a:p>
          <a:p>
            <a:pPr lvl="1"/>
            <a:endParaRPr lang="en-US" dirty="0">
              <a:latin typeface="+mj-lt"/>
            </a:endParaRPr>
          </a:p>
        </p:txBody>
      </p:sp>
      <p:pic>
        <p:nvPicPr>
          <p:cNvPr id="10" name="Picture 9" descr="Picture1.png"/>
          <p:cNvPicPr>
            <a:picLocks noChangeAspect="1"/>
          </p:cNvPicPr>
          <p:nvPr/>
        </p:nvPicPr>
        <p:blipFill>
          <a:blip r:embed="rId4" cstate="print"/>
          <a:stretch>
            <a:fillRect/>
          </a:stretch>
        </p:blipFill>
        <p:spPr>
          <a:xfrm>
            <a:off x="4038600" y="5258186"/>
            <a:ext cx="1447800" cy="14502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0"/>
            <a:ext cx="6858000" cy="646331"/>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600" b="1" dirty="0" smtClean="0">
                <a:solidFill>
                  <a:srgbClr val="0A1B98"/>
                </a:solidFill>
              </a:rPr>
              <a:t>THE FAIR HOUSING ACT:</a:t>
            </a:r>
          </a:p>
        </p:txBody>
      </p:sp>
      <p:sp>
        <p:nvSpPr>
          <p:cNvPr id="15" name="TextBox 14"/>
          <p:cNvSpPr txBox="1"/>
          <p:nvPr/>
        </p:nvSpPr>
        <p:spPr>
          <a:xfrm>
            <a:off x="0" y="5334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Tearing Down the Walls Brick by Brick</a:t>
            </a:r>
          </a:p>
        </p:txBody>
      </p:sp>
      <p:sp>
        <p:nvSpPr>
          <p:cNvPr id="20" name="TextBox 19"/>
          <p:cNvSpPr txBox="1"/>
          <p:nvPr/>
        </p:nvSpPr>
        <p:spPr>
          <a:xfrm>
            <a:off x="0" y="1219200"/>
            <a:ext cx="9144000" cy="369332"/>
          </a:xfrm>
          <a:prstGeom prst="rect">
            <a:avLst/>
          </a:prstGeom>
          <a:noFill/>
        </p:spPr>
        <p:txBody>
          <a:bodyPr wrap="square" rtlCol="0">
            <a:spAutoFit/>
          </a:bodyPr>
          <a:lstStyle/>
          <a:p>
            <a:pPr lvl="1"/>
            <a:r>
              <a:rPr lang="en-US" dirty="0" smtClean="0"/>
              <a:t>Prohibits discrimination in the sale, rental, and financing of dwellings.</a:t>
            </a:r>
            <a:endParaRPr lang="en-US" dirty="0"/>
          </a:p>
        </p:txBody>
      </p:sp>
      <p:sp>
        <p:nvSpPr>
          <p:cNvPr id="22" name="TextBox 21"/>
          <p:cNvSpPr txBox="1"/>
          <p:nvPr/>
        </p:nvSpPr>
        <p:spPr>
          <a:xfrm>
            <a:off x="0" y="2667000"/>
            <a:ext cx="9144000" cy="381000"/>
          </a:xfrm>
          <a:prstGeom prst="rect">
            <a:avLst/>
          </a:prstGeom>
          <a:noFill/>
        </p:spPr>
        <p:txBody>
          <a:bodyPr wrap="square" rtlCol="0">
            <a:spAutoFit/>
          </a:bodyPr>
          <a:lstStyle/>
          <a:p>
            <a:pPr lvl="1"/>
            <a:r>
              <a:rPr lang="en-US" dirty="0" smtClean="0"/>
              <a:t>The Fair Housing Act was amended in 1974 to add sex as a protected class.</a:t>
            </a:r>
            <a:endParaRPr lang="en-US" dirty="0"/>
          </a:p>
        </p:txBody>
      </p:sp>
      <p:sp>
        <p:nvSpPr>
          <p:cNvPr id="11" name="TextBox 10"/>
          <p:cNvSpPr txBox="1"/>
          <p:nvPr/>
        </p:nvSpPr>
        <p:spPr>
          <a:xfrm>
            <a:off x="0" y="3247072"/>
            <a:ext cx="9144000" cy="1354217"/>
          </a:xfrm>
          <a:prstGeom prst="rect">
            <a:avLst/>
          </a:prstGeom>
          <a:noFill/>
        </p:spPr>
        <p:txBody>
          <a:bodyPr wrap="square" rtlCol="0">
            <a:spAutoFit/>
          </a:bodyPr>
          <a:lstStyle/>
          <a:p>
            <a:pPr lvl="1"/>
            <a:r>
              <a:rPr lang="en-US" dirty="0" smtClean="0"/>
              <a:t>The Fair Housing  Amendments Act of 1988:</a:t>
            </a:r>
          </a:p>
          <a:p>
            <a:pPr lvl="1"/>
            <a:endParaRPr lang="en-US" sz="1000" dirty="0" smtClean="0"/>
          </a:p>
          <a:p>
            <a:pPr lvl="1">
              <a:buFont typeface="Wingdings" pitchFamily="2" charset="2"/>
              <a:buChar char="§"/>
            </a:pPr>
            <a:r>
              <a:rPr lang="en-US" dirty="0" smtClean="0"/>
              <a:t>  Added familial status and disability as protected classes;</a:t>
            </a:r>
          </a:p>
          <a:p>
            <a:pPr lvl="1">
              <a:buFont typeface="Wingdings" pitchFamily="2" charset="2"/>
              <a:buChar char="§"/>
            </a:pPr>
            <a:r>
              <a:rPr lang="en-US" dirty="0" smtClean="0"/>
              <a:t>  Provided administrative enforcement mechanisms; and</a:t>
            </a:r>
          </a:p>
          <a:p>
            <a:pPr lvl="1">
              <a:buFont typeface="Wingdings" pitchFamily="2" charset="2"/>
              <a:buChar char="§"/>
            </a:pPr>
            <a:r>
              <a:rPr lang="en-US" dirty="0" smtClean="0"/>
              <a:t>  Provided victims of discrimination with concrete remedies through federal district courts.</a:t>
            </a:r>
            <a:endParaRPr lang="en-US" dirty="0"/>
          </a:p>
        </p:txBody>
      </p:sp>
      <p:pic>
        <p:nvPicPr>
          <p:cNvPr id="16" name="Picture 15" descr="Brick 2.PNG"/>
          <p:cNvPicPr>
            <a:picLocks noChangeAspect="1"/>
          </p:cNvPicPr>
          <p:nvPr/>
        </p:nvPicPr>
        <p:blipFill>
          <a:blip r:embed="rId3" cstate="print"/>
          <a:stretch>
            <a:fillRect/>
          </a:stretch>
        </p:blipFill>
        <p:spPr>
          <a:xfrm>
            <a:off x="0" y="4648200"/>
            <a:ext cx="5410200" cy="2209800"/>
          </a:xfrm>
          <a:prstGeom prst="rect">
            <a:avLst/>
          </a:prstGeom>
        </p:spPr>
      </p:pic>
      <p:pic>
        <p:nvPicPr>
          <p:cNvPr id="17" name="Picture 16" descr="Picture77.gif"/>
          <p:cNvPicPr>
            <a:picLocks noChangeAspect="1"/>
          </p:cNvPicPr>
          <p:nvPr/>
        </p:nvPicPr>
        <p:blipFill>
          <a:blip r:embed="rId4" cstate="print"/>
          <a:stretch>
            <a:fillRect/>
          </a:stretch>
        </p:blipFill>
        <p:spPr>
          <a:xfrm>
            <a:off x="0" y="1219200"/>
            <a:ext cx="449211" cy="369938"/>
          </a:xfrm>
          <a:prstGeom prst="rect">
            <a:avLst/>
          </a:prstGeom>
        </p:spPr>
      </p:pic>
      <p:pic>
        <p:nvPicPr>
          <p:cNvPr id="18" name="Picture 17" descr="Picture78.gif"/>
          <p:cNvPicPr>
            <a:picLocks noChangeAspect="1"/>
          </p:cNvPicPr>
          <p:nvPr/>
        </p:nvPicPr>
        <p:blipFill>
          <a:blip r:embed="rId5" cstate="print"/>
          <a:stretch>
            <a:fillRect/>
          </a:stretch>
        </p:blipFill>
        <p:spPr>
          <a:xfrm>
            <a:off x="7391400" y="4953000"/>
            <a:ext cx="1638300" cy="1805653"/>
          </a:xfrm>
          <a:prstGeom prst="rect">
            <a:avLst/>
          </a:prstGeom>
        </p:spPr>
      </p:pic>
      <p:pic>
        <p:nvPicPr>
          <p:cNvPr id="19" name="Picture 18" descr="Picture77.gif"/>
          <p:cNvPicPr>
            <a:picLocks noChangeAspect="1"/>
          </p:cNvPicPr>
          <p:nvPr/>
        </p:nvPicPr>
        <p:blipFill>
          <a:blip r:embed="rId4" cstate="print"/>
          <a:stretch>
            <a:fillRect/>
          </a:stretch>
        </p:blipFill>
        <p:spPr>
          <a:xfrm>
            <a:off x="0" y="2667000"/>
            <a:ext cx="449211" cy="369938"/>
          </a:xfrm>
          <a:prstGeom prst="rect">
            <a:avLst/>
          </a:prstGeom>
        </p:spPr>
      </p:pic>
      <p:pic>
        <p:nvPicPr>
          <p:cNvPr id="24" name="Picture 23" descr="Picture77.gif"/>
          <p:cNvPicPr>
            <a:picLocks noChangeAspect="1"/>
          </p:cNvPicPr>
          <p:nvPr/>
        </p:nvPicPr>
        <p:blipFill>
          <a:blip r:embed="rId4" cstate="print"/>
          <a:stretch>
            <a:fillRect/>
          </a:stretch>
        </p:blipFill>
        <p:spPr>
          <a:xfrm>
            <a:off x="0" y="3258134"/>
            <a:ext cx="449211" cy="369938"/>
          </a:xfrm>
          <a:prstGeom prst="rect">
            <a:avLst/>
          </a:prstGeom>
        </p:spPr>
      </p:pic>
      <p:sp>
        <p:nvSpPr>
          <p:cNvPr id="12" name="TextBox 11"/>
          <p:cNvSpPr txBox="1"/>
          <p:nvPr/>
        </p:nvSpPr>
        <p:spPr>
          <a:xfrm>
            <a:off x="0" y="1828800"/>
            <a:ext cx="9144000" cy="646331"/>
          </a:xfrm>
          <a:prstGeom prst="rect">
            <a:avLst/>
          </a:prstGeom>
          <a:noFill/>
        </p:spPr>
        <p:txBody>
          <a:bodyPr wrap="square" rtlCol="0">
            <a:spAutoFit/>
          </a:bodyPr>
          <a:lstStyle/>
          <a:p>
            <a:pPr lvl="1"/>
            <a:r>
              <a:rPr lang="en-US" dirty="0" smtClean="0"/>
              <a:t>Originally prohibited housing discrimination based on race, color, national origin, and religion. </a:t>
            </a:r>
            <a:endParaRPr lang="en-US" dirty="0"/>
          </a:p>
        </p:txBody>
      </p:sp>
      <p:pic>
        <p:nvPicPr>
          <p:cNvPr id="13" name="Picture 12" descr="Picture77.gif"/>
          <p:cNvPicPr>
            <a:picLocks noChangeAspect="1"/>
          </p:cNvPicPr>
          <p:nvPr/>
        </p:nvPicPr>
        <p:blipFill>
          <a:blip r:embed="rId4" cstate="print"/>
          <a:stretch>
            <a:fillRect/>
          </a:stretch>
        </p:blipFill>
        <p:spPr>
          <a:xfrm>
            <a:off x="0" y="1905000"/>
            <a:ext cx="449211" cy="3699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0"/>
            <a:ext cx="6858000" cy="600164"/>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300" b="1" dirty="0" smtClean="0">
                <a:solidFill>
                  <a:srgbClr val="0A1B98"/>
                </a:solidFill>
              </a:rPr>
              <a:t>THE FAIR HOUSING ACT:</a:t>
            </a:r>
          </a:p>
        </p:txBody>
      </p:sp>
      <p:sp>
        <p:nvSpPr>
          <p:cNvPr id="15" name="TextBox 14"/>
          <p:cNvSpPr txBox="1"/>
          <p:nvPr/>
        </p:nvSpPr>
        <p:spPr>
          <a:xfrm>
            <a:off x="0" y="4572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Tearing Down the Walls Brick by Brick, Continued</a:t>
            </a:r>
          </a:p>
        </p:txBody>
      </p:sp>
      <p:sp>
        <p:nvSpPr>
          <p:cNvPr id="17" name="TextBox 16"/>
          <p:cNvSpPr txBox="1"/>
          <p:nvPr/>
        </p:nvSpPr>
        <p:spPr>
          <a:xfrm>
            <a:off x="0" y="1447800"/>
            <a:ext cx="9144000" cy="446276"/>
          </a:xfrm>
          <a:prstGeom prst="rect">
            <a:avLst/>
          </a:prstGeom>
          <a:noFill/>
        </p:spPr>
        <p:txBody>
          <a:bodyPr wrap="square" rtlCol="0">
            <a:spAutoFit/>
          </a:bodyPr>
          <a:lstStyle/>
          <a:p>
            <a:pPr lvl="1"/>
            <a:r>
              <a:rPr lang="en-US" sz="2300" dirty="0" smtClean="0"/>
              <a:t>The Fair Housing Act prohibits housing discrimination on the bases of:</a:t>
            </a:r>
            <a:endParaRPr lang="en-US" sz="2300" dirty="0"/>
          </a:p>
        </p:txBody>
      </p:sp>
      <p:sp>
        <p:nvSpPr>
          <p:cNvPr id="18" name="TextBox 17"/>
          <p:cNvSpPr txBox="1"/>
          <p:nvPr/>
        </p:nvSpPr>
        <p:spPr>
          <a:xfrm>
            <a:off x="838200" y="2209800"/>
            <a:ext cx="4267200" cy="2046714"/>
          </a:xfrm>
          <a:prstGeom prst="rect">
            <a:avLst/>
          </a:prstGeom>
          <a:noFill/>
        </p:spPr>
        <p:txBody>
          <a:bodyPr wrap="square" rtlCol="0">
            <a:spAutoFit/>
          </a:bodyPr>
          <a:lstStyle/>
          <a:p>
            <a:pPr lvl="1">
              <a:spcBef>
                <a:spcPts val="600"/>
              </a:spcBef>
              <a:buFont typeface="Wingdings" pitchFamily="2" charset="2"/>
              <a:buChar char="q"/>
            </a:pPr>
            <a:r>
              <a:rPr lang="en-US" sz="2800" dirty="0" smtClean="0"/>
              <a:t>  Race</a:t>
            </a:r>
          </a:p>
          <a:p>
            <a:pPr lvl="1">
              <a:spcBef>
                <a:spcPts val="600"/>
              </a:spcBef>
              <a:buFont typeface="Wingdings" pitchFamily="2" charset="2"/>
              <a:buChar char="q"/>
            </a:pPr>
            <a:r>
              <a:rPr lang="en-US" sz="2800" dirty="0" smtClean="0"/>
              <a:t>  Color</a:t>
            </a:r>
          </a:p>
          <a:p>
            <a:pPr lvl="1">
              <a:spcBef>
                <a:spcPts val="600"/>
              </a:spcBef>
              <a:buFont typeface="Wingdings" pitchFamily="2" charset="2"/>
              <a:buChar char="q"/>
            </a:pPr>
            <a:r>
              <a:rPr lang="en-US" sz="2800" dirty="0" smtClean="0"/>
              <a:t>  National Origin</a:t>
            </a:r>
          </a:p>
          <a:p>
            <a:pPr lvl="1">
              <a:spcBef>
                <a:spcPts val="600"/>
              </a:spcBef>
              <a:buFont typeface="Wingdings" pitchFamily="2" charset="2"/>
              <a:buChar char="q"/>
            </a:pPr>
            <a:r>
              <a:rPr lang="en-US" sz="2800" dirty="0" smtClean="0"/>
              <a:t>  Religion</a:t>
            </a:r>
            <a:endParaRPr lang="en-US" sz="2800" dirty="0"/>
          </a:p>
        </p:txBody>
      </p:sp>
      <p:sp>
        <p:nvSpPr>
          <p:cNvPr id="19" name="TextBox 18"/>
          <p:cNvSpPr txBox="1"/>
          <p:nvPr/>
        </p:nvSpPr>
        <p:spPr>
          <a:xfrm>
            <a:off x="4495800" y="2209800"/>
            <a:ext cx="4267200" cy="1538883"/>
          </a:xfrm>
          <a:prstGeom prst="rect">
            <a:avLst/>
          </a:prstGeom>
          <a:noFill/>
        </p:spPr>
        <p:txBody>
          <a:bodyPr wrap="square" rtlCol="0">
            <a:spAutoFit/>
          </a:bodyPr>
          <a:lstStyle/>
          <a:p>
            <a:pPr lvl="1">
              <a:spcBef>
                <a:spcPts val="600"/>
              </a:spcBef>
              <a:buFont typeface="Wingdings" pitchFamily="2" charset="2"/>
              <a:buChar char="q"/>
            </a:pPr>
            <a:r>
              <a:rPr lang="en-US" sz="2800" dirty="0" smtClean="0"/>
              <a:t>  Sex</a:t>
            </a:r>
          </a:p>
          <a:p>
            <a:pPr lvl="1">
              <a:spcBef>
                <a:spcPts val="600"/>
              </a:spcBef>
              <a:buFont typeface="Wingdings" pitchFamily="2" charset="2"/>
              <a:buChar char="q"/>
            </a:pPr>
            <a:r>
              <a:rPr lang="en-US" sz="2800" dirty="0" smtClean="0"/>
              <a:t>  Familial Status</a:t>
            </a:r>
          </a:p>
          <a:p>
            <a:pPr lvl="1">
              <a:spcBef>
                <a:spcPts val="600"/>
              </a:spcBef>
              <a:buFont typeface="Wingdings" pitchFamily="2" charset="2"/>
              <a:buChar char="q"/>
            </a:pPr>
            <a:r>
              <a:rPr lang="en-US" sz="2800" dirty="0" smtClean="0"/>
              <a:t>  Disability</a:t>
            </a:r>
          </a:p>
        </p:txBody>
      </p:sp>
      <p:pic>
        <p:nvPicPr>
          <p:cNvPr id="11" name="Picture 10" descr="Picture77.gif"/>
          <p:cNvPicPr>
            <a:picLocks noChangeAspect="1"/>
          </p:cNvPicPr>
          <p:nvPr/>
        </p:nvPicPr>
        <p:blipFill>
          <a:blip r:embed="rId3" cstate="print"/>
          <a:stretch>
            <a:fillRect/>
          </a:stretch>
        </p:blipFill>
        <p:spPr>
          <a:xfrm>
            <a:off x="0" y="1458862"/>
            <a:ext cx="449211" cy="369938"/>
          </a:xfrm>
          <a:prstGeom prst="rect">
            <a:avLst/>
          </a:prstGeom>
        </p:spPr>
      </p:pic>
      <p:pic>
        <p:nvPicPr>
          <p:cNvPr id="13" name="Picture 12" descr="Picture78.gif"/>
          <p:cNvPicPr>
            <a:picLocks noChangeAspect="1"/>
          </p:cNvPicPr>
          <p:nvPr/>
        </p:nvPicPr>
        <p:blipFill>
          <a:blip r:embed="rId4" cstate="print"/>
          <a:stretch>
            <a:fillRect/>
          </a:stretch>
        </p:blipFill>
        <p:spPr>
          <a:xfrm>
            <a:off x="7391400" y="4976147"/>
            <a:ext cx="1638300" cy="1805653"/>
          </a:xfrm>
          <a:prstGeom prst="rect">
            <a:avLst/>
          </a:prstGeom>
        </p:spPr>
      </p:pic>
      <p:pic>
        <p:nvPicPr>
          <p:cNvPr id="14" name="Picture 13" descr="Brick 2.PNG"/>
          <p:cNvPicPr>
            <a:picLocks noChangeAspect="1"/>
          </p:cNvPicPr>
          <p:nvPr/>
        </p:nvPicPr>
        <p:blipFill>
          <a:blip r:embed="rId5" cstate="print"/>
          <a:stretch>
            <a:fillRect/>
          </a:stretch>
        </p:blipFill>
        <p:spPr>
          <a:xfrm>
            <a:off x="0" y="4648200"/>
            <a:ext cx="5410200" cy="2209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rick 2.PNG"/>
          <p:cNvPicPr>
            <a:picLocks noChangeAspect="1"/>
          </p:cNvPicPr>
          <p:nvPr/>
        </p:nvPicPr>
        <p:blipFill>
          <a:blip r:embed="rId3" cstate="print"/>
          <a:stretch>
            <a:fillRect/>
          </a:stretch>
        </p:blipFill>
        <p:spPr>
          <a:xfrm>
            <a:off x="0" y="4648200"/>
            <a:ext cx="5410200" cy="2209800"/>
          </a:xfrm>
          <a:prstGeom prst="rect">
            <a:avLst/>
          </a:prstGeom>
        </p:spPr>
      </p:pic>
      <p:sp>
        <p:nvSpPr>
          <p:cNvPr id="5" name="TextBox 4"/>
          <p:cNvSpPr txBox="1"/>
          <p:nvPr/>
        </p:nvSpPr>
        <p:spPr>
          <a:xfrm>
            <a:off x="1143000" y="0"/>
            <a:ext cx="6858000" cy="600164"/>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300" b="1" dirty="0" smtClean="0">
                <a:solidFill>
                  <a:srgbClr val="0A1B98"/>
                </a:solidFill>
              </a:rPr>
              <a:t>THE FAIR HOUSING ACT:</a:t>
            </a:r>
          </a:p>
        </p:txBody>
      </p:sp>
      <p:sp>
        <p:nvSpPr>
          <p:cNvPr id="15" name="TextBox 14"/>
          <p:cNvSpPr txBox="1"/>
          <p:nvPr/>
        </p:nvSpPr>
        <p:spPr>
          <a:xfrm>
            <a:off x="0" y="4572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Tearing Down the Walls Brick by Brick, Continued</a:t>
            </a:r>
          </a:p>
        </p:txBody>
      </p:sp>
      <p:sp>
        <p:nvSpPr>
          <p:cNvPr id="11" name="TextBox 10"/>
          <p:cNvSpPr txBox="1"/>
          <p:nvPr/>
        </p:nvSpPr>
        <p:spPr>
          <a:xfrm>
            <a:off x="0" y="1143000"/>
            <a:ext cx="9144000" cy="1323439"/>
          </a:xfrm>
          <a:prstGeom prst="rect">
            <a:avLst/>
          </a:prstGeom>
          <a:noFill/>
        </p:spPr>
        <p:txBody>
          <a:bodyPr wrap="square" rtlCol="0">
            <a:spAutoFit/>
          </a:bodyPr>
          <a:lstStyle/>
          <a:p>
            <a:pPr lvl="1"/>
            <a:r>
              <a:rPr lang="en-US" sz="2000" dirty="0" smtClean="0"/>
              <a:t>The federal Fair Housing Act is a floor, NOT a ceiling.  Cities, counties, and states throughout the country have fair housing laws that provide greater protections.</a:t>
            </a:r>
          </a:p>
          <a:p>
            <a:pPr lvl="1"/>
            <a:endParaRPr lang="en-US" sz="2000" dirty="0" smtClean="0"/>
          </a:p>
          <a:p>
            <a:pPr lvl="1"/>
            <a:r>
              <a:rPr lang="en-US" sz="2000" dirty="0" smtClean="0"/>
              <a:t>  </a:t>
            </a:r>
            <a:endParaRPr lang="en-US" sz="2000" dirty="0"/>
          </a:p>
        </p:txBody>
      </p:sp>
      <p:sp>
        <p:nvSpPr>
          <p:cNvPr id="20" name="Rectangle 19"/>
          <p:cNvSpPr/>
          <p:nvPr/>
        </p:nvSpPr>
        <p:spPr>
          <a:xfrm>
            <a:off x="152400" y="2209801"/>
            <a:ext cx="1981200" cy="3272691"/>
          </a:xfrm>
          <a:prstGeom prst="rect">
            <a:avLst/>
          </a:prstGeom>
          <a:ln w="28575" cmpd="sng">
            <a:solidFill>
              <a:schemeClr val="tx1"/>
            </a:solidFill>
          </a:ln>
        </p:spPr>
        <p:txBody>
          <a:bodyPr wrap="square">
            <a:spAutoFit/>
          </a:bodyPr>
          <a:lstStyle/>
          <a:p>
            <a:r>
              <a:rPr lang="en-US" sz="1600" b="1" dirty="0" smtClean="0"/>
              <a:t>DENVER</a:t>
            </a:r>
          </a:p>
          <a:p>
            <a:endParaRPr lang="en-US" sz="1600" b="1" dirty="0" smtClean="0"/>
          </a:p>
          <a:p>
            <a:pPr>
              <a:spcBef>
                <a:spcPts val="800"/>
              </a:spcBef>
              <a:buFont typeface="Wingdings" pitchFamily="2" charset="2"/>
              <a:buChar char="q"/>
            </a:pPr>
            <a:r>
              <a:rPr lang="en-US" sz="1600" dirty="0" smtClean="0"/>
              <a:t>  Military Status</a:t>
            </a:r>
          </a:p>
          <a:p>
            <a:pPr>
              <a:spcBef>
                <a:spcPts val="800"/>
              </a:spcBef>
              <a:buFont typeface="Wingdings" pitchFamily="2" charset="2"/>
              <a:buChar char="q"/>
            </a:pPr>
            <a:r>
              <a:rPr lang="en-US" sz="1600" dirty="0" smtClean="0"/>
              <a:t>  Marital Status</a:t>
            </a:r>
          </a:p>
          <a:p>
            <a:pPr>
              <a:spcBef>
                <a:spcPts val="800"/>
              </a:spcBef>
              <a:buFont typeface="Wingdings" pitchFamily="2" charset="2"/>
              <a:buChar char="q"/>
            </a:pPr>
            <a:r>
              <a:rPr lang="en-US" sz="1600" dirty="0" smtClean="0"/>
              <a:t>  Sexual Orientation</a:t>
            </a:r>
          </a:p>
          <a:p>
            <a:pPr>
              <a:spcBef>
                <a:spcPts val="800"/>
              </a:spcBef>
              <a:buFont typeface="Wingdings" pitchFamily="2" charset="2"/>
              <a:buChar char="q"/>
            </a:pPr>
            <a:r>
              <a:rPr lang="en-US" sz="1600" dirty="0" smtClean="0"/>
              <a:t>  Gender Variance</a:t>
            </a:r>
          </a:p>
          <a:p>
            <a:endParaRPr lang="en-US" b="1" dirty="0" smtClean="0"/>
          </a:p>
          <a:p>
            <a:endParaRPr lang="en-US" b="1" dirty="0" smtClean="0"/>
          </a:p>
          <a:p>
            <a:endParaRPr lang="en-US" sz="2400" b="1" dirty="0" smtClean="0"/>
          </a:p>
          <a:p>
            <a:pPr algn="ctr"/>
            <a:endParaRPr lang="en-US" sz="2400" b="1" dirty="0"/>
          </a:p>
        </p:txBody>
      </p:sp>
      <p:sp>
        <p:nvSpPr>
          <p:cNvPr id="24" name="Rectangle 23"/>
          <p:cNvSpPr/>
          <p:nvPr/>
        </p:nvSpPr>
        <p:spPr>
          <a:xfrm>
            <a:off x="2286000" y="2209800"/>
            <a:ext cx="2057400" cy="3621504"/>
          </a:xfrm>
          <a:prstGeom prst="rect">
            <a:avLst/>
          </a:prstGeom>
          <a:ln w="28575" cmpd="sng">
            <a:solidFill>
              <a:schemeClr val="tx1"/>
            </a:solidFill>
          </a:ln>
        </p:spPr>
        <p:txBody>
          <a:bodyPr wrap="square">
            <a:spAutoFit/>
          </a:bodyPr>
          <a:lstStyle/>
          <a:p>
            <a:r>
              <a:rPr lang="en-US" sz="1600" b="1" dirty="0" smtClean="0"/>
              <a:t>COLORADO</a:t>
            </a:r>
          </a:p>
          <a:p>
            <a:endParaRPr lang="en-US" sz="1600" b="1" dirty="0" smtClean="0"/>
          </a:p>
          <a:p>
            <a:pPr>
              <a:spcBef>
                <a:spcPts val="800"/>
              </a:spcBef>
              <a:buFont typeface="Wingdings" pitchFamily="2" charset="2"/>
              <a:buChar char="q"/>
            </a:pPr>
            <a:r>
              <a:rPr lang="en-US" sz="1600" dirty="0" smtClean="0"/>
              <a:t>  Creed</a:t>
            </a:r>
          </a:p>
          <a:p>
            <a:pPr>
              <a:spcBef>
                <a:spcPts val="800"/>
              </a:spcBef>
              <a:buFont typeface="Wingdings" pitchFamily="2" charset="2"/>
              <a:buChar char="q"/>
            </a:pPr>
            <a:r>
              <a:rPr lang="en-US" sz="1600" dirty="0" smtClean="0"/>
              <a:t>  Ancestry</a:t>
            </a:r>
          </a:p>
          <a:p>
            <a:pPr>
              <a:spcBef>
                <a:spcPts val="800"/>
              </a:spcBef>
              <a:buFont typeface="Wingdings" pitchFamily="2" charset="2"/>
              <a:buChar char="q"/>
            </a:pPr>
            <a:r>
              <a:rPr lang="en-US" sz="1600" dirty="0" smtClean="0"/>
              <a:t>  Sexual Orientation</a:t>
            </a:r>
          </a:p>
          <a:p>
            <a:pPr>
              <a:spcBef>
                <a:spcPts val="800"/>
              </a:spcBef>
              <a:buFont typeface="Wingdings" pitchFamily="2" charset="2"/>
              <a:buChar char="q"/>
            </a:pPr>
            <a:r>
              <a:rPr lang="en-US" sz="1600" dirty="0" smtClean="0"/>
              <a:t>  Transgender Status</a:t>
            </a:r>
          </a:p>
          <a:p>
            <a:pPr>
              <a:spcBef>
                <a:spcPts val="800"/>
              </a:spcBef>
              <a:buFont typeface="Wingdings" pitchFamily="2" charset="2"/>
              <a:buChar char="q"/>
            </a:pPr>
            <a:r>
              <a:rPr lang="en-US" sz="1600" dirty="0" smtClean="0"/>
              <a:t>  Marital Status</a:t>
            </a:r>
          </a:p>
          <a:p>
            <a:endParaRPr lang="en-US" b="1" dirty="0" smtClean="0"/>
          </a:p>
          <a:p>
            <a:endParaRPr lang="en-US" b="1" dirty="0" smtClean="0"/>
          </a:p>
          <a:p>
            <a:endParaRPr lang="en-US" sz="2400" b="1" dirty="0" smtClean="0"/>
          </a:p>
          <a:p>
            <a:pPr algn="ctr"/>
            <a:endParaRPr lang="en-US" sz="2400" b="1" dirty="0"/>
          </a:p>
        </p:txBody>
      </p:sp>
      <p:sp>
        <p:nvSpPr>
          <p:cNvPr id="25" name="Rectangle 24"/>
          <p:cNvSpPr/>
          <p:nvPr/>
        </p:nvSpPr>
        <p:spPr>
          <a:xfrm>
            <a:off x="4495800" y="2209800"/>
            <a:ext cx="1905000" cy="2123658"/>
          </a:xfrm>
          <a:prstGeom prst="rect">
            <a:avLst/>
          </a:prstGeom>
          <a:ln w="28575" cmpd="sng">
            <a:solidFill>
              <a:schemeClr val="tx1"/>
            </a:solidFill>
          </a:ln>
        </p:spPr>
        <p:txBody>
          <a:bodyPr wrap="square">
            <a:spAutoFit/>
          </a:bodyPr>
          <a:lstStyle/>
          <a:p>
            <a:r>
              <a:rPr lang="en-US" sz="1600" b="1" dirty="0" smtClean="0"/>
              <a:t>UTAH</a:t>
            </a:r>
          </a:p>
          <a:p>
            <a:endParaRPr lang="en-US" sz="1600" b="1" dirty="0" smtClean="0"/>
          </a:p>
          <a:p>
            <a:pPr>
              <a:buFont typeface="Wingdings" pitchFamily="2" charset="2"/>
              <a:buChar char="q"/>
            </a:pPr>
            <a:r>
              <a:rPr lang="en-US" sz="1600" dirty="0" smtClean="0"/>
              <a:t>  Source of Income</a:t>
            </a:r>
          </a:p>
          <a:p>
            <a:endParaRPr lang="en-US" b="1" dirty="0" smtClean="0"/>
          </a:p>
          <a:p>
            <a:endParaRPr lang="en-US" b="1" dirty="0" smtClean="0"/>
          </a:p>
          <a:p>
            <a:endParaRPr lang="en-US" sz="2400" b="1" dirty="0" smtClean="0"/>
          </a:p>
          <a:p>
            <a:pPr algn="ctr"/>
            <a:endParaRPr lang="en-US" sz="2400" b="1" dirty="0"/>
          </a:p>
        </p:txBody>
      </p:sp>
      <p:sp>
        <p:nvSpPr>
          <p:cNvPr id="26" name="Rectangle 25"/>
          <p:cNvSpPr/>
          <p:nvPr/>
        </p:nvSpPr>
        <p:spPr>
          <a:xfrm>
            <a:off x="6553200" y="2209800"/>
            <a:ext cx="2438400" cy="4154984"/>
          </a:xfrm>
          <a:prstGeom prst="rect">
            <a:avLst/>
          </a:prstGeom>
          <a:ln w="28575" cmpd="sng">
            <a:solidFill>
              <a:schemeClr val="tx1"/>
            </a:solidFill>
          </a:ln>
        </p:spPr>
        <p:txBody>
          <a:bodyPr wrap="square">
            <a:spAutoFit/>
          </a:bodyPr>
          <a:lstStyle/>
          <a:p>
            <a:r>
              <a:rPr lang="en-US" sz="1600" b="1" dirty="0" smtClean="0"/>
              <a:t>NORTH DAKOTA</a:t>
            </a:r>
          </a:p>
          <a:p>
            <a:endParaRPr lang="en-US" sz="1600" b="1" dirty="0" smtClean="0"/>
          </a:p>
          <a:p>
            <a:pPr>
              <a:spcBef>
                <a:spcPts val="800"/>
              </a:spcBef>
              <a:buFont typeface="Wingdings" pitchFamily="2" charset="2"/>
              <a:buChar char="q"/>
            </a:pPr>
            <a:r>
              <a:rPr lang="en-US" sz="1600" dirty="0" smtClean="0"/>
              <a:t>  Age</a:t>
            </a:r>
          </a:p>
          <a:p>
            <a:pPr>
              <a:spcBef>
                <a:spcPts val="800"/>
              </a:spcBef>
              <a:buFont typeface="Wingdings" pitchFamily="2" charset="2"/>
              <a:buChar char="q"/>
            </a:pPr>
            <a:r>
              <a:rPr lang="en-US" sz="1600" dirty="0" smtClean="0"/>
              <a:t>  Status with Respect to Marriage</a:t>
            </a:r>
          </a:p>
          <a:p>
            <a:pPr>
              <a:spcBef>
                <a:spcPts val="800"/>
              </a:spcBef>
              <a:buFont typeface="Wingdings" pitchFamily="2" charset="2"/>
              <a:buChar char="q"/>
            </a:pPr>
            <a:r>
              <a:rPr lang="en-US" sz="1600" dirty="0" smtClean="0"/>
              <a:t>  Receipt of Public Assistance</a:t>
            </a:r>
          </a:p>
          <a:p>
            <a:endParaRPr lang="en-US" sz="1600" b="1" dirty="0"/>
          </a:p>
          <a:p>
            <a:r>
              <a:rPr lang="en-US" sz="1600" b="1" dirty="0" smtClean="0"/>
              <a:t>South Dakota</a:t>
            </a:r>
          </a:p>
          <a:p>
            <a:pPr marL="285750" indent="-285750">
              <a:buFont typeface="Wingdings" panose="05000000000000000000" pitchFamily="2" charset="2"/>
              <a:buChar char="q"/>
            </a:pPr>
            <a:r>
              <a:rPr lang="en-US" sz="1600" b="1" dirty="0" smtClean="0"/>
              <a:t>Ancestry</a:t>
            </a:r>
          </a:p>
          <a:p>
            <a:pPr marL="285750" indent="-285750">
              <a:buFont typeface="Wingdings" panose="05000000000000000000" pitchFamily="2" charset="2"/>
              <a:buChar char="q"/>
            </a:pPr>
            <a:r>
              <a:rPr lang="en-US" sz="1600" b="1" dirty="0" smtClean="0"/>
              <a:t>Creed</a:t>
            </a:r>
            <a:endParaRPr lang="en-US" b="1" dirty="0" smtClean="0"/>
          </a:p>
          <a:p>
            <a:endParaRPr lang="en-US" b="1" dirty="0" smtClean="0"/>
          </a:p>
          <a:p>
            <a:endParaRPr lang="en-US" sz="2400" b="1" dirty="0" smtClean="0"/>
          </a:p>
          <a:p>
            <a:pPr algn="ctr"/>
            <a:endParaRPr lang="en-US" sz="2400" b="1" dirty="0"/>
          </a:p>
        </p:txBody>
      </p:sp>
      <p:pic>
        <p:nvPicPr>
          <p:cNvPr id="14" name="Picture 13" descr="Picture77.gif"/>
          <p:cNvPicPr>
            <a:picLocks noChangeAspect="1"/>
          </p:cNvPicPr>
          <p:nvPr/>
        </p:nvPicPr>
        <p:blipFill>
          <a:blip r:embed="rId4" cstate="print"/>
          <a:stretch>
            <a:fillRect/>
          </a:stretch>
        </p:blipFill>
        <p:spPr>
          <a:xfrm>
            <a:off x="0" y="1295400"/>
            <a:ext cx="449211" cy="369938"/>
          </a:xfrm>
          <a:prstGeom prst="rect">
            <a:avLst/>
          </a:prstGeom>
        </p:spPr>
      </p:pic>
      <p:pic>
        <p:nvPicPr>
          <p:cNvPr id="16" name="Picture 15" descr="Picture78.gif"/>
          <p:cNvPicPr>
            <a:picLocks noChangeAspect="1"/>
          </p:cNvPicPr>
          <p:nvPr/>
        </p:nvPicPr>
        <p:blipFill>
          <a:blip r:embed="rId5" cstate="print"/>
          <a:stretch>
            <a:fillRect/>
          </a:stretch>
        </p:blipFill>
        <p:spPr>
          <a:xfrm>
            <a:off x="7391400" y="4976147"/>
            <a:ext cx="1638300" cy="180565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cture77.gif"/>
          <p:cNvPicPr>
            <a:picLocks noChangeAspect="1"/>
          </p:cNvPicPr>
          <p:nvPr/>
        </p:nvPicPr>
        <p:blipFill>
          <a:blip r:embed="rId3" cstate="print"/>
          <a:stretch>
            <a:fillRect/>
          </a:stretch>
        </p:blipFill>
        <p:spPr>
          <a:xfrm>
            <a:off x="0" y="1458862"/>
            <a:ext cx="449211" cy="369938"/>
          </a:xfrm>
          <a:prstGeom prst="rect">
            <a:avLst/>
          </a:prstGeom>
        </p:spPr>
      </p:pic>
      <p:pic>
        <p:nvPicPr>
          <p:cNvPr id="14" name="Picture 13" descr="Picture78.gif"/>
          <p:cNvPicPr>
            <a:picLocks noChangeAspect="1"/>
          </p:cNvPicPr>
          <p:nvPr/>
        </p:nvPicPr>
        <p:blipFill>
          <a:blip r:embed="rId4" cstate="print"/>
          <a:stretch>
            <a:fillRect/>
          </a:stretch>
        </p:blipFill>
        <p:spPr>
          <a:xfrm>
            <a:off x="7391400" y="4976147"/>
            <a:ext cx="1638300" cy="1805653"/>
          </a:xfrm>
          <a:prstGeom prst="rect">
            <a:avLst/>
          </a:prstGeom>
        </p:spPr>
      </p:pic>
      <p:pic>
        <p:nvPicPr>
          <p:cNvPr id="16" name="Picture 15" descr="Brick 2.PNG"/>
          <p:cNvPicPr>
            <a:picLocks noChangeAspect="1"/>
          </p:cNvPicPr>
          <p:nvPr/>
        </p:nvPicPr>
        <p:blipFill>
          <a:blip r:embed="rId5" cstate="print"/>
          <a:stretch>
            <a:fillRect/>
          </a:stretch>
        </p:blipFill>
        <p:spPr>
          <a:xfrm>
            <a:off x="0" y="4648200"/>
            <a:ext cx="5410200" cy="2209800"/>
          </a:xfrm>
          <a:prstGeom prst="rect">
            <a:avLst/>
          </a:prstGeom>
        </p:spPr>
      </p:pic>
      <p:sp>
        <p:nvSpPr>
          <p:cNvPr id="5" name="TextBox 4"/>
          <p:cNvSpPr txBox="1"/>
          <p:nvPr/>
        </p:nvSpPr>
        <p:spPr>
          <a:xfrm>
            <a:off x="1143000" y="0"/>
            <a:ext cx="6858000" cy="600164"/>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300" b="1" dirty="0" smtClean="0">
                <a:solidFill>
                  <a:srgbClr val="0A1B98"/>
                </a:solidFill>
              </a:rPr>
              <a:t>THE FAIR HOUSING ACT:</a:t>
            </a:r>
          </a:p>
        </p:txBody>
      </p:sp>
      <p:sp>
        <p:nvSpPr>
          <p:cNvPr id="15" name="TextBox 14"/>
          <p:cNvSpPr txBox="1"/>
          <p:nvPr/>
        </p:nvSpPr>
        <p:spPr>
          <a:xfrm>
            <a:off x="0" y="4572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Tearing Down the Walls Brick by Brick, Continued</a:t>
            </a:r>
          </a:p>
        </p:txBody>
      </p:sp>
      <p:sp>
        <p:nvSpPr>
          <p:cNvPr id="17" name="TextBox 16"/>
          <p:cNvSpPr txBox="1"/>
          <p:nvPr/>
        </p:nvSpPr>
        <p:spPr>
          <a:xfrm>
            <a:off x="0" y="1143000"/>
            <a:ext cx="9144000" cy="1261884"/>
          </a:xfrm>
          <a:prstGeom prst="rect">
            <a:avLst/>
          </a:prstGeom>
          <a:noFill/>
        </p:spPr>
        <p:txBody>
          <a:bodyPr wrap="square" rtlCol="0">
            <a:spAutoFit/>
          </a:bodyPr>
          <a:lstStyle/>
          <a:p>
            <a:pPr lvl="1"/>
            <a:r>
              <a:rPr lang="en-US" sz="2200" b="1" dirty="0" smtClean="0"/>
              <a:t>Under the Fair Housing Act, the following actions are illegal when taken based on race, color, national  origin, sex, religion, familial status, or disability:</a:t>
            </a:r>
          </a:p>
          <a:p>
            <a:pPr lvl="1"/>
            <a:endParaRPr lang="en-US" sz="1000" b="1" dirty="0" smtClean="0"/>
          </a:p>
        </p:txBody>
      </p:sp>
      <p:sp>
        <p:nvSpPr>
          <p:cNvPr id="11" name="TextBox 10"/>
          <p:cNvSpPr txBox="1"/>
          <p:nvPr/>
        </p:nvSpPr>
        <p:spPr>
          <a:xfrm>
            <a:off x="4055165" y="2381088"/>
            <a:ext cx="4953000" cy="3754874"/>
          </a:xfrm>
          <a:prstGeom prst="rect">
            <a:avLst/>
          </a:prstGeom>
          <a:noFill/>
        </p:spPr>
        <p:txBody>
          <a:bodyPr wrap="square" rtlCol="0">
            <a:spAutoFit/>
          </a:bodyPr>
          <a:lstStyle/>
          <a:p>
            <a:pPr lvl="1">
              <a:spcBef>
                <a:spcPts val="800"/>
              </a:spcBef>
              <a:buFont typeface="Wingdings" pitchFamily="2" charset="2"/>
              <a:buChar char="q"/>
            </a:pPr>
            <a:r>
              <a:rPr lang="en-US" dirty="0" smtClean="0"/>
              <a:t>  </a:t>
            </a:r>
            <a:r>
              <a:rPr lang="en-US" sz="2000" dirty="0" smtClean="0"/>
              <a:t>Advertising or making statements that express a limitation or preference</a:t>
            </a:r>
          </a:p>
          <a:p>
            <a:pPr lvl="1">
              <a:spcBef>
                <a:spcPts val="800"/>
              </a:spcBef>
              <a:buFont typeface="Wingdings" pitchFamily="2" charset="2"/>
              <a:buChar char="q"/>
            </a:pPr>
            <a:r>
              <a:rPr lang="en-US" sz="2000" dirty="0" smtClean="0"/>
              <a:t>  Steering, exclusionary zoning, blockbusting, or redlining</a:t>
            </a:r>
          </a:p>
          <a:p>
            <a:pPr lvl="1">
              <a:spcBef>
                <a:spcPts val="800"/>
              </a:spcBef>
              <a:buFont typeface="Wingdings" pitchFamily="2" charset="2"/>
              <a:buChar char="q"/>
            </a:pPr>
            <a:r>
              <a:rPr lang="en-US" sz="2000" dirty="0" smtClean="0"/>
              <a:t>  Retaliating against anyone exercising her/his rights under the Fair Housing Act (includes intimidation and coercion)</a:t>
            </a:r>
          </a:p>
          <a:p>
            <a:pPr lvl="1">
              <a:spcBef>
                <a:spcPts val="800"/>
              </a:spcBef>
              <a:buFont typeface="Wingdings" pitchFamily="2" charset="2"/>
              <a:buChar char="q"/>
            </a:pPr>
            <a:r>
              <a:rPr lang="en-US" sz="2000" dirty="0" smtClean="0"/>
              <a:t>  Refusing to provide a reasonable accommodation or modification for someone with a disability</a:t>
            </a:r>
          </a:p>
          <a:p>
            <a:endParaRPr lang="en-US" dirty="0"/>
          </a:p>
        </p:txBody>
      </p:sp>
      <p:sp>
        <p:nvSpPr>
          <p:cNvPr id="19" name="TextBox 18"/>
          <p:cNvSpPr txBox="1"/>
          <p:nvPr/>
        </p:nvSpPr>
        <p:spPr>
          <a:xfrm>
            <a:off x="0" y="2404884"/>
            <a:ext cx="4495800" cy="3170099"/>
          </a:xfrm>
          <a:prstGeom prst="rect">
            <a:avLst/>
          </a:prstGeom>
          <a:noFill/>
        </p:spPr>
        <p:txBody>
          <a:bodyPr wrap="square" rtlCol="0">
            <a:spAutoFit/>
          </a:bodyPr>
          <a:lstStyle/>
          <a:p>
            <a:pPr lvl="1">
              <a:spcBef>
                <a:spcPts val="800"/>
              </a:spcBef>
              <a:buFont typeface="Wingdings" pitchFamily="2" charset="2"/>
              <a:buChar char="q"/>
            </a:pPr>
            <a:r>
              <a:rPr lang="en-US" sz="2000" dirty="0" smtClean="0"/>
              <a:t> Refusing to sell, rent, negotiate, or otherwise make housing unavailable</a:t>
            </a:r>
          </a:p>
          <a:p>
            <a:pPr lvl="1">
              <a:spcBef>
                <a:spcPts val="800"/>
              </a:spcBef>
              <a:buFont typeface="Wingdings" pitchFamily="2" charset="2"/>
              <a:buChar char="q"/>
            </a:pPr>
            <a:r>
              <a:rPr lang="en-US" sz="2000" dirty="0" smtClean="0"/>
              <a:t>  Falsely stating that housing is unavailable</a:t>
            </a:r>
          </a:p>
          <a:p>
            <a:pPr lvl="1">
              <a:spcBef>
                <a:spcPts val="800"/>
              </a:spcBef>
              <a:buFont typeface="Wingdings" pitchFamily="2" charset="2"/>
              <a:buChar char="q"/>
            </a:pPr>
            <a:r>
              <a:rPr lang="en-US" sz="2000" dirty="0" smtClean="0"/>
              <a:t>  Providing different services or facilities</a:t>
            </a:r>
          </a:p>
          <a:p>
            <a:pPr lvl="1">
              <a:spcBef>
                <a:spcPts val="800"/>
              </a:spcBef>
              <a:buFont typeface="Wingdings" pitchFamily="2" charset="2"/>
              <a:buChar char="q"/>
            </a:pPr>
            <a:r>
              <a:rPr lang="en-US" sz="2000" dirty="0" smtClean="0"/>
              <a:t>  Imposing different terms and conditions (including qualifications, fees, pricing, rules, etc.)</a:t>
            </a:r>
            <a:endParaRPr lang="en-US" sz="2000" dirty="0"/>
          </a:p>
        </p:txBody>
      </p:sp>
    </p:spTree>
    <p:extLst>
      <p:ext uri="{BB962C8B-B14F-4D97-AF65-F5344CB8AC3E}">
        <p14:creationId xmlns:p14="http://schemas.microsoft.com/office/powerpoint/2010/main" val="302746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a:xfrm>
            <a:off x="0" y="1066800"/>
            <a:ext cx="9144000" cy="430887"/>
          </a:xfrm>
          <a:prstGeom prst="rect">
            <a:avLst/>
          </a:prstGeom>
        </p:spPr>
        <p:txBody>
          <a:bodyPr wrap="square">
            <a:spAutoFit/>
          </a:bodyPr>
          <a:lstStyle/>
          <a:p>
            <a:pPr lvl="0">
              <a:spcBef>
                <a:spcPct val="0"/>
              </a:spcBef>
              <a:defRPr/>
            </a:pPr>
            <a:r>
              <a:rPr lang="en-US" sz="2200" b="1" dirty="0" smtClean="0"/>
              <a:t>During this training session, we will cover:</a:t>
            </a:r>
            <a:endParaRPr lang="en-US" sz="2200" b="1" dirty="0"/>
          </a:p>
        </p:txBody>
      </p:sp>
      <p:sp>
        <p:nvSpPr>
          <p:cNvPr id="6" name="Rectangle 5"/>
          <p:cNvSpPr/>
          <p:nvPr/>
        </p:nvSpPr>
        <p:spPr>
          <a:xfrm>
            <a:off x="0" y="1600200"/>
            <a:ext cx="9144000" cy="3877985"/>
          </a:xfrm>
          <a:prstGeom prst="rect">
            <a:avLst/>
          </a:prstGeom>
        </p:spPr>
        <p:txBody>
          <a:bodyPr wrap="square">
            <a:spAutoFit/>
          </a:bodyPr>
          <a:lstStyle/>
          <a:p>
            <a:pPr lvl="0">
              <a:spcBef>
                <a:spcPct val="0"/>
              </a:spcBef>
              <a:defRPr/>
            </a:pPr>
            <a:r>
              <a:rPr lang="en-US" sz="2200" b="1" dirty="0" smtClean="0"/>
              <a:t>BACKGROUND:</a:t>
            </a:r>
          </a:p>
          <a:p>
            <a:pPr lvl="0">
              <a:spcBef>
                <a:spcPct val="0"/>
              </a:spcBef>
              <a:defRPr/>
            </a:pPr>
            <a:endParaRPr lang="en-US" b="1" dirty="0" smtClean="0"/>
          </a:p>
          <a:p>
            <a:pPr lvl="0">
              <a:spcBef>
                <a:spcPct val="0"/>
              </a:spcBef>
              <a:buFont typeface="Wingdings" pitchFamily="2" charset="2"/>
              <a:buChar char="ü"/>
              <a:defRPr/>
            </a:pPr>
            <a:r>
              <a:rPr lang="en-US" dirty="0" smtClean="0"/>
              <a:t>    Why do the Fair Housing Act and Affirmatively Furthering Fair Housing exist?</a:t>
            </a:r>
          </a:p>
          <a:p>
            <a:pPr lvl="0">
              <a:spcBef>
                <a:spcPct val="0"/>
              </a:spcBef>
              <a:buFont typeface="Wingdings" pitchFamily="2" charset="2"/>
              <a:buChar char="ü"/>
              <a:defRPr/>
            </a:pPr>
            <a:r>
              <a:rPr lang="en-US" dirty="0" smtClean="0"/>
              <a:t>    Why are recipients required to affirmatively further fair housing?</a:t>
            </a:r>
          </a:p>
          <a:p>
            <a:pPr lvl="0">
              <a:spcBef>
                <a:spcPct val="0"/>
              </a:spcBef>
              <a:defRPr/>
            </a:pPr>
            <a:endParaRPr lang="en-US" b="1" dirty="0" smtClean="0"/>
          </a:p>
          <a:p>
            <a:pPr lvl="0">
              <a:spcBef>
                <a:spcPct val="0"/>
              </a:spcBef>
              <a:defRPr/>
            </a:pPr>
            <a:r>
              <a:rPr lang="en-US" sz="2200" b="1" dirty="0" smtClean="0"/>
              <a:t>OVERVIEW OF THE GENERAL PROVISIONS OF THE FAIR HOUSING ACT</a:t>
            </a:r>
          </a:p>
          <a:p>
            <a:pPr lvl="0">
              <a:spcBef>
                <a:spcPct val="0"/>
              </a:spcBef>
              <a:defRPr/>
            </a:pPr>
            <a:endParaRPr lang="en-US" b="1" dirty="0" smtClean="0"/>
          </a:p>
          <a:p>
            <a:pPr lvl="0">
              <a:spcBef>
                <a:spcPct val="0"/>
              </a:spcBef>
              <a:defRPr/>
            </a:pPr>
            <a:r>
              <a:rPr lang="en-US" sz="2200" b="1" dirty="0" smtClean="0"/>
              <a:t>THE AFFIRMATIVELY FURTHERING FAIR HOUSING REQUIREMENTS:</a:t>
            </a:r>
          </a:p>
          <a:p>
            <a:pPr lvl="1">
              <a:spcBef>
                <a:spcPct val="0"/>
              </a:spcBef>
              <a:defRPr/>
            </a:pPr>
            <a:endParaRPr lang="en-US" b="1" dirty="0" smtClean="0"/>
          </a:p>
          <a:p>
            <a:pPr lvl="0">
              <a:spcBef>
                <a:spcPct val="0"/>
              </a:spcBef>
              <a:buFont typeface="Wingdings" pitchFamily="2" charset="2"/>
              <a:buChar char="ü"/>
              <a:defRPr/>
            </a:pPr>
            <a:r>
              <a:rPr lang="en-US" dirty="0"/>
              <a:t> </a:t>
            </a:r>
            <a:r>
              <a:rPr lang="en-US" dirty="0" smtClean="0"/>
              <a:t>   For CPD Recipients</a:t>
            </a:r>
            <a:endParaRPr lang="en-US" dirty="0"/>
          </a:p>
          <a:p>
            <a:pPr lvl="0">
              <a:spcBef>
                <a:spcPct val="0"/>
              </a:spcBef>
              <a:buFont typeface="Wingdings" pitchFamily="2" charset="2"/>
              <a:buChar char="ü"/>
              <a:defRPr/>
            </a:pPr>
            <a:r>
              <a:rPr lang="en-US" dirty="0"/>
              <a:t>    </a:t>
            </a:r>
            <a:r>
              <a:rPr lang="en-US" dirty="0" smtClean="0"/>
              <a:t>For Public Housing Authorities</a:t>
            </a:r>
          </a:p>
          <a:p>
            <a:pPr lvl="0">
              <a:spcBef>
                <a:spcPct val="0"/>
              </a:spcBef>
              <a:buFont typeface="Wingdings" pitchFamily="2" charset="2"/>
              <a:buChar char="ü"/>
              <a:defRPr/>
            </a:pPr>
            <a:r>
              <a:rPr lang="en-US" b="1" dirty="0"/>
              <a:t>  </a:t>
            </a:r>
            <a:r>
              <a:rPr lang="en-US" b="1" dirty="0" smtClean="0"/>
              <a:t>  </a:t>
            </a:r>
            <a:r>
              <a:rPr lang="en-US" dirty="0" smtClean="0"/>
              <a:t>For Other HUD-Funded Housing Providers</a:t>
            </a:r>
          </a:p>
          <a:p>
            <a:pPr lvl="1">
              <a:spcBef>
                <a:spcPct val="0"/>
              </a:spcBef>
              <a:defRPr/>
            </a:pPr>
            <a:endParaRPr lang="en-US" dirty="0"/>
          </a:p>
        </p:txBody>
      </p:sp>
      <p:sp>
        <p:nvSpPr>
          <p:cNvPr id="8" name="Rectangle 7"/>
          <p:cNvSpPr/>
          <p:nvPr/>
        </p:nvSpPr>
        <p:spPr>
          <a:xfrm>
            <a:off x="0" y="0"/>
            <a:ext cx="9144000" cy="769441"/>
          </a:xfrm>
          <a:prstGeom prst="rect">
            <a:avLst/>
          </a:prstGeom>
        </p:spPr>
        <p:txBody>
          <a:bodyPr wrap="square">
            <a:spAutoFit/>
          </a:bodyPr>
          <a:lstStyle/>
          <a:p>
            <a:pPr lvl="0" algn="ctr">
              <a:spcBef>
                <a:spcPct val="0"/>
              </a:spcBef>
              <a:defRPr/>
            </a:pPr>
            <a:r>
              <a:rPr lang="en-US" sz="2200" b="1" dirty="0" smtClean="0">
                <a:solidFill>
                  <a:srgbClr val="052CA7"/>
                </a:solidFill>
              </a:rPr>
              <a:t>The Fair Housing Act and Affirmatively Furthering Fair Housing:</a:t>
            </a:r>
          </a:p>
          <a:p>
            <a:pPr lvl="0" algn="ctr">
              <a:spcBef>
                <a:spcPct val="0"/>
              </a:spcBef>
              <a:defRPr/>
            </a:pPr>
            <a:r>
              <a:rPr lang="en-US" sz="2200" b="1" dirty="0" smtClean="0">
                <a:solidFill>
                  <a:srgbClr val="052CA7"/>
                </a:solidFill>
              </a:rPr>
              <a:t>Tearing Down the Walls Blocking Equal Housing Opportunity Brick by Brick</a:t>
            </a:r>
            <a:endParaRPr lang="en-US" sz="2200" b="1" dirty="0">
              <a:solidFill>
                <a:srgbClr val="052CA7"/>
              </a:solidFill>
            </a:endParaRPr>
          </a:p>
        </p:txBody>
      </p:sp>
      <p:pic>
        <p:nvPicPr>
          <p:cNvPr id="10" name="Picture 9" descr="Picture1.png"/>
          <p:cNvPicPr>
            <a:picLocks noChangeAspect="1"/>
          </p:cNvPicPr>
          <p:nvPr/>
        </p:nvPicPr>
        <p:blipFill>
          <a:blip r:embed="rId3" cstate="print"/>
          <a:stretch>
            <a:fillRect/>
          </a:stretch>
        </p:blipFill>
        <p:spPr>
          <a:xfrm>
            <a:off x="228600" y="5486272"/>
            <a:ext cx="1152031" cy="1153978"/>
          </a:xfrm>
          <a:prstGeom prst="rect">
            <a:avLst/>
          </a:prstGeom>
        </p:spPr>
      </p:pic>
      <p:pic>
        <p:nvPicPr>
          <p:cNvPr id="11" name="Picture 10" descr="Picture3.png"/>
          <p:cNvPicPr>
            <a:picLocks noChangeAspect="1"/>
          </p:cNvPicPr>
          <p:nvPr/>
        </p:nvPicPr>
        <p:blipFill>
          <a:blip r:embed="rId4" cstate="print"/>
          <a:stretch>
            <a:fillRect/>
          </a:stretch>
        </p:blipFill>
        <p:spPr>
          <a:xfrm>
            <a:off x="7467445" y="5488819"/>
            <a:ext cx="1081549" cy="1064381"/>
          </a:xfrm>
          <a:prstGeom prst="rect">
            <a:avLst/>
          </a:prstGeom>
        </p:spPr>
      </p:pic>
      <p:pic>
        <p:nvPicPr>
          <p:cNvPr id="12" name="Picture 11" descr="Picture2.gif"/>
          <p:cNvPicPr>
            <a:picLocks noChangeAspect="1"/>
          </p:cNvPicPr>
          <p:nvPr/>
        </p:nvPicPr>
        <p:blipFill>
          <a:blip r:embed="rId5" cstate="print"/>
          <a:stretch>
            <a:fillRect/>
          </a:stretch>
        </p:blipFill>
        <p:spPr>
          <a:xfrm>
            <a:off x="4038600" y="5562601"/>
            <a:ext cx="990600" cy="9346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cture77.gif"/>
          <p:cNvPicPr>
            <a:picLocks noChangeAspect="1"/>
          </p:cNvPicPr>
          <p:nvPr/>
        </p:nvPicPr>
        <p:blipFill>
          <a:blip r:embed="rId3" cstate="print"/>
          <a:stretch>
            <a:fillRect/>
          </a:stretch>
        </p:blipFill>
        <p:spPr>
          <a:xfrm>
            <a:off x="0" y="1154062"/>
            <a:ext cx="449211" cy="369938"/>
          </a:xfrm>
          <a:prstGeom prst="rect">
            <a:avLst/>
          </a:prstGeom>
        </p:spPr>
      </p:pic>
      <p:pic>
        <p:nvPicPr>
          <p:cNvPr id="14" name="Picture 13" descr="Picture78.gif"/>
          <p:cNvPicPr>
            <a:picLocks noChangeAspect="1"/>
          </p:cNvPicPr>
          <p:nvPr/>
        </p:nvPicPr>
        <p:blipFill>
          <a:blip r:embed="rId4" cstate="print"/>
          <a:stretch>
            <a:fillRect/>
          </a:stretch>
        </p:blipFill>
        <p:spPr>
          <a:xfrm>
            <a:off x="7391400" y="4976147"/>
            <a:ext cx="1638300" cy="1805653"/>
          </a:xfrm>
          <a:prstGeom prst="rect">
            <a:avLst/>
          </a:prstGeom>
        </p:spPr>
      </p:pic>
      <p:pic>
        <p:nvPicPr>
          <p:cNvPr id="16" name="Picture 15" descr="Brick 2.PNG"/>
          <p:cNvPicPr>
            <a:picLocks noChangeAspect="1"/>
          </p:cNvPicPr>
          <p:nvPr/>
        </p:nvPicPr>
        <p:blipFill>
          <a:blip r:embed="rId5" cstate="print"/>
          <a:stretch>
            <a:fillRect/>
          </a:stretch>
        </p:blipFill>
        <p:spPr>
          <a:xfrm>
            <a:off x="0" y="4648200"/>
            <a:ext cx="5410200" cy="2209800"/>
          </a:xfrm>
          <a:prstGeom prst="rect">
            <a:avLst/>
          </a:prstGeom>
        </p:spPr>
      </p:pic>
      <p:sp>
        <p:nvSpPr>
          <p:cNvPr id="5" name="TextBox 4"/>
          <p:cNvSpPr txBox="1"/>
          <p:nvPr/>
        </p:nvSpPr>
        <p:spPr>
          <a:xfrm>
            <a:off x="1143000" y="0"/>
            <a:ext cx="6858000" cy="600164"/>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300" b="1" dirty="0" smtClean="0">
                <a:solidFill>
                  <a:srgbClr val="0A1B98"/>
                </a:solidFill>
              </a:rPr>
              <a:t>THE FAIR HOUSING ACT:</a:t>
            </a:r>
          </a:p>
        </p:txBody>
      </p:sp>
      <p:sp>
        <p:nvSpPr>
          <p:cNvPr id="15" name="TextBox 14"/>
          <p:cNvSpPr txBox="1"/>
          <p:nvPr/>
        </p:nvSpPr>
        <p:spPr>
          <a:xfrm>
            <a:off x="0" y="4572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Tearing Down the Walls Brick by Brick, Continued</a:t>
            </a:r>
          </a:p>
        </p:txBody>
      </p:sp>
      <p:sp>
        <p:nvSpPr>
          <p:cNvPr id="17" name="TextBox 16"/>
          <p:cNvSpPr txBox="1"/>
          <p:nvPr/>
        </p:nvSpPr>
        <p:spPr>
          <a:xfrm>
            <a:off x="0" y="1143000"/>
            <a:ext cx="9144000" cy="523220"/>
          </a:xfrm>
          <a:prstGeom prst="rect">
            <a:avLst/>
          </a:prstGeom>
          <a:noFill/>
        </p:spPr>
        <p:txBody>
          <a:bodyPr wrap="square" rtlCol="0">
            <a:spAutoFit/>
          </a:bodyPr>
          <a:lstStyle/>
          <a:p>
            <a:pPr lvl="1"/>
            <a:r>
              <a:rPr lang="en-US" sz="2000" b="1" dirty="0" smtClean="0"/>
              <a:t>Who is covered by the Fair Housing Act?  ALL HOUSING PROVIDERS, except:  </a:t>
            </a:r>
          </a:p>
          <a:p>
            <a:pPr lvl="1"/>
            <a:endParaRPr lang="en-US" sz="800" b="1" dirty="0" smtClean="0"/>
          </a:p>
        </p:txBody>
      </p:sp>
      <p:sp>
        <p:nvSpPr>
          <p:cNvPr id="28" name="TextBox 27"/>
          <p:cNvSpPr txBox="1"/>
          <p:nvPr/>
        </p:nvSpPr>
        <p:spPr>
          <a:xfrm>
            <a:off x="0" y="1925289"/>
            <a:ext cx="4648200" cy="2657138"/>
          </a:xfrm>
          <a:prstGeom prst="rect">
            <a:avLst/>
          </a:prstGeom>
          <a:noFill/>
        </p:spPr>
        <p:txBody>
          <a:bodyPr wrap="square" rtlCol="0">
            <a:spAutoFit/>
          </a:bodyPr>
          <a:lstStyle/>
          <a:p>
            <a:pPr>
              <a:buFont typeface="Wingdings" pitchFamily="2" charset="2"/>
              <a:buChar char="q"/>
            </a:pPr>
            <a:r>
              <a:rPr lang="en-US" sz="2000" b="1" dirty="0" smtClean="0"/>
              <a:t>  SINGLE FAMILY HOMEOWNERS</a:t>
            </a:r>
          </a:p>
          <a:p>
            <a:endParaRPr lang="en-US" sz="1000" b="1" dirty="0" smtClean="0"/>
          </a:p>
          <a:p>
            <a:pPr>
              <a:spcBef>
                <a:spcPts val="800"/>
              </a:spcBef>
              <a:buFont typeface="Wingdings" pitchFamily="2" charset="2"/>
              <a:buChar char="ü"/>
            </a:pPr>
            <a:r>
              <a:rPr lang="en-US" sz="2000" dirty="0" smtClean="0"/>
              <a:t>  </a:t>
            </a:r>
            <a:r>
              <a:rPr lang="en-US" dirty="0" smtClean="0"/>
              <a:t>Private individual owners who reside in house</a:t>
            </a:r>
          </a:p>
          <a:p>
            <a:pPr>
              <a:spcBef>
                <a:spcPts val="800"/>
              </a:spcBef>
              <a:buFont typeface="Wingdings" pitchFamily="2" charset="2"/>
              <a:buChar char="ü"/>
            </a:pPr>
            <a:r>
              <a:rPr lang="en-US" dirty="0" smtClean="0"/>
              <a:t>   Who </a:t>
            </a:r>
            <a:r>
              <a:rPr lang="en-US" dirty="0"/>
              <a:t>o</a:t>
            </a:r>
            <a:r>
              <a:rPr lang="en-US" dirty="0" smtClean="0"/>
              <a:t>wn no more than three houses</a:t>
            </a:r>
          </a:p>
          <a:p>
            <a:pPr>
              <a:spcBef>
                <a:spcPts val="800"/>
              </a:spcBef>
              <a:buFont typeface="Wingdings" pitchFamily="2" charset="2"/>
              <a:buChar char="ü"/>
            </a:pPr>
            <a:r>
              <a:rPr lang="en-US" dirty="0" smtClean="0"/>
              <a:t>   Who did not use a real estate agent/broker</a:t>
            </a:r>
          </a:p>
          <a:p>
            <a:pPr>
              <a:spcBef>
                <a:spcPts val="800"/>
              </a:spcBef>
              <a:buFont typeface="Wingdings" pitchFamily="2" charset="2"/>
              <a:buChar char="ü"/>
            </a:pPr>
            <a:r>
              <a:rPr lang="en-US" dirty="0" smtClean="0"/>
              <a:t>   </a:t>
            </a:r>
            <a:r>
              <a:rPr lang="en-US" b="1" u="sng" dirty="0" smtClean="0"/>
              <a:t>Still cannot use discriminatory advertising</a:t>
            </a:r>
          </a:p>
          <a:p>
            <a:endParaRPr lang="en-US" u="sng" dirty="0"/>
          </a:p>
        </p:txBody>
      </p:sp>
      <p:sp>
        <p:nvSpPr>
          <p:cNvPr id="30" name="TextBox 29"/>
          <p:cNvSpPr txBox="1"/>
          <p:nvPr/>
        </p:nvSpPr>
        <p:spPr>
          <a:xfrm>
            <a:off x="4744723" y="1925289"/>
            <a:ext cx="3925242" cy="1518364"/>
          </a:xfrm>
          <a:prstGeom prst="rect">
            <a:avLst/>
          </a:prstGeom>
          <a:noFill/>
        </p:spPr>
        <p:txBody>
          <a:bodyPr wrap="none" rtlCol="0">
            <a:spAutoFit/>
          </a:bodyPr>
          <a:lstStyle/>
          <a:p>
            <a:pPr>
              <a:buFont typeface="Wingdings" pitchFamily="2" charset="2"/>
              <a:buChar char="q"/>
            </a:pPr>
            <a:r>
              <a:rPr lang="en-US" sz="2000" b="1" dirty="0" smtClean="0"/>
              <a:t>  OWNER-OCCUPIED DWELLINGS </a:t>
            </a:r>
          </a:p>
          <a:p>
            <a:r>
              <a:rPr lang="en-US" sz="2000" b="1" dirty="0" smtClean="0"/>
              <a:t>(“MRS. MURPHY)</a:t>
            </a:r>
          </a:p>
          <a:p>
            <a:endParaRPr lang="en-US" sz="1000" b="1" dirty="0" smtClean="0"/>
          </a:p>
          <a:p>
            <a:pPr>
              <a:spcBef>
                <a:spcPts val="800"/>
              </a:spcBef>
              <a:buFont typeface="Wingdings" pitchFamily="2" charset="2"/>
              <a:buChar char="ü"/>
            </a:pPr>
            <a:r>
              <a:rPr lang="en-US" dirty="0" smtClean="0"/>
              <a:t>  Containing four or fewer living units</a:t>
            </a:r>
          </a:p>
          <a:p>
            <a:endParaRPr lang="en-US" dirty="0"/>
          </a:p>
        </p:txBody>
      </p:sp>
      <p:sp>
        <p:nvSpPr>
          <p:cNvPr id="31" name="TextBox 30"/>
          <p:cNvSpPr txBox="1"/>
          <p:nvPr/>
        </p:nvSpPr>
        <p:spPr>
          <a:xfrm>
            <a:off x="4744722" y="3657600"/>
            <a:ext cx="4399277" cy="707886"/>
          </a:xfrm>
          <a:prstGeom prst="rect">
            <a:avLst/>
          </a:prstGeom>
          <a:noFill/>
        </p:spPr>
        <p:txBody>
          <a:bodyPr wrap="square" rtlCol="0">
            <a:spAutoFit/>
          </a:bodyPr>
          <a:lstStyle/>
          <a:p>
            <a:pPr>
              <a:buFont typeface="Wingdings" pitchFamily="2" charset="2"/>
              <a:buChar char="q"/>
            </a:pPr>
            <a:r>
              <a:rPr lang="en-US" sz="2000" b="1" dirty="0" smtClean="0"/>
              <a:t>  RELIGIOUS ORGANIZATIONS AND PRIVATE CLUBS</a:t>
            </a:r>
            <a:endParaRPr lang="en-US" sz="2000" b="1" dirty="0"/>
          </a:p>
        </p:txBody>
      </p:sp>
      <p:sp>
        <p:nvSpPr>
          <p:cNvPr id="32" name="TextBox 31"/>
          <p:cNvSpPr txBox="1"/>
          <p:nvPr/>
        </p:nvSpPr>
        <p:spPr>
          <a:xfrm>
            <a:off x="1219200" y="4648200"/>
            <a:ext cx="7543800" cy="430887"/>
          </a:xfrm>
          <a:prstGeom prst="rect">
            <a:avLst/>
          </a:prstGeom>
          <a:noFill/>
        </p:spPr>
        <p:txBody>
          <a:bodyPr wrap="square" rtlCol="0">
            <a:spAutoFit/>
          </a:bodyPr>
          <a:lstStyle/>
          <a:p>
            <a:pPr>
              <a:buFont typeface="Wingdings" pitchFamily="2" charset="2"/>
              <a:buChar char="q"/>
            </a:pPr>
            <a:r>
              <a:rPr lang="en-US" sz="2200" b="1" dirty="0" smtClean="0"/>
              <a:t>  HOUSING FOR OLDER PERSONS THAT MEETS HOPA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4000" b="-2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34000"/>
            <a:ext cx="9144000" cy="1295400"/>
          </a:xfrm>
        </p:spPr>
        <p:txBody>
          <a:bodyPr>
            <a:noAutofit/>
            <a:scene3d>
              <a:camera prst="orthographicFront"/>
              <a:lightRig rig="freezing" dir="t"/>
            </a:scene3d>
          </a:bodyPr>
          <a:lstStyle/>
          <a:p>
            <a:pPr>
              <a:spcBef>
                <a:spcPts val="0"/>
              </a:spcBef>
            </a:pPr>
            <a:r>
              <a:rPr lang="en-US" sz="2800" b="1" dirty="0" smtClean="0">
                <a:solidFill>
                  <a:schemeClr val="accent1">
                    <a:lumMod val="20000"/>
                    <a:lumOff val="80000"/>
                  </a:schemeClr>
                </a:solidFill>
              </a:rPr>
              <a:t>Knocking Down the Remaining Bricks</a:t>
            </a:r>
          </a:p>
        </p:txBody>
      </p:sp>
      <p:sp>
        <p:nvSpPr>
          <p:cNvPr id="6" name="TextBox 5"/>
          <p:cNvSpPr txBox="1"/>
          <p:nvPr/>
        </p:nvSpPr>
        <p:spPr>
          <a:xfrm>
            <a:off x="0" y="0"/>
            <a:ext cx="9144000" cy="150810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4600" b="1" dirty="0" smtClean="0">
                <a:solidFill>
                  <a:schemeClr val="accent1">
                    <a:lumMod val="20000"/>
                    <a:lumOff val="80000"/>
                  </a:schemeClr>
                </a:solidFill>
                <a:effectLst>
                  <a:outerShdw blurRad="50800" dist="50800" dir="5400000" algn="ctr" rotWithShape="0">
                    <a:srgbClr val="000000"/>
                  </a:outerShdw>
                </a:effectLst>
              </a:rPr>
              <a:t>AFFIRMATIVELY FURTHERING FAIR HOUSING (AFFH)</a:t>
            </a:r>
            <a:endParaRPr lang="en-US" sz="4600" b="1" dirty="0">
              <a:solidFill>
                <a:schemeClr val="accent1">
                  <a:lumMod val="20000"/>
                  <a:lumOff val="80000"/>
                </a:schemeClr>
              </a:solidFill>
              <a:effectLst>
                <a:outerShdw blurRad="50800" dist="50800" dir="5400000" algn="ctr" rotWithShape="0">
                  <a:srgbClr val="000000"/>
                </a:outerShdw>
              </a:effectLst>
            </a:endParaRPr>
          </a:p>
        </p:txBody>
      </p:sp>
      <p:pic>
        <p:nvPicPr>
          <p:cNvPr id="5" name="Picture 4" descr="Picture1.png"/>
          <p:cNvPicPr>
            <a:picLocks noChangeAspect="1"/>
          </p:cNvPicPr>
          <p:nvPr/>
        </p:nvPicPr>
        <p:blipFill>
          <a:blip r:embed="rId4" cstate="print"/>
          <a:stretch>
            <a:fillRect/>
          </a:stretch>
        </p:blipFill>
        <p:spPr>
          <a:xfrm>
            <a:off x="3507000" y="2362200"/>
            <a:ext cx="1825713" cy="182879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rick 2.PNG"/>
          <p:cNvPicPr>
            <a:picLocks noChangeAspect="1"/>
          </p:cNvPicPr>
          <p:nvPr/>
        </p:nvPicPr>
        <p:blipFill>
          <a:blip r:embed="rId3" cstate="print"/>
          <a:stretch>
            <a:fillRect/>
          </a:stretch>
        </p:blipFill>
        <p:spPr>
          <a:xfrm>
            <a:off x="0" y="4648200"/>
            <a:ext cx="5410200" cy="2209800"/>
          </a:xfrm>
          <a:prstGeom prst="rect">
            <a:avLst/>
          </a:prstGeom>
        </p:spPr>
      </p:pic>
      <p:pic>
        <p:nvPicPr>
          <p:cNvPr id="17" name="Picture 16" descr="Picture77.gif"/>
          <p:cNvPicPr>
            <a:picLocks noChangeAspect="1"/>
          </p:cNvPicPr>
          <p:nvPr/>
        </p:nvPicPr>
        <p:blipFill>
          <a:blip r:embed="rId4" cstate="print"/>
          <a:stretch>
            <a:fillRect/>
          </a:stretch>
        </p:blipFill>
        <p:spPr>
          <a:xfrm>
            <a:off x="46876" y="4339389"/>
            <a:ext cx="449211" cy="369938"/>
          </a:xfrm>
          <a:prstGeom prst="rect">
            <a:avLst/>
          </a:prstGeom>
        </p:spPr>
      </p:pic>
      <p:pic>
        <p:nvPicPr>
          <p:cNvPr id="18" name="Picture 17" descr="Picture78.gif"/>
          <p:cNvPicPr>
            <a:picLocks noChangeAspect="1"/>
          </p:cNvPicPr>
          <p:nvPr/>
        </p:nvPicPr>
        <p:blipFill>
          <a:blip r:embed="rId5" cstate="print"/>
          <a:stretch>
            <a:fillRect/>
          </a:stretch>
        </p:blipFill>
        <p:spPr>
          <a:xfrm>
            <a:off x="7391400" y="4976147"/>
            <a:ext cx="1638300" cy="1805653"/>
          </a:xfrm>
          <a:prstGeom prst="rect">
            <a:avLst/>
          </a:prstGeom>
        </p:spPr>
      </p:pic>
      <p:pic>
        <p:nvPicPr>
          <p:cNvPr id="21" name="Picture 20" descr="Picture77.gif"/>
          <p:cNvPicPr>
            <a:picLocks noChangeAspect="1"/>
          </p:cNvPicPr>
          <p:nvPr/>
        </p:nvPicPr>
        <p:blipFill>
          <a:blip r:embed="rId4" cstate="print"/>
          <a:stretch>
            <a:fillRect/>
          </a:stretch>
        </p:blipFill>
        <p:spPr>
          <a:xfrm>
            <a:off x="0" y="3200400"/>
            <a:ext cx="449211" cy="369938"/>
          </a:xfrm>
          <a:prstGeom prst="rect">
            <a:avLst/>
          </a:prstGeom>
        </p:spPr>
      </p:pic>
      <p:sp>
        <p:nvSpPr>
          <p:cNvPr id="5" name="TextBox 4"/>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5" name="TextBox 14"/>
          <p:cNvSpPr txBox="1"/>
          <p:nvPr/>
        </p:nvSpPr>
        <p:spPr>
          <a:xfrm>
            <a:off x="0" y="533400"/>
            <a:ext cx="9144000" cy="46166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400" b="1" dirty="0" smtClean="0">
                <a:solidFill>
                  <a:srgbClr val="0A1B98"/>
                </a:solidFill>
              </a:rPr>
              <a:t>Knocking Down the Remaining Bricks</a:t>
            </a:r>
          </a:p>
        </p:txBody>
      </p:sp>
      <p:sp>
        <p:nvSpPr>
          <p:cNvPr id="19" name="TextBox 18"/>
          <p:cNvSpPr txBox="1"/>
          <p:nvPr/>
        </p:nvSpPr>
        <p:spPr>
          <a:xfrm>
            <a:off x="0" y="3526858"/>
            <a:ext cx="9144000" cy="646331"/>
          </a:xfrm>
          <a:prstGeom prst="rect">
            <a:avLst/>
          </a:prstGeom>
          <a:noFill/>
        </p:spPr>
        <p:txBody>
          <a:bodyPr wrap="square" rtlCol="0">
            <a:spAutoFit/>
          </a:bodyPr>
          <a:lstStyle/>
          <a:p>
            <a:pPr lvl="1"/>
            <a:r>
              <a:rPr lang="en-US" dirty="0" smtClean="0"/>
              <a:t>Requires the Secretary of HUD to ensure that all HUD programs affirmatively further fair housing and affirmatively further the policies of the Fair Housing Act.</a:t>
            </a:r>
            <a:endParaRPr lang="en-US" dirty="0"/>
          </a:p>
        </p:txBody>
      </p:sp>
      <p:sp>
        <p:nvSpPr>
          <p:cNvPr id="13" name="TextBox 12"/>
          <p:cNvSpPr txBox="1"/>
          <p:nvPr/>
        </p:nvSpPr>
        <p:spPr>
          <a:xfrm>
            <a:off x="533400" y="3109127"/>
            <a:ext cx="8610600" cy="461665"/>
          </a:xfrm>
          <a:prstGeom prst="rect">
            <a:avLst/>
          </a:prstGeom>
          <a:noFill/>
        </p:spPr>
        <p:txBody>
          <a:bodyPr wrap="square" rtlCol="0">
            <a:spAutoFit/>
            <a:scene3d>
              <a:camera prst="orthographicFront"/>
              <a:lightRig rig="threePt" dir="t"/>
            </a:scene3d>
            <a:sp3d extrusionH="57150">
              <a:bevelT w="31750" prst="convex"/>
            </a:sp3d>
          </a:bodyPr>
          <a:lstStyle/>
          <a:p>
            <a:r>
              <a:rPr lang="en-US" sz="2400" b="1" dirty="0" smtClean="0"/>
              <a:t>Section 808(e)(5) of the Fair Housing Act</a:t>
            </a:r>
          </a:p>
        </p:txBody>
      </p:sp>
      <p:sp>
        <p:nvSpPr>
          <p:cNvPr id="11" name="TextBox 10"/>
          <p:cNvSpPr txBox="1"/>
          <p:nvPr/>
        </p:nvSpPr>
        <p:spPr>
          <a:xfrm>
            <a:off x="0" y="4639270"/>
            <a:ext cx="9144000" cy="923330"/>
          </a:xfrm>
          <a:prstGeom prst="rect">
            <a:avLst/>
          </a:prstGeom>
          <a:noFill/>
        </p:spPr>
        <p:txBody>
          <a:bodyPr wrap="square" rtlCol="0">
            <a:spAutoFit/>
          </a:bodyPr>
          <a:lstStyle/>
          <a:p>
            <a:pPr lvl="1"/>
            <a:r>
              <a:rPr lang="en-US" dirty="0" smtClean="0"/>
              <a:t>Requires federal agencies to affirmatively further fair housing in their programs and activities, and provides that the Secretary of HUD will be responsible for coordinating the effort.</a:t>
            </a:r>
            <a:endParaRPr lang="en-US" dirty="0"/>
          </a:p>
        </p:txBody>
      </p:sp>
      <p:sp>
        <p:nvSpPr>
          <p:cNvPr id="14" name="TextBox 13"/>
          <p:cNvSpPr txBox="1"/>
          <p:nvPr/>
        </p:nvSpPr>
        <p:spPr>
          <a:xfrm>
            <a:off x="533400" y="4252127"/>
            <a:ext cx="8610600" cy="461665"/>
          </a:xfrm>
          <a:prstGeom prst="rect">
            <a:avLst/>
          </a:prstGeom>
          <a:noFill/>
        </p:spPr>
        <p:txBody>
          <a:bodyPr wrap="square" rtlCol="0">
            <a:spAutoFit/>
            <a:scene3d>
              <a:camera prst="orthographicFront"/>
              <a:lightRig rig="threePt" dir="t"/>
            </a:scene3d>
            <a:sp3d extrusionH="57150">
              <a:bevelT w="31750" prst="convex"/>
            </a:sp3d>
          </a:bodyPr>
          <a:lstStyle/>
          <a:p>
            <a:r>
              <a:rPr lang="en-US" sz="2400" b="1" dirty="0" smtClean="0"/>
              <a:t>Executive Order 12892, as Amended (1994)</a:t>
            </a:r>
          </a:p>
        </p:txBody>
      </p:sp>
      <p:pic>
        <p:nvPicPr>
          <p:cNvPr id="12" name="Picture 11" descr="Picture77.gif"/>
          <p:cNvPicPr>
            <a:picLocks noChangeAspect="1"/>
          </p:cNvPicPr>
          <p:nvPr/>
        </p:nvPicPr>
        <p:blipFill>
          <a:blip r:embed="rId4" cstate="print"/>
          <a:stretch>
            <a:fillRect/>
          </a:stretch>
        </p:blipFill>
        <p:spPr>
          <a:xfrm>
            <a:off x="0" y="1261456"/>
            <a:ext cx="449211" cy="369938"/>
          </a:xfrm>
          <a:prstGeom prst="rect">
            <a:avLst/>
          </a:prstGeom>
        </p:spPr>
      </p:pic>
      <p:sp>
        <p:nvSpPr>
          <p:cNvPr id="16" name="TextBox 15"/>
          <p:cNvSpPr txBox="1"/>
          <p:nvPr/>
        </p:nvSpPr>
        <p:spPr>
          <a:xfrm>
            <a:off x="0" y="1589592"/>
            <a:ext cx="9144000" cy="1477328"/>
          </a:xfrm>
          <a:prstGeom prst="rect">
            <a:avLst/>
          </a:prstGeom>
          <a:noFill/>
        </p:spPr>
        <p:txBody>
          <a:bodyPr wrap="square" rtlCol="0">
            <a:spAutoFit/>
          </a:bodyPr>
          <a:lstStyle/>
          <a:p>
            <a:r>
              <a:rPr lang="en-US" dirty="0" smtClean="0"/>
              <a:t>         Provides that all executive departments and agencies shall administer their programs and     </a:t>
            </a:r>
          </a:p>
          <a:p>
            <a:r>
              <a:rPr lang="en-US" dirty="0" smtClean="0"/>
              <a:t>         activities relating to housing and urban development (including any Federal agency having  </a:t>
            </a:r>
          </a:p>
          <a:p>
            <a:r>
              <a:rPr lang="en-US" dirty="0" smtClean="0"/>
              <a:t>         regulatory or supervisory authority over financial institutions) in a manner affirmatively to </a:t>
            </a:r>
          </a:p>
          <a:p>
            <a:r>
              <a:rPr lang="en-US" dirty="0" smtClean="0"/>
              <a:t>         further the purposes of the Act and shall cooperate with the Secretary of Housing and </a:t>
            </a:r>
          </a:p>
          <a:p>
            <a:r>
              <a:rPr lang="en-US" dirty="0" smtClean="0"/>
              <a:t>         Urban Development to further such purposes.</a:t>
            </a:r>
            <a:endParaRPr lang="en-US" dirty="0"/>
          </a:p>
        </p:txBody>
      </p:sp>
      <p:sp>
        <p:nvSpPr>
          <p:cNvPr id="22" name="TextBox 21"/>
          <p:cNvSpPr txBox="1"/>
          <p:nvPr/>
        </p:nvSpPr>
        <p:spPr>
          <a:xfrm>
            <a:off x="533400" y="1204127"/>
            <a:ext cx="8610600" cy="461665"/>
          </a:xfrm>
          <a:prstGeom prst="rect">
            <a:avLst/>
          </a:prstGeom>
          <a:noFill/>
        </p:spPr>
        <p:txBody>
          <a:bodyPr wrap="square" rtlCol="0">
            <a:spAutoFit/>
            <a:scene3d>
              <a:camera prst="orthographicFront"/>
              <a:lightRig rig="threePt" dir="t"/>
            </a:scene3d>
            <a:sp3d extrusionH="57150">
              <a:bevelT w="31750" prst="convex"/>
            </a:sp3d>
          </a:bodyPr>
          <a:lstStyle/>
          <a:p>
            <a:r>
              <a:rPr lang="en-US" sz="2400" b="1" dirty="0" smtClean="0"/>
              <a:t>Section 808(d) of the Fair Housing Act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14" name="Picture 13"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5" name="TextBox 4"/>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5" name="TextBox 14"/>
          <p:cNvSpPr txBox="1"/>
          <p:nvPr/>
        </p:nvSpPr>
        <p:spPr>
          <a:xfrm>
            <a:off x="0" y="533400"/>
            <a:ext cx="9144000" cy="46166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400" b="1" dirty="0" smtClean="0">
                <a:solidFill>
                  <a:srgbClr val="0A1B98"/>
                </a:solidFill>
              </a:rPr>
              <a:t>Knocking Down the Remaining Bricks</a:t>
            </a:r>
          </a:p>
        </p:txBody>
      </p:sp>
      <p:sp>
        <p:nvSpPr>
          <p:cNvPr id="19" name="TextBox 18"/>
          <p:cNvSpPr txBox="1"/>
          <p:nvPr/>
        </p:nvSpPr>
        <p:spPr>
          <a:xfrm>
            <a:off x="0" y="1828800"/>
            <a:ext cx="9144000" cy="461665"/>
          </a:xfrm>
          <a:prstGeom prst="rect">
            <a:avLst/>
          </a:prstGeom>
          <a:noFill/>
        </p:spPr>
        <p:txBody>
          <a:bodyPr wrap="square" rtlCol="0">
            <a:spAutoFit/>
          </a:bodyPr>
          <a:lstStyle/>
          <a:p>
            <a:pPr lvl="1"/>
            <a:r>
              <a:rPr lang="en-US" sz="2400" b="1" dirty="0" smtClean="0"/>
              <a:t>Three-Pronged AFFH Certification [24 C.F.R. § </a:t>
            </a:r>
            <a:r>
              <a:rPr lang="en-US" sz="2400" b="1" dirty="0"/>
              <a:t>570.61 (a)(2) (</a:t>
            </a:r>
            <a:r>
              <a:rPr lang="en-US" sz="2400" b="1" dirty="0" smtClean="0"/>
              <a:t>2010)]</a:t>
            </a:r>
            <a:endParaRPr lang="en-US" sz="2400" b="1" dirty="0"/>
          </a:p>
        </p:txBody>
      </p:sp>
      <p:sp>
        <p:nvSpPr>
          <p:cNvPr id="13" name="TextBox 12"/>
          <p:cNvSpPr txBox="1"/>
          <p:nvPr/>
        </p:nvSpPr>
        <p:spPr>
          <a:xfrm>
            <a:off x="14438" y="1066800"/>
            <a:ext cx="9129562" cy="646331"/>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600" b="1" dirty="0" smtClean="0"/>
              <a:t>AFFH Requirements for CPD Recipients</a:t>
            </a:r>
          </a:p>
        </p:txBody>
      </p:sp>
      <p:sp>
        <p:nvSpPr>
          <p:cNvPr id="9" name="TextBox 8"/>
          <p:cNvSpPr txBox="1"/>
          <p:nvPr/>
        </p:nvSpPr>
        <p:spPr>
          <a:xfrm>
            <a:off x="0" y="2362200"/>
            <a:ext cx="9296400" cy="400110"/>
          </a:xfrm>
          <a:prstGeom prst="rect">
            <a:avLst/>
          </a:prstGeom>
          <a:noFill/>
        </p:spPr>
        <p:txBody>
          <a:bodyPr wrap="square" rtlCol="0">
            <a:spAutoFit/>
          </a:bodyPr>
          <a:lstStyle/>
          <a:p>
            <a:pPr lvl="1"/>
            <a:r>
              <a:rPr lang="en-US" sz="2000" b="1" dirty="0" smtClean="0"/>
              <a:t>CPD recipients certify annually that they will affirmatively further fair housing by:</a:t>
            </a:r>
            <a:endParaRPr lang="en-US" sz="2000" b="1" dirty="0"/>
          </a:p>
        </p:txBody>
      </p:sp>
      <p:sp>
        <p:nvSpPr>
          <p:cNvPr id="11" name="TextBox 10"/>
          <p:cNvSpPr txBox="1"/>
          <p:nvPr/>
        </p:nvSpPr>
        <p:spPr>
          <a:xfrm>
            <a:off x="0" y="2971800"/>
            <a:ext cx="9144000" cy="1836400"/>
          </a:xfrm>
          <a:prstGeom prst="rect">
            <a:avLst/>
          </a:prstGeom>
          <a:noFill/>
        </p:spPr>
        <p:txBody>
          <a:bodyPr wrap="square" rtlCol="0">
            <a:spAutoFit/>
          </a:bodyPr>
          <a:lstStyle/>
          <a:p>
            <a:pPr lvl="1"/>
            <a:r>
              <a:rPr lang="en-US" sz="2000" dirty="0"/>
              <a:t> </a:t>
            </a:r>
            <a:r>
              <a:rPr lang="en-US" sz="2000" dirty="0" smtClean="0"/>
              <a:t>    1)  Conducting an analysis to identify impediments to fair   </a:t>
            </a:r>
          </a:p>
          <a:p>
            <a:pPr lvl="1"/>
            <a:r>
              <a:rPr lang="en-US" sz="2000" dirty="0"/>
              <a:t> </a:t>
            </a:r>
            <a:r>
              <a:rPr lang="en-US" sz="2000" dirty="0" smtClean="0"/>
              <a:t>          housing choice within the jurisdiction;</a:t>
            </a:r>
          </a:p>
          <a:p>
            <a:pPr lvl="1">
              <a:spcBef>
                <a:spcPts val="800"/>
              </a:spcBef>
            </a:pPr>
            <a:r>
              <a:rPr lang="en-US" sz="2000" dirty="0"/>
              <a:t> </a:t>
            </a:r>
            <a:r>
              <a:rPr lang="en-US" sz="2000" dirty="0" smtClean="0"/>
              <a:t>    2)  Taking appropriate actions to overcome the effects of any impediments  </a:t>
            </a:r>
          </a:p>
          <a:p>
            <a:pPr lvl="1"/>
            <a:r>
              <a:rPr lang="en-US" sz="2000" dirty="0"/>
              <a:t> </a:t>
            </a:r>
            <a:r>
              <a:rPr lang="en-US" sz="2000" dirty="0" smtClean="0"/>
              <a:t>          identified through that analysis; and</a:t>
            </a:r>
          </a:p>
          <a:p>
            <a:pPr lvl="1">
              <a:spcBef>
                <a:spcPts val="800"/>
              </a:spcBef>
            </a:pPr>
            <a:r>
              <a:rPr lang="en-US" sz="2000" dirty="0"/>
              <a:t> </a:t>
            </a:r>
            <a:r>
              <a:rPr lang="en-US" sz="2000" dirty="0" smtClean="0"/>
              <a:t>    3)  Maintaining records reflecting the analysis and actions in this regard.</a:t>
            </a:r>
            <a:endParaRPr lang="en-US" sz="2000" dirty="0"/>
          </a:p>
        </p:txBody>
      </p:sp>
      <p:pic>
        <p:nvPicPr>
          <p:cNvPr id="23" name="Picture 22" descr="Picture77.gif"/>
          <p:cNvPicPr>
            <a:picLocks noChangeAspect="1"/>
          </p:cNvPicPr>
          <p:nvPr/>
        </p:nvPicPr>
        <p:blipFill>
          <a:blip r:embed="rId5" cstate="print"/>
          <a:stretch>
            <a:fillRect/>
          </a:stretch>
        </p:blipFill>
        <p:spPr>
          <a:xfrm>
            <a:off x="8313789" y="1219200"/>
            <a:ext cx="449211" cy="369938"/>
          </a:xfrm>
          <a:prstGeom prst="rect">
            <a:avLst/>
          </a:prstGeom>
        </p:spPr>
      </p:pic>
      <p:pic>
        <p:nvPicPr>
          <p:cNvPr id="25" name="Picture 24" descr="Picture77.gif"/>
          <p:cNvPicPr>
            <a:picLocks noChangeAspect="1"/>
          </p:cNvPicPr>
          <p:nvPr/>
        </p:nvPicPr>
        <p:blipFill>
          <a:blip r:embed="rId5" cstate="print"/>
          <a:stretch>
            <a:fillRect/>
          </a:stretch>
        </p:blipFill>
        <p:spPr>
          <a:xfrm>
            <a:off x="304800" y="1230262"/>
            <a:ext cx="449211" cy="369938"/>
          </a:xfrm>
          <a:prstGeom prst="rect">
            <a:avLst/>
          </a:prstGeom>
        </p:spPr>
      </p:pic>
    </p:spTree>
    <p:extLst>
      <p:ext uri="{BB962C8B-B14F-4D97-AF65-F5344CB8AC3E}">
        <p14:creationId xmlns:p14="http://schemas.microsoft.com/office/powerpoint/2010/main" val="1870356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4063" y="916632"/>
            <a:ext cx="9160042" cy="461665"/>
          </a:xfrm>
          <a:prstGeom prst="rect">
            <a:avLst/>
          </a:prstGeom>
          <a:noFill/>
        </p:spPr>
        <p:txBody>
          <a:bodyPr wrap="square" rtlCol="0">
            <a:spAutoFit/>
          </a:bodyPr>
          <a:lstStyle/>
          <a:p>
            <a:pPr lvl="1"/>
            <a:r>
              <a:rPr lang="en-US" sz="2400" b="1" dirty="0" smtClean="0"/>
              <a:t>AFFH Step 1:  Conducting an Analysis to Identify Impediments</a:t>
            </a:r>
            <a:endParaRPr lang="en-US" sz="2400" b="1" dirty="0"/>
          </a:p>
        </p:txBody>
      </p:sp>
      <p:sp>
        <p:nvSpPr>
          <p:cNvPr id="13" name="TextBox 12"/>
          <p:cNvSpPr txBox="1"/>
          <p:nvPr/>
        </p:nvSpPr>
        <p:spPr>
          <a:xfrm>
            <a:off x="14438" y="76200"/>
            <a:ext cx="9129562"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61C9E"/>
                </a:solidFill>
              </a:rPr>
              <a:t>AFFH Requirements for CPD Recipients, Cont.</a:t>
            </a:r>
          </a:p>
        </p:txBody>
      </p:sp>
      <p:sp>
        <p:nvSpPr>
          <p:cNvPr id="11" name="TextBox 10"/>
          <p:cNvSpPr txBox="1"/>
          <p:nvPr/>
        </p:nvSpPr>
        <p:spPr>
          <a:xfrm>
            <a:off x="-7219" y="1765764"/>
            <a:ext cx="9160042" cy="400110"/>
          </a:xfrm>
          <a:prstGeom prst="rect">
            <a:avLst/>
          </a:prstGeom>
          <a:noFill/>
        </p:spPr>
        <p:txBody>
          <a:bodyPr wrap="square" rtlCol="0">
            <a:spAutoFit/>
          </a:bodyPr>
          <a:lstStyle/>
          <a:p>
            <a:pPr lvl="1">
              <a:spcBef>
                <a:spcPts val="800"/>
              </a:spcBef>
            </a:pPr>
            <a:r>
              <a:rPr lang="en-US" sz="2000" b="1" dirty="0" smtClean="0"/>
              <a:t>ANALYSIS OF IMPEDIMENTS TO FAIR HOUSING CHOICE (AI)</a:t>
            </a:r>
            <a:endParaRPr lang="en-US" sz="2000" b="1" dirty="0"/>
          </a:p>
        </p:txBody>
      </p:sp>
      <p:sp>
        <p:nvSpPr>
          <p:cNvPr id="12" name="TextBox 11"/>
          <p:cNvSpPr txBox="1"/>
          <p:nvPr/>
        </p:nvSpPr>
        <p:spPr>
          <a:xfrm>
            <a:off x="-36095" y="2438400"/>
            <a:ext cx="9160042" cy="2246769"/>
          </a:xfrm>
          <a:prstGeom prst="rect">
            <a:avLst/>
          </a:prstGeom>
          <a:noFill/>
        </p:spPr>
        <p:txBody>
          <a:bodyPr wrap="square" rtlCol="0">
            <a:spAutoFit/>
          </a:bodyPr>
          <a:lstStyle/>
          <a:p>
            <a:pPr lvl="1">
              <a:spcBef>
                <a:spcPts val="800"/>
              </a:spcBef>
            </a:pPr>
            <a:r>
              <a:rPr lang="en-US" sz="2000" b="1" dirty="0" smtClean="0"/>
              <a:t>An AI identifies:</a:t>
            </a:r>
          </a:p>
          <a:p>
            <a:pPr lvl="1">
              <a:spcBef>
                <a:spcPts val="800"/>
              </a:spcBef>
            </a:pPr>
            <a:endParaRPr lang="en-US" sz="2000" dirty="0" smtClean="0"/>
          </a:p>
          <a:p>
            <a:pPr marL="800100" lvl="1" indent="-342900">
              <a:spcBef>
                <a:spcPts val="800"/>
              </a:spcBef>
              <a:buFont typeface="Wingdings" pitchFamily="2" charset="2"/>
              <a:buChar char="§"/>
            </a:pPr>
            <a:r>
              <a:rPr lang="en-US" sz="2000" dirty="0" smtClean="0"/>
              <a:t>Actions, omissions, or decisions taken because of one of the protected classes that restrict housing choice or availability for people in protected classes; and</a:t>
            </a:r>
          </a:p>
          <a:p>
            <a:pPr marL="800100" lvl="1" indent="-342900">
              <a:spcBef>
                <a:spcPts val="800"/>
              </a:spcBef>
              <a:buFont typeface="Wingdings" pitchFamily="2" charset="2"/>
              <a:buChar char="§"/>
            </a:pPr>
            <a:r>
              <a:rPr lang="en-US" sz="2000" dirty="0" smtClean="0"/>
              <a:t>Any actions, omissions, or decisions that have the effect of restricting housing choices or availability for people in protected classes.</a:t>
            </a:r>
            <a:endParaRPr lang="en-US" sz="2000" dirty="0"/>
          </a:p>
        </p:txBody>
      </p:sp>
      <p:pic>
        <p:nvPicPr>
          <p:cNvPr id="8" name="Picture 7"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9" name="Picture 8" descr="Brick 4.PNG"/>
          <p:cNvPicPr>
            <a:picLocks noChangeAspect="1"/>
          </p:cNvPicPr>
          <p:nvPr/>
        </p:nvPicPr>
        <p:blipFill>
          <a:blip r:embed="rId4" cstate="print"/>
          <a:stretch>
            <a:fillRect/>
          </a:stretch>
        </p:blipFill>
        <p:spPr>
          <a:xfrm>
            <a:off x="-31912" y="4794144"/>
            <a:ext cx="3156112" cy="2063856"/>
          </a:xfrm>
          <a:prstGeom prst="rect">
            <a:avLst/>
          </a:prstGeom>
        </p:spPr>
      </p:pic>
      <p:pic>
        <p:nvPicPr>
          <p:cNvPr id="14" name="Picture 13" descr="Picture77.gif"/>
          <p:cNvPicPr>
            <a:picLocks noChangeAspect="1"/>
          </p:cNvPicPr>
          <p:nvPr/>
        </p:nvPicPr>
        <p:blipFill>
          <a:blip r:embed="rId5" cstate="print"/>
          <a:stretch>
            <a:fillRect/>
          </a:stretch>
        </p:blipFill>
        <p:spPr>
          <a:xfrm>
            <a:off x="0" y="990600"/>
            <a:ext cx="449211" cy="369938"/>
          </a:xfrm>
          <a:prstGeom prst="rect">
            <a:avLst/>
          </a:prstGeom>
        </p:spPr>
      </p:pic>
    </p:spTree>
    <p:extLst>
      <p:ext uri="{BB962C8B-B14F-4D97-AF65-F5344CB8AC3E}">
        <p14:creationId xmlns:p14="http://schemas.microsoft.com/office/powerpoint/2010/main" val="1108229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7" name="Picture 6" descr="Brick 4.PNG"/>
          <p:cNvPicPr>
            <a:picLocks noChangeAspect="1"/>
          </p:cNvPicPr>
          <p:nvPr/>
        </p:nvPicPr>
        <p:blipFill>
          <a:blip r:embed="rId4" cstate="print"/>
          <a:stretch>
            <a:fillRect/>
          </a:stretch>
        </p:blipFill>
        <p:spPr>
          <a:xfrm>
            <a:off x="-31912" y="4794144"/>
            <a:ext cx="3156112" cy="2063856"/>
          </a:xfrm>
          <a:prstGeom prst="rect">
            <a:avLst/>
          </a:prstGeom>
        </p:spPr>
      </p:pic>
      <p:pic>
        <p:nvPicPr>
          <p:cNvPr id="9" name="Picture 8" descr="Picture77.gif"/>
          <p:cNvPicPr>
            <a:picLocks noChangeAspect="1"/>
          </p:cNvPicPr>
          <p:nvPr/>
        </p:nvPicPr>
        <p:blipFill>
          <a:blip r:embed="rId5" cstate="print"/>
          <a:stretch>
            <a:fillRect/>
          </a:stretch>
        </p:blipFill>
        <p:spPr>
          <a:xfrm>
            <a:off x="0" y="1535062"/>
            <a:ext cx="449211" cy="369938"/>
          </a:xfrm>
          <a:prstGeom prst="rect">
            <a:avLst/>
          </a:prstGeom>
        </p:spPr>
      </p:pic>
      <p:sp>
        <p:nvSpPr>
          <p:cNvPr id="13" name="TextBox 12"/>
          <p:cNvSpPr txBox="1"/>
          <p:nvPr/>
        </p:nvSpPr>
        <p:spPr>
          <a:xfrm>
            <a:off x="7219" y="0"/>
            <a:ext cx="9129562" cy="830997"/>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400" b="1" dirty="0" smtClean="0">
                <a:solidFill>
                  <a:srgbClr val="061C9E"/>
                </a:solidFill>
              </a:rPr>
              <a:t>AFFH Requirements for CPD Recipients </a:t>
            </a:r>
            <a:endParaRPr lang="en-US" sz="2400" b="1" dirty="0">
              <a:solidFill>
                <a:srgbClr val="061C9E"/>
              </a:solidFill>
            </a:endParaRPr>
          </a:p>
          <a:p>
            <a:pPr algn="ctr"/>
            <a:r>
              <a:rPr lang="en-US" sz="2400" b="1" dirty="0" smtClean="0">
                <a:solidFill>
                  <a:srgbClr val="061C9E"/>
                </a:solidFill>
              </a:rPr>
              <a:t>Step 1:  Conducting an Analysis to Identify Impediments, Cont.</a:t>
            </a:r>
          </a:p>
        </p:txBody>
      </p:sp>
      <p:sp>
        <p:nvSpPr>
          <p:cNvPr id="12" name="TextBox 11"/>
          <p:cNvSpPr txBox="1"/>
          <p:nvPr/>
        </p:nvSpPr>
        <p:spPr>
          <a:xfrm>
            <a:off x="0" y="1003082"/>
            <a:ext cx="9144000" cy="4688463"/>
          </a:xfrm>
          <a:prstGeom prst="rect">
            <a:avLst/>
          </a:prstGeom>
          <a:noFill/>
        </p:spPr>
        <p:txBody>
          <a:bodyPr wrap="square" rtlCol="0">
            <a:spAutoFit/>
          </a:bodyPr>
          <a:lstStyle/>
          <a:p>
            <a:pPr lvl="1">
              <a:spcBef>
                <a:spcPts val="800"/>
              </a:spcBef>
            </a:pPr>
            <a:r>
              <a:rPr lang="en-US" sz="2400" b="1" dirty="0" smtClean="0"/>
              <a:t>Essential Elements of an AI</a:t>
            </a:r>
          </a:p>
          <a:p>
            <a:pPr lvl="1">
              <a:spcBef>
                <a:spcPts val="800"/>
              </a:spcBef>
            </a:pPr>
            <a:endParaRPr lang="en-US" sz="800" dirty="0"/>
          </a:p>
          <a:p>
            <a:pPr marL="800100" lvl="1" indent="-342900">
              <a:spcBef>
                <a:spcPts val="800"/>
              </a:spcBef>
              <a:buFont typeface="Wingdings" pitchFamily="2" charset="2"/>
              <a:buChar char="§"/>
            </a:pPr>
            <a:r>
              <a:rPr lang="en-US" sz="2000" dirty="0" smtClean="0"/>
              <a:t>A complete review of the laws, regulations, administrative policies, procedures, and practices;</a:t>
            </a:r>
          </a:p>
          <a:p>
            <a:pPr marL="800100" lvl="1" indent="-342900">
              <a:spcBef>
                <a:spcPts val="800"/>
              </a:spcBef>
              <a:buFont typeface="Wingdings" pitchFamily="2" charset="2"/>
              <a:buChar char="§"/>
            </a:pPr>
            <a:r>
              <a:rPr lang="en-US" sz="2000" dirty="0" smtClean="0"/>
              <a:t>An assessment of how those laws, regulations, administrative policies, procedures, and practices affect the location, availability, and accessibility of housing;</a:t>
            </a:r>
          </a:p>
          <a:p>
            <a:pPr marL="800100" lvl="1" indent="-342900">
              <a:spcBef>
                <a:spcPts val="800"/>
              </a:spcBef>
              <a:buFont typeface="Wingdings" pitchFamily="2" charset="2"/>
              <a:buChar char="§"/>
            </a:pPr>
            <a:r>
              <a:rPr lang="en-US" sz="2000" dirty="0" smtClean="0"/>
              <a:t>An assessment of conditions, both public and private, affecting housing choice for people in all protected classes; and</a:t>
            </a:r>
          </a:p>
          <a:p>
            <a:pPr marL="800100" lvl="1" indent="-342900">
              <a:spcBef>
                <a:spcPts val="800"/>
              </a:spcBef>
              <a:buFont typeface="Wingdings" pitchFamily="2" charset="2"/>
              <a:buChar char="§"/>
            </a:pPr>
            <a:r>
              <a:rPr lang="en-US" sz="2000" dirty="0" smtClean="0"/>
              <a:t>An assessment of the availability of affordable, accessible housing in a range of unit sizes.</a:t>
            </a:r>
          </a:p>
          <a:p>
            <a:pPr marL="800100" lvl="1" indent="-342900">
              <a:spcBef>
                <a:spcPts val="800"/>
              </a:spcBef>
              <a:buFont typeface="Wingdings" pitchFamily="2" charset="2"/>
              <a:buChar char="§"/>
            </a:pPr>
            <a:endParaRPr lang="en-US" sz="2000" dirty="0" smtClean="0"/>
          </a:p>
          <a:p>
            <a:pPr marL="800100" lvl="1" indent="-342900">
              <a:spcBef>
                <a:spcPts val="800"/>
              </a:spcBef>
              <a:buFont typeface="Wingdings" pitchFamily="2" charset="2"/>
              <a:buChar char="§"/>
            </a:pPr>
            <a:endParaRPr lang="en-US" sz="2000" dirty="0"/>
          </a:p>
        </p:txBody>
      </p:sp>
    </p:spTree>
    <p:extLst>
      <p:ext uri="{BB962C8B-B14F-4D97-AF65-F5344CB8AC3E}">
        <p14:creationId xmlns:p14="http://schemas.microsoft.com/office/powerpoint/2010/main" val="3257124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7" name="Picture 6" descr="Brick 4.PNG"/>
          <p:cNvPicPr>
            <a:picLocks noChangeAspect="1"/>
          </p:cNvPicPr>
          <p:nvPr/>
        </p:nvPicPr>
        <p:blipFill>
          <a:blip r:embed="rId4" cstate="print"/>
          <a:stretch>
            <a:fillRect/>
          </a:stretch>
        </p:blipFill>
        <p:spPr>
          <a:xfrm>
            <a:off x="-31912" y="4794144"/>
            <a:ext cx="3156112" cy="2063856"/>
          </a:xfrm>
          <a:prstGeom prst="rect">
            <a:avLst/>
          </a:prstGeom>
        </p:spPr>
      </p:pic>
      <p:pic>
        <p:nvPicPr>
          <p:cNvPr id="9" name="Picture 8" descr="Picture77.gif"/>
          <p:cNvPicPr>
            <a:picLocks noChangeAspect="1"/>
          </p:cNvPicPr>
          <p:nvPr/>
        </p:nvPicPr>
        <p:blipFill>
          <a:blip r:embed="rId5" cstate="print"/>
          <a:stretch>
            <a:fillRect/>
          </a:stretch>
        </p:blipFill>
        <p:spPr>
          <a:xfrm>
            <a:off x="0" y="914400"/>
            <a:ext cx="449211" cy="369938"/>
          </a:xfrm>
          <a:prstGeom prst="rect">
            <a:avLst/>
          </a:prstGeom>
        </p:spPr>
      </p:pic>
      <p:sp>
        <p:nvSpPr>
          <p:cNvPr id="13" name="TextBox 12"/>
          <p:cNvSpPr txBox="1"/>
          <p:nvPr/>
        </p:nvSpPr>
        <p:spPr>
          <a:xfrm>
            <a:off x="17751" y="0"/>
            <a:ext cx="9129562" cy="769441"/>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Cont.</a:t>
            </a:r>
          </a:p>
        </p:txBody>
      </p:sp>
      <p:sp>
        <p:nvSpPr>
          <p:cNvPr id="12" name="TextBox 11"/>
          <p:cNvSpPr txBox="1"/>
          <p:nvPr/>
        </p:nvSpPr>
        <p:spPr>
          <a:xfrm>
            <a:off x="0" y="830997"/>
            <a:ext cx="9144000" cy="6432530"/>
          </a:xfrm>
          <a:prstGeom prst="rect">
            <a:avLst/>
          </a:prstGeom>
          <a:noFill/>
        </p:spPr>
        <p:txBody>
          <a:bodyPr wrap="square" rtlCol="0">
            <a:spAutoFit/>
          </a:bodyPr>
          <a:lstStyle/>
          <a:p>
            <a:pPr lvl="1"/>
            <a:r>
              <a:rPr lang="en-US" sz="2400" b="1" dirty="0" smtClean="0"/>
              <a:t>An Effective AI:</a:t>
            </a:r>
          </a:p>
          <a:p>
            <a:pPr lvl="1"/>
            <a:endParaRPr lang="en-US" sz="800" b="1" dirty="0" smtClean="0"/>
          </a:p>
          <a:p>
            <a:pPr marL="800100" lvl="1" indent="-342900">
              <a:buFont typeface="Wingdings" pitchFamily="2" charset="2"/>
              <a:buChar char="§"/>
            </a:pPr>
            <a:r>
              <a:rPr lang="en-US" sz="2000" b="1" dirty="0" smtClean="0"/>
              <a:t>Analyzes the appropriate data:</a:t>
            </a:r>
          </a:p>
          <a:p>
            <a:pPr lvl="1">
              <a:spcBef>
                <a:spcPts val="800"/>
              </a:spcBef>
            </a:pPr>
            <a:r>
              <a:rPr lang="en-US" sz="2000" dirty="0"/>
              <a:t> </a:t>
            </a:r>
            <a:r>
              <a:rPr lang="en-US" sz="2000" dirty="0" smtClean="0"/>
              <a:t>     -  The zoning codes, local regulations, public policies, economic and housing            </a:t>
            </a:r>
          </a:p>
          <a:p>
            <a:pPr lvl="1"/>
            <a:r>
              <a:rPr lang="en-US" sz="2000" dirty="0"/>
              <a:t> </a:t>
            </a:r>
            <a:r>
              <a:rPr lang="en-US" sz="2000" dirty="0" smtClean="0"/>
              <a:t>         circumstances, conditions, etc. that exist within the jurisdiction</a:t>
            </a:r>
          </a:p>
          <a:p>
            <a:pPr lvl="1"/>
            <a:r>
              <a:rPr lang="en-US" sz="2000" dirty="0"/>
              <a:t> </a:t>
            </a:r>
            <a:r>
              <a:rPr lang="en-US" sz="2000" dirty="0" smtClean="0"/>
              <a:t>      -  Demographic and geographic data for the individual jurisdiction           </a:t>
            </a:r>
          </a:p>
          <a:p>
            <a:pPr marL="800100" lvl="1" indent="-342900">
              <a:spcBef>
                <a:spcPts val="800"/>
              </a:spcBef>
              <a:buFont typeface="Wingdings" pitchFamily="2" charset="2"/>
              <a:buChar char="§"/>
            </a:pPr>
            <a:r>
              <a:rPr lang="en-US" sz="2000" b="1" dirty="0" smtClean="0"/>
              <a:t>Utilizes current data and analyze current conditions:</a:t>
            </a:r>
          </a:p>
          <a:p>
            <a:pPr lvl="1">
              <a:spcBef>
                <a:spcPts val="800"/>
              </a:spcBef>
            </a:pPr>
            <a:r>
              <a:rPr lang="en-US" sz="2000" dirty="0"/>
              <a:t> </a:t>
            </a:r>
            <a:r>
              <a:rPr lang="en-US" sz="2000" dirty="0" smtClean="0"/>
              <a:t>      -  According to HUD guidelines, should conduct AIs at least once every three-    </a:t>
            </a:r>
          </a:p>
          <a:p>
            <a:pPr lvl="1"/>
            <a:r>
              <a:rPr lang="en-US" sz="2000" dirty="0"/>
              <a:t> </a:t>
            </a:r>
            <a:r>
              <a:rPr lang="en-US" sz="2000" dirty="0" smtClean="0"/>
              <a:t>          to-five years (consistent with the Consolidated Planning cycle, if feasible)</a:t>
            </a:r>
          </a:p>
          <a:p>
            <a:pPr marL="800100" lvl="1" indent="-342900">
              <a:spcBef>
                <a:spcPts val="800"/>
              </a:spcBef>
              <a:buFont typeface="Wingdings" pitchFamily="2" charset="2"/>
              <a:buChar char="§"/>
            </a:pPr>
            <a:r>
              <a:rPr lang="en-US" sz="2000" b="1" dirty="0" smtClean="0"/>
              <a:t>Avoids confusing barriers to affordable housing with impediments to fair housing choice:</a:t>
            </a:r>
          </a:p>
          <a:p>
            <a:pPr lvl="1">
              <a:spcBef>
                <a:spcPts val="800"/>
              </a:spcBef>
            </a:pPr>
            <a:r>
              <a:rPr lang="en-US" sz="2000" b="1" dirty="0" smtClean="0"/>
              <a:t>      </a:t>
            </a:r>
            <a:r>
              <a:rPr lang="en-US" sz="2000" dirty="0" smtClean="0"/>
              <a:t>-  </a:t>
            </a:r>
            <a:r>
              <a:rPr lang="en-US" sz="2000" i="1" dirty="0" smtClean="0"/>
              <a:t>BARRIER TO AFFORDABLE HOUSING</a:t>
            </a:r>
            <a:r>
              <a:rPr lang="en-US" sz="2000" dirty="0" smtClean="0"/>
              <a:t>:  Blocks housing choice on an equal  </a:t>
            </a:r>
          </a:p>
          <a:p>
            <a:pPr lvl="1"/>
            <a:r>
              <a:rPr lang="en-US" sz="2000" dirty="0" smtClean="0"/>
              <a:t>          opportunity basis</a:t>
            </a:r>
          </a:p>
          <a:p>
            <a:pPr lvl="1"/>
            <a:r>
              <a:rPr lang="en-US" sz="2000" b="1" dirty="0"/>
              <a:t> </a:t>
            </a:r>
            <a:r>
              <a:rPr lang="en-US" sz="2000" b="1" dirty="0" smtClean="0"/>
              <a:t>      </a:t>
            </a:r>
            <a:r>
              <a:rPr lang="en-US" sz="2000" dirty="0" smtClean="0"/>
              <a:t>-  </a:t>
            </a:r>
            <a:r>
              <a:rPr lang="en-US" sz="2000" i="1" dirty="0" smtClean="0"/>
              <a:t>IMPEDIMENT TO FAIR HOUSING CHOICE</a:t>
            </a:r>
            <a:r>
              <a:rPr lang="en-US" sz="2000" dirty="0" smtClean="0"/>
              <a:t>:  Specifically </a:t>
            </a:r>
            <a:r>
              <a:rPr lang="en-US" sz="2000" dirty="0"/>
              <a:t>b</a:t>
            </a:r>
            <a:r>
              <a:rPr lang="en-US" sz="2000" dirty="0" smtClean="0"/>
              <a:t>locks housing choice   </a:t>
            </a:r>
          </a:p>
          <a:p>
            <a:pPr lvl="1"/>
            <a:r>
              <a:rPr lang="en-US" sz="2000" dirty="0"/>
              <a:t> </a:t>
            </a:r>
            <a:r>
              <a:rPr lang="en-US" sz="2000" dirty="0" smtClean="0"/>
              <a:t>          for people in protected classes </a:t>
            </a:r>
          </a:p>
          <a:p>
            <a:pPr lvl="1"/>
            <a:r>
              <a:rPr lang="en-US" sz="2000" dirty="0" smtClean="0"/>
              <a:t>       -  </a:t>
            </a:r>
            <a:r>
              <a:rPr lang="en-US" sz="2000" i="1" dirty="0" smtClean="0"/>
              <a:t>A BARRIER TO AFFORDABLE HOUSING THAT IS ALSO AN IMPEDIMENT TO   </a:t>
            </a:r>
          </a:p>
          <a:p>
            <a:pPr lvl="1"/>
            <a:r>
              <a:rPr lang="en-US" sz="2000" i="1" dirty="0"/>
              <a:t> </a:t>
            </a:r>
            <a:r>
              <a:rPr lang="en-US" sz="2000" i="1" dirty="0" smtClean="0"/>
              <a:t>          FAIR HOUSING CHOICE</a:t>
            </a:r>
            <a:r>
              <a:rPr lang="en-US" sz="2000" dirty="0" smtClean="0"/>
              <a:t>:  Disproportionately blocks housing choice for    </a:t>
            </a:r>
          </a:p>
          <a:p>
            <a:pPr lvl="1"/>
            <a:r>
              <a:rPr lang="en-US" sz="2000" dirty="0" smtClean="0"/>
              <a:t>           people in protected classes</a:t>
            </a:r>
            <a:endParaRPr lang="en-US" sz="2000" b="1" dirty="0" smtClean="0"/>
          </a:p>
          <a:p>
            <a:pPr marL="800100" lvl="1" indent="-342900">
              <a:spcBef>
                <a:spcPts val="800"/>
              </a:spcBef>
              <a:buFont typeface="Wingdings" pitchFamily="2" charset="2"/>
              <a:buChar char="§"/>
            </a:pPr>
            <a:endParaRPr lang="en-US" sz="2000" dirty="0"/>
          </a:p>
        </p:txBody>
      </p:sp>
    </p:spTree>
    <p:extLst>
      <p:ext uri="{BB962C8B-B14F-4D97-AF65-F5344CB8AC3E}">
        <p14:creationId xmlns:p14="http://schemas.microsoft.com/office/powerpoint/2010/main" val="305990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78.gif"/>
          <p:cNvPicPr>
            <a:picLocks noChangeAspect="1"/>
          </p:cNvPicPr>
          <p:nvPr/>
        </p:nvPicPr>
        <p:blipFill>
          <a:blip r:embed="rId3" cstate="print"/>
          <a:stretch>
            <a:fillRect/>
          </a:stretch>
        </p:blipFill>
        <p:spPr>
          <a:xfrm>
            <a:off x="7505700" y="5052347"/>
            <a:ext cx="1638300" cy="1805653"/>
          </a:xfrm>
          <a:prstGeom prst="rect">
            <a:avLst/>
          </a:prstGeom>
        </p:spPr>
      </p:pic>
      <p:pic>
        <p:nvPicPr>
          <p:cNvPr id="7" name="Picture 6"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13" name="TextBox 12"/>
          <p:cNvSpPr txBox="1"/>
          <p:nvPr/>
        </p:nvSpPr>
        <p:spPr>
          <a:xfrm>
            <a:off x="7219"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a:t>
            </a:r>
          </a:p>
          <a:p>
            <a:pPr algn="ctr"/>
            <a:r>
              <a:rPr lang="en-US" sz="2200" b="1" dirty="0" smtClean="0">
                <a:solidFill>
                  <a:srgbClr val="061C9E"/>
                </a:solidFill>
              </a:rPr>
              <a:t>An Effective AI, Continued</a:t>
            </a:r>
          </a:p>
        </p:txBody>
      </p:sp>
      <p:sp>
        <p:nvSpPr>
          <p:cNvPr id="12" name="TextBox 11"/>
          <p:cNvSpPr txBox="1"/>
          <p:nvPr/>
        </p:nvSpPr>
        <p:spPr>
          <a:xfrm>
            <a:off x="0" y="1524000"/>
            <a:ext cx="9160042" cy="3949799"/>
          </a:xfrm>
          <a:prstGeom prst="rect">
            <a:avLst/>
          </a:prstGeom>
          <a:noFill/>
        </p:spPr>
        <p:txBody>
          <a:bodyPr wrap="square" rtlCol="0">
            <a:spAutoFit/>
          </a:bodyPr>
          <a:lstStyle/>
          <a:p>
            <a:pPr lvl="1"/>
            <a:endParaRPr lang="en-US" sz="800" b="1" dirty="0" smtClean="0"/>
          </a:p>
          <a:p>
            <a:pPr lvl="1"/>
            <a:endParaRPr lang="en-US" sz="800" b="1" dirty="0"/>
          </a:p>
          <a:p>
            <a:pPr lvl="1"/>
            <a:endParaRPr lang="en-US" sz="800" b="1" dirty="0" smtClean="0"/>
          </a:p>
          <a:p>
            <a:pPr marL="800100" lvl="1" indent="-342900">
              <a:spcBef>
                <a:spcPts val="800"/>
              </a:spcBef>
              <a:buFont typeface="Wingdings" pitchFamily="2" charset="2"/>
              <a:buChar char="§"/>
            </a:pPr>
            <a:r>
              <a:rPr lang="en-US" sz="2000" b="1" dirty="0" smtClean="0"/>
              <a:t>Relies primarily on quantitative data:</a:t>
            </a:r>
          </a:p>
          <a:p>
            <a:pPr lvl="1">
              <a:spcBef>
                <a:spcPts val="800"/>
              </a:spcBef>
            </a:pPr>
            <a:r>
              <a:rPr lang="en-US" sz="2000" dirty="0"/>
              <a:t> </a:t>
            </a:r>
            <a:r>
              <a:rPr lang="en-US" sz="2000" dirty="0" smtClean="0"/>
              <a:t>     -  Avoids drawing conclusions based on public opinion, perception, or purely </a:t>
            </a:r>
          </a:p>
          <a:p>
            <a:pPr lvl="1"/>
            <a:r>
              <a:rPr lang="en-US" sz="2000" dirty="0"/>
              <a:t> </a:t>
            </a:r>
            <a:r>
              <a:rPr lang="en-US" sz="2000" dirty="0" smtClean="0"/>
              <a:t>         anecdotal evidence</a:t>
            </a:r>
          </a:p>
          <a:p>
            <a:pPr marL="800100" lvl="1" indent="-342900">
              <a:spcBef>
                <a:spcPts val="800"/>
              </a:spcBef>
              <a:buFont typeface="Wingdings" pitchFamily="2" charset="2"/>
              <a:buChar char="§"/>
            </a:pPr>
            <a:r>
              <a:rPr lang="en-US" sz="2000" b="1" dirty="0" smtClean="0"/>
              <a:t>Uses reliable data sources:</a:t>
            </a:r>
          </a:p>
          <a:p>
            <a:pPr lvl="1">
              <a:spcBef>
                <a:spcPts val="800"/>
              </a:spcBef>
            </a:pPr>
            <a:r>
              <a:rPr lang="en-US" sz="2000" dirty="0"/>
              <a:t> </a:t>
            </a:r>
            <a:r>
              <a:rPr lang="en-US" sz="2000" dirty="0" smtClean="0"/>
              <a:t>     -  U.S. Census Bureau (American Fact Finder)</a:t>
            </a:r>
          </a:p>
          <a:p>
            <a:pPr lvl="1"/>
            <a:r>
              <a:rPr lang="en-US" sz="2000" dirty="0"/>
              <a:t> </a:t>
            </a:r>
            <a:r>
              <a:rPr lang="en-US" sz="2000" dirty="0" smtClean="0"/>
              <a:t>     -  Mapping sites that provide information about segregated areas</a:t>
            </a:r>
          </a:p>
          <a:p>
            <a:pPr lvl="1"/>
            <a:r>
              <a:rPr lang="en-US" sz="2000" dirty="0"/>
              <a:t> </a:t>
            </a:r>
            <a:r>
              <a:rPr lang="en-US" sz="2000" dirty="0" smtClean="0"/>
              <a:t>     -  HUD Data Sets</a:t>
            </a:r>
          </a:p>
          <a:p>
            <a:pPr lvl="1"/>
            <a:r>
              <a:rPr lang="en-US" sz="2000" dirty="0"/>
              <a:t> </a:t>
            </a:r>
            <a:r>
              <a:rPr lang="en-US" sz="2000" dirty="0" smtClean="0"/>
              <a:t>     -  Data sets that pinpoint where subsidized housing is located</a:t>
            </a:r>
          </a:p>
          <a:p>
            <a:pPr lvl="1"/>
            <a:r>
              <a:rPr lang="en-US" sz="2000" dirty="0"/>
              <a:t> </a:t>
            </a:r>
            <a:r>
              <a:rPr lang="en-US" sz="2000" dirty="0" smtClean="0"/>
              <a:t>     -  Local information about zoning and other housing-related policies and </a:t>
            </a:r>
          </a:p>
          <a:p>
            <a:pPr lvl="1"/>
            <a:r>
              <a:rPr lang="en-US" sz="2000" dirty="0"/>
              <a:t> </a:t>
            </a:r>
            <a:r>
              <a:rPr lang="en-US" sz="2000" dirty="0" smtClean="0"/>
              <a:t>         practices</a:t>
            </a:r>
          </a:p>
        </p:txBody>
      </p:sp>
      <p:pic>
        <p:nvPicPr>
          <p:cNvPr id="10" name="Picture 9" descr="Picture2.gif"/>
          <p:cNvPicPr>
            <a:picLocks noChangeAspect="1"/>
          </p:cNvPicPr>
          <p:nvPr/>
        </p:nvPicPr>
        <p:blipFill>
          <a:blip r:embed="rId5" cstate="print"/>
          <a:stretch>
            <a:fillRect/>
          </a:stretch>
        </p:blipFill>
        <p:spPr>
          <a:xfrm>
            <a:off x="4165600" y="1162050"/>
            <a:ext cx="787400" cy="742950"/>
          </a:xfrm>
          <a:prstGeom prst="rect">
            <a:avLst/>
          </a:prstGeom>
        </p:spPr>
      </p:pic>
    </p:spTree>
    <p:extLst>
      <p:ext uri="{BB962C8B-B14F-4D97-AF65-F5344CB8AC3E}">
        <p14:creationId xmlns:p14="http://schemas.microsoft.com/office/powerpoint/2010/main" val="2097212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78.gif"/>
          <p:cNvPicPr>
            <a:picLocks noChangeAspect="1"/>
          </p:cNvPicPr>
          <p:nvPr/>
        </p:nvPicPr>
        <p:blipFill>
          <a:blip r:embed="rId3" cstate="print"/>
          <a:stretch>
            <a:fillRect/>
          </a:stretch>
        </p:blipFill>
        <p:spPr>
          <a:xfrm>
            <a:off x="7505700" y="5052347"/>
            <a:ext cx="1638300" cy="1805653"/>
          </a:xfrm>
          <a:prstGeom prst="rect">
            <a:avLst/>
          </a:prstGeom>
        </p:spPr>
      </p:pic>
      <p:pic>
        <p:nvPicPr>
          <p:cNvPr id="7" name="Picture 6"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13" name="TextBox 12"/>
          <p:cNvSpPr txBox="1"/>
          <p:nvPr/>
        </p:nvSpPr>
        <p:spPr>
          <a:xfrm>
            <a:off x="7219"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a:t>
            </a:r>
          </a:p>
          <a:p>
            <a:pPr algn="ctr"/>
            <a:r>
              <a:rPr lang="en-US" sz="2200" b="1" dirty="0" smtClean="0">
                <a:solidFill>
                  <a:srgbClr val="061C9E"/>
                </a:solidFill>
              </a:rPr>
              <a:t>An Effective AI, Continued</a:t>
            </a:r>
          </a:p>
        </p:txBody>
      </p:sp>
      <p:sp>
        <p:nvSpPr>
          <p:cNvPr id="12" name="TextBox 11"/>
          <p:cNvSpPr txBox="1"/>
          <p:nvPr/>
        </p:nvSpPr>
        <p:spPr>
          <a:xfrm>
            <a:off x="0" y="1295400"/>
            <a:ext cx="9160042" cy="3642023"/>
          </a:xfrm>
          <a:prstGeom prst="rect">
            <a:avLst/>
          </a:prstGeom>
          <a:noFill/>
        </p:spPr>
        <p:txBody>
          <a:bodyPr wrap="square" rtlCol="0">
            <a:spAutoFit/>
          </a:bodyPr>
          <a:lstStyle/>
          <a:p>
            <a:pPr lvl="1"/>
            <a:endParaRPr lang="en-US" sz="800" b="1" dirty="0" smtClean="0"/>
          </a:p>
          <a:p>
            <a:pPr lvl="1"/>
            <a:endParaRPr lang="en-US" sz="800" b="1" dirty="0"/>
          </a:p>
          <a:p>
            <a:pPr lvl="1"/>
            <a:endParaRPr lang="en-US" sz="800" b="1" dirty="0" smtClean="0"/>
          </a:p>
          <a:p>
            <a:pPr marL="800100" lvl="1" indent="-342900">
              <a:spcBef>
                <a:spcPts val="800"/>
              </a:spcBef>
              <a:buFont typeface="Wingdings" pitchFamily="2" charset="2"/>
              <a:buChar char="§"/>
            </a:pPr>
            <a:r>
              <a:rPr lang="en-US" sz="2000" b="1" dirty="0" smtClean="0"/>
              <a:t>Pinpoints circumstances that have the </a:t>
            </a:r>
            <a:r>
              <a:rPr lang="en-US" sz="2000" b="1" i="1" dirty="0" smtClean="0"/>
              <a:t>unintended</a:t>
            </a:r>
            <a:r>
              <a:rPr lang="en-US" sz="2000" b="1" dirty="0" smtClean="0"/>
              <a:t> side effect of blocking housing choice for people in protected classes:</a:t>
            </a:r>
          </a:p>
          <a:p>
            <a:pPr lvl="1">
              <a:spcBef>
                <a:spcPts val="800"/>
              </a:spcBef>
            </a:pPr>
            <a:r>
              <a:rPr lang="en-US" sz="2000" dirty="0"/>
              <a:t> </a:t>
            </a:r>
            <a:r>
              <a:rPr lang="en-US" sz="2000" dirty="0" smtClean="0"/>
              <a:t>     -  Not </a:t>
            </a:r>
            <a:r>
              <a:rPr lang="en-US" sz="2000" i="1" dirty="0" smtClean="0"/>
              <a:t>primarily</a:t>
            </a:r>
            <a:r>
              <a:rPr lang="en-US" sz="2000" dirty="0" smtClean="0"/>
              <a:t> about identifying overt discrimination or obvious </a:t>
            </a:r>
          </a:p>
          <a:p>
            <a:pPr lvl="1"/>
            <a:r>
              <a:rPr lang="en-US" sz="2000" dirty="0"/>
              <a:t> </a:t>
            </a:r>
            <a:r>
              <a:rPr lang="en-US" sz="2000" dirty="0" smtClean="0"/>
              <a:t>         discriminatory practices, unless there is data supporting the presence of </a:t>
            </a:r>
          </a:p>
          <a:p>
            <a:pPr lvl="1"/>
            <a:r>
              <a:rPr lang="en-US" sz="2000" dirty="0"/>
              <a:t> </a:t>
            </a:r>
            <a:r>
              <a:rPr lang="en-US" sz="2000" dirty="0" smtClean="0"/>
              <a:t>         systemic discrimination or institutionalized discriminatory practices</a:t>
            </a:r>
          </a:p>
          <a:p>
            <a:pPr marL="800100" lvl="1" indent="-342900">
              <a:spcBef>
                <a:spcPts val="800"/>
              </a:spcBef>
              <a:buFont typeface="Wingdings" pitchFamily="2" charset="2"/>
              <a:buChar char="§"/>
            </a:pPr>
            <a:r>
              <a:rPr lang="en-US" sz="2000" b="1" dirty="0" smtClean="0"/>
              <a:t>Uncovers impediments that recipients have the power and mechanisms to address:</a:t>
            </a:r>
          </a:p>
          <a:p>
            <a:pPr lvl="1">
              <a:spcBef>
                <a:spcPts val="800"/>
              </a:spcBef>
            </a:pPr>
            <a:r>
              <a:rPr lang="en-US" sz="2000" b="1" dirty="0" smtClean="0"/>
              <a:t>      -  </a:t>
            </a:r>
            <a:r>
              <a:rPr lang="en-US" sz="2000" dirty="0" smtClean="0"/>
              <a:t>Not </a:t>
            </a:r>
            <a:r>
              <a:rPr lang="en-US" sz="2000" i="1" dirty="0" smtClean="0"/>
              <a:t>primarily</a:t>
            </a:r>
            <a:r>
              <a:rPr lang="en-US" sz="2000" dirty="0" smtClean="0"/>
              <a:t> about determining the number of fair housing complaints   </a:t>
            </a:r>
          </a:p>
          <a:p>
            <a:pPr lvl="1"/>
            <a:r>
              <a:rPr lang="en-US" sz="2000" dirty="0"/>
              <a:t> </a:t>
            </a:r>
            <a:r>
              <a:rPr lang="en-US" sz="2000" dirty="0" smtClean="0"/>
              <a:t>         against private housing providers</a:t>
            </a:r>
          </a:p>
        </p:txBody>
      </p:sp>
      <p:pic>
        <p:nvPicPr>
          <p:cNvPr id="10" name="Picture 9" descr="Picture2.gif"/>
          <p:cNvPicPr>
            <a:picLocks noChangeAspect="1"/>
          </p:cNvPicPr>
          <p:nvPr/>
        </p:nvPicPr>
        <p:blipFill>
          <a:blip r:embed="rId5" cstate="print"/>
          <a:stretch>
            <a:fillRect/>
          </a:stretch>
        </p:blipFill>
        <p:spPr>
          <a:xfrm>
            <a:off x="4165600" y="1066800"/>
            <a:ext cx="787400" cy="742950"/>
          </a:xfrm>
          <a:prstGeom prst="rect">
            <a:avLst/>
          </a:prstGeom>
        </p:spPr>
      </p:pic>
    </p:spTree>
    <p:extLst>
      <p:ext uri="{BB962C8B-B14F-4D97-AF65-F5344CB8AC3E}">
        <p14:creationId xmlns:p14="http://schemas.microsoft.com/office/powerpoint/2010/main" val="1289543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78.gif"/>
          <p:cNvPicPr>
            <a:picLocks noChangeAspect="1"/>
          </p:cNvPicPr>
          <p:nvPr/>
        </p:nvPicPr>
        <p:blipFill>
          <a:blip r:embed="rId3" cstate="print"/>
          <a:stretch>
            <a:fillRect/>
          </a:stretch>
        </p:blipFill>
        <p:spPr>
          <a:xfrm>
            <a:off x="7505700" y="5052347"/>
            <a:ext cx="1638300" cy="1805653"/>
          </a:xfrm>
          <a:prstGeom prst="rect">
            <a:avLst/>
          </a:prstGeom>
        </p:spPr>
      </p:pic>
      <p:pic>
        <p:nvPicPr>
          <p:cNvPr id="7" name="Picture 6"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13" name="TextBox 12"/>
          <p:cNvSpPr txBox="1"/>
          <p:nvPr/>
        </p:nvSpPr>
        <p:spPr>
          <a:xfrm>
            <a:off x="7219"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a:t>
            </a:r>
          </a:p>
          <a:p>
            <a:pPr algn="ctr"/>
            <a:r>
              <a:rPr lang="en-US" sz="2200" b="1" dirty="0" smtClean="0">
                <a:solidFill>
                  <a:srgbClr val="061C9E"/>
                </a:solidFill>
              </a:rPr>
              <a:t>An Effective AI, Continued</a:t>
            </a:r>
          </a:p>
        </p:txBody>
      </p:sp>
      <p:sp>
        <p:nvSpPr>
          <p:cNvPr id="12" name="TextBox 11"/>
          <p:cNvSpPr txBox="1"/>
          <p:nvPr/>
        </p:nvSpPr>
        <p:spPr>
          <a:xfrm>
            <a:off x="7219" y="1676400"/>
            <a:ext cx="9160042" cy="2923877"/>
          </a:xfrm>
          <a:prstGeom prst="rect">
            <a:avLst/>
          </a:prstGeom>
          <a:noFill/>
        </p:spPr>
        <p:txBody>
          <a:bodyPr wrap="square" rtlCol="0">
            <a:spAutoFit/>
          </a:bodyPr>
          <a:lstStyle/>
          <a:p>
            <a:pPr lvl="1"/>
            <a:endParaRPr lang="en-US" sz="800" b="1" dirty="0" smtClean="0"/>
          </a:p>
          <a:p>
            <a:pPr lvl="1"/>
            <a:endParaRPr lang="en-US" sz="800" b="1" dirty="0"/>
          </a:p>
          <a:p>
            <a:pPr lvl="1"/>
            <a:endParaRPr lang="en-US" sz="800" b="1" dirty="0" smtClean="0"/>
          </a:p>
          <a:p>
            <a:pPr marL="800100" lvl="1" indent="-342900">
              <a:spcBef>
                <a:spcPts val="800"/>
              </a:spcBef>
              <a:buFont typeface="Wingdings" pitchFamily="2" charset="2"/>
              <a:buChar char="§"/>
            </a:pPr>
            <a:r>
              <a:rPr lang="en-US" sz="2000" b="1" dirty="0" smtClean="0"/>
              <a:t>Reveals the circumstances that impact housing choice so that jurisdictions may act </a:t>
            </a:r>
            <a:r>
              <a:rPr lang="en-US" sz="2000" b="1" i="1" dirty="0" smtClean="0"/>
              <a:t>affirmatively</a:t>
            </a:r>
            <a:r>
              <a:rPr lang="en-US" sz="2000" b="1" dirty="0" smtClean="0"/>
              <a:t> to overcome the effects of those circumstances:</a:t>
            </a:r>
          </a:p>
          <a:p>
            <a:pPr lvl="1">
              <a:spcBef>
                <a:spcPts val="800"/>
              </a:spcBef>
            </a:pPr>
            <a:r>
              <a:rPr lang="en-US" sz="2000" b="1" dirty="0" smtClean="0"/>
              <a:t>       -  </a:t>
            </a:r>
            <a:r>
              <a:rPr lang="en-US" sz="2000" dirty="0" smtClean="0"/>
              <a:t>Complying with other fair housing and civil rights requirements is NOT </a:t>
            </a:r>
          </a:p>
          <a:p>
            <a:pPr lvl="1"/>
            <a:r>
              <a:rPr lang="en-US" sz="2000" dirty="0"/>
              <a:t> </a:t>
            </a:r>
            <a:r>
              <a:rPr lang="en-US" sz="2000" dirty="0" smtClean="0"/>
              <a:t>          </a:t>
            </a:r>
            <a:r>
              <a:rPr lang="en-US" sz="2000" i="1" dirty="0" smtClean="0"/>
              <a:t>affirmatively</a:t>
            </a:r>
            <a:r>
              <a:rPr lang="en-US" sz="2000" dirty="0" smtClean="0"/>
              <a:t> furthering fair housing.  Affirmatively furthering fair housing </a:t>
            </a:r>
          </a:p>
          <a:p>
            <a:pPr lvl="1"/>
            <a:r>
              <a:rPr lang="en-US" sz="2000" dirty="0"/>
              <a:t> </a:t>
            </a:r>
            <a:r>
              <a:rPr lang="en-US" sz="2000" dirty="0" smtClean="0"/>
              <a:t>          means more than simply refraining from discriminating.</a:t>
            </a:r>
          </a:p>
          <a:p>
            <a:pPr marL="800100" lvl="1" indent="-342900">
              <a:spcBef>
                <a:spcPts val="800"/>
              </a:spcBef>
              <a:buFont typeface="Wingdings" pitchFamily="2" charset="2"/>
              <a:buChar char="§"/>
            </a:pPr>
            <a:r>
              <a:rPr lang="en-US" sz="2000" b="1" dirty="0" smtClean="0"/>
              <a:t>Identifies impediments that uniquely impact housing choice for protected classes within the geographic boundaries of a recipient’s jurisdiction</a:t>
            </a:r>
          </a:p>
        </p:txBody>
      </p:sp>
      <p:pic>
        <p:nvPicPr>
          <p:cNvPr id="10" name="Picture 9" descr="Picture2.gif"/>
          <p:cNvPicPr>
            <a:picLocks noChangeAspect="1"/>
          </p:cNvPicPr>
          <p:nvPr/>
        </p:nvPicPr>
        <p:blipFill>
          <a:blip r:embed="rId5" cstate="print"/>
          <a:stretch>
            <a:fillRect/>
          </a:stretch>
        </p:blipFill>
        <p:spPr>
          <a:xfrm>
            <a:off x="4165600" y="1066800"/>
            <a:ext cx="787400" cy="742950"/>
          </a:xfrm>
          <a:prstGeom prst="rect">
            <a:avLst/>
          </a:prstGeom>
        </p:spPr>
      </p:pic>
    </p:spTree>
    <p:extLst>
      <p:ext uri="{BB962C8B-B14F-4D97-AF65-F5344CB8AC3E}">
        <p14:creationId xmlns:p14="http://schemas.microsoft.com/office/powerpoint/2010/main" val="804489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6" name="Picture 25" descr="Brick 9.PNG"/>
          <p:cNvPicPr>
            <a:picLocks noChangeAspect="1"/>
          </p:cNvPicPr>
          <p:nvPr/>
        </p:nvPicPr>
        <p:blipFill>
          <a:blip r:embed="rId4" cstate="print"/>
          <a:stretch>
            <a:fillRect/>
          </a:stretch>
        </p:blipFill>
        <p:spPr>
          <a:xfrm>
            <a:off x="5715000" y="0"/>
            <a:ext cx="3429000" cy="2209800"/>
          </a:xfrm>
          <a:prstGeom prst="rect">
            <a:avLst/>
          </a:prstGeom>
        </p:spPr>
      </p:pic>
      <p:pic>
        <p:nvPicPr>
          <p:cNvPr id="25" name="Picture 24" descr="Brick 8.PNG"/>
          <p:cNvPicPr>
            <a:picLocks noChangeAspect="1"/>
          </p:cNvPicPr>
          <p:nvPr/>
        </p:nvPicPr>
        <p:blipFill>
          <a:blip r:embed="rId5" cstate="print"/>
          <a:stretch>
            <a:fillRect/>
          </a:stretch>
        </p:blipFill>
        <p:spPr>
          <a:xfrm>
            <a:off x="2209800" y="0"/>
            <a:ext cx="3505200" cy="2209800"/>
          </a:xfrm>
          <a:prstGeom prst="rect">
            <a:avLst/>
          </a:prstGeom>
        </p:spPr>
      </p:pic>
      <p:pic>
        <p:nvPicPr>
          <p:cNvPr id="24" name="Picture 23" descr="Brick 7.PNG"/>
          <p:cNvPicPr>
            <a:picLocks noChangeAspect="1"/>
          </p:cNvPicPr>
          <p:nvPr/>
        </p:nvPicPr>
        <p:blipFill>
          <a:blip r:embed="rId6" cstate="print"/>
          <a:stretch>
            <a:fillRect/>
          </a:stretch>
        </p:blipFill>
        <p:spPr>
          <a:xfrm>
            <a:off x="0" y="0"/>
            <a:ext cx="2286000" cy="2349593"/>
          </a:xfrm>
          <a:prstGeom prst="rect">
            <a:avLst/>
          </a:prstGeom>
        </p:spPr>
      </p:pic>
      <p:pic>
        <p:nvPicPr>
          <p:cNvPr id="23" name="Picture 22" descr="Brick 4.PNG"/>
          <p:cNvPicPr>
            <a:picLocks noChangeAspect="1"/>
          </p:cNvPicPr>
          <p:nvPr/>
        </p:nvPicPr>
        <p:blipFill>
          <a:blip r:embed="rId7" cstate="print"/>
          <a:stretch>
            <a:fillRect/>
          </a:stretch>
        </p:blipFill>
        <p:spPr>
          <a:xfrm>
            <a:off x="0" y="2209800"/>
            <a:ext cx="3156112" cy="2825856"/>
          </a:xfrm>
          <a:prstGeom prst="rect">
            <a:avLst/>
          </a:prstGeom>
        </p:spPr>
      </p:pic>
      <p:pic>
        <p:nvPicPr>
          <p:cNvPr id="22" name="Picture 21" descr="Brick 3.PNG"/>
          <p:cNvPicPr>
            <a:picLocks noChangeAspect="1"/>
          </p:cNvPicPr>
          <p:nvPr/>
        </p:nvPicPr>
        <p:blipFill>
          <a:blip r:embed="rId8" cstate="print"/>
          <a:stretch>
            <a:fillRect/>
          </a:stretch>
        </p:blipFill>
        <p:spPr>
          <a:xfrm>
            <a:off x="0" y="4724400"/>
            <a:ext cx="9144000" cy="2133600"/>
          </a:xfrm>
          <a:prstGeom prst="rect">
            <a:avLst/>
          </a:prstGeom>
        </p:spPr>
      </p:pic>
      <p:sp>
        <p:nvSpPr>
          <p:cNvPr id="4" name="Title 1"/>
          <p:cNvSpPr txBox="1">
            <a:spLocks/>
          </p:cNvSpPr>
          <p:nvPr/>
        </p:nvSpPr>
        <p:spPr>
          <a:xfrm>
            <a:off x="2133600" y="5638800"/>
            <a:ext cx="31242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 CHRISTY" pitchFamily="2" charset="0"/>
                <a:ea typeface="+mj-ea"/>
                <a:cs typeface="+mj-cs"/>
              </a:rPr>
              <a:t>Jim Crow</a:t>
            </a:r>
            <a:endParaRPr lang="en-US" sz="3600" b="1" dirty="0" smtClean="0">
              <a:latin typeface="AR CHRISTY"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1"/>
          <p:cNvSpPr txBox="1">
            <a:spLocks/>
          </p:cNvSpPr>
          <p:nvPr/>
        </p:nvSpPr>
        <p:spPr>
          <a:xfrm>
            <a:off x="-152400" y="1143000"/>
            <a:ext cx="2362200" cy="609600"/>
          </a:xfrm>
          <a:prstGeom prst="rect">
            <a:avLst/>
          </a:prstGeom>
        </p:spPr>
        <p:txBody>
          <a:bodyPr vert="horz" lIns="91440" tIns="45720" rIns="91440" bIns="45720" rtlCol="0" anchor="ctr">
            <a:normAutofit/>
            <a:scene3d>
              <a:camera prst="orthographicFront">
                <a:rot lat="0" lon="0" rev="19499999"/>
              </a:camera>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effectLst/>
                <a:uLnTx/>
                <a:uFillTx/>
                <a:latin typeface="AR CHRISTY" pitchFamily="2" charset="0"/>
                <a:ea typeface="+mj-ea"/>
                <a:cs typeface="+mj-cs"/>
              </a:rPr>
              <a:t>SEGREGATION</a:t>
            </a:r>
            <a:endParaRPr lang="en-US" sz="2600" b="1" dirty="0" smtClean="0">
              <a:latin typeface="AR CHRISTY"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1"/>
          <p:cNvSpPr txBox="1">
            <a:spLocks/>
          </p:cNvSpPr>
          <p:nvPr/>
        </p:nvSpPr>
        <p:spPr>
          <a:xfrm>
            <a:off x="2667000" y="914400"/>
            <a:ext cx="2819400" cy="838200"/>
          </a:xfrm>
          <a:prstGeom prst="rect">
            <a:avLst/>
          </a:prstGeom>
        </p:spPr>
        <p:txBody>
          <a:bodyPr vert="wordArtVert"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400" b="1" i="0" u="none" strike="noStrike" kern="1200" cap="none" spc="0" normalizeH="0" baseline="0" noProof="0" dirty="0" smtClean="0">
                <a:ln>
                  <a:noFill/>
                </a:ln>
                <a:solidFill>
                  <a:schemeClr val="tx1"/>
                </a:solidFill>
                <a:effectLst/>
                <a:uLnTx/>
                <a:uFillTx/>
                <a:latin typeface="AR CHRISTY" pitchFamily="2" charset="0"/>
                <a:ea typeface="+mj-ea"/>
                <a:cs typeface="+mj-cs"/>
              </a:rPr>
              <a:t>SLUMS</a:t>
            </a:r>
            <a:endParaRPr lang="en-US" sz="14400" b="1" dirty="0" smtClean="0">
              <a:latin typeface="AR CHRISTY"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Title 1"/>
          <p:cNvSpPr txBox="1">
            <a:spLocks/>
          </p:cNvSpPr>
          <p:nvPr/>
        </p:nvSpPr>
        <p:spPr>
          <a:xfrm>
            <a:off x="5715000" y="5791200"/>
            <a:ext cx="3657600" cy="609600"/>
          </a:xfrm>
          <a:prstGeom prst="rect">
            <a:avLst/>
          </a:prstGeom>
        </p:spPr>
        <p:txBody>
          <a:bodyPr vert="horz" lIns="91440" tIns="45720" rIns="91440" bIns="45720" rtlCol="0" anchor="ctr">
            <a:normAutofit/>
            <a:scene3d>
              <a:camera prst="orthographicFront">
                <a:rot lat="0" lon="0" rev="20399999"/>
              </a:camera>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AR CHRISTY" pitchFamily="2" charset="0"/>
                <a:ea typeface="+mj-ea"/>
                <a:cs typeface="+mj-cs"/>
              </a:rPr>
              <a:t>Separate and Unequal</a:t>
            </a:r>
            <a:endParaRPr lang="en-US" sz="2400" b="1" dirty="0" smtClean="0">
              <a:latin typeface="AR CHRISTY"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Title 1"/>
          <p:cNvSpPr txBox="1">
            <a:spLocks/>
          </p:cNvSpPr>
          <p:nvPr/>
        </p:nvSpPr>
        <p:spPr>
          <a:xfrm>
            <a:off x="152400" y="3200400"/>
            <a:ext cx="2438400" cy="762000"/>
          </a:xfrm>
          <a:prstGeom prst="rect">
            <a:avLst/>
          </a:prstGeom>
        </p:spPr>
        <p:txBody>
          <a:bodyPr vert="horz" lIns="91440" tIns="45720" rIns="91440" bIns="45720" rtlCol="0" anchor="ctr">
            <a:normAutofit/>
            <a:scene3d>
              <a:camera prst="isometricOffAxis1Right">
                <a:rot lat="1080000" lon="20039998" rev="20399999"/>
              </a:camera>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 CHRISTY" pitchFamily="2" charset="0"/>
                <a:ea typeface="+mj-ea"/>
                <a:cs typeface="+mj-cs"/>
              </a:rPr>
              <a:t>RACISM</a:t>
            </a:r>
            <a:endParaRPr lang="en-US" sz="3200" b="1" dirty="0" smtClean="0">
              <a:latin typeface="AR CHRISTY"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6" name="Title 1"/>
          <p:cNvSpPr txBox="1">
            <a:spLocks/>
          </p:cNvSpPr>
          <p:nvPr/>
        </p:nvSpPr>
        <p:spPr>
          <a:xfrm>
            <a:off x="0" y="5715000"/>
            <a:ext cx="1600200" cy="762000"/>
          </a:xfrm>
          <a:prstGeom prst="rect">
            <a:avLst/>
          </a:prstGeom>
        </p:spPr>
        <p:txBody>
          <a:bodyPr vert="horz" lIns="91440" tIns="45720" rIns="91440" bIns="45720" rtlCol="0" anchor="ctr">
            <a:normAutofit/>
            <a:scene3d>
              <a:camera prst="isometricOffAxis1Righ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AR CHRISTY" pitchFamily="2" charset="0"/>
                <a:ea typeface="+mj-ea"/>
                <a:cs typeface="+mj-cs"/>
              </a:rPr>
              <a:t>Bigotry</a:t>
            </a:r>
            <a:endParaRPr lang="en-US" sz="4000" b="1" dirty="0" smtClean="0">
              <a:latin typeface="AR CHRISTY"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7" name="Title 1"/>
          <p:cNvSpPr txBox="1">
            <a:spLocks/>
          </p:cNvSpPr>
          <p:nvPr/>
        </p:nvSpPr>
        <p:spPr>
          <a:xfrm>
            <a:off x="5562600" y="533400"/>
            <a:ext cx="3733800" cy="990600"/>
          </a:xfrm>
          <a:prstGeom prst="rect">
            <a:avLst/>
          </a:prstGeom>
        </p:spPr>
        <p:txBody>
          <a:bodyPr vert="horz" lIns="91440" tIns="45720" rIns="91440" bIns="45720" rtlCol="0" anchor="ctr">
            <a:normAutofit/>
            <a:scene3d>
              <a:camera prst="isometricOffAxis1Right"/>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 CHRISTY" pitchFamily="2" charset="0"/>
                <a:ea typeface="+mj-ea"/>
                <a:cs typeface="+mj-cs"/>
              </a:rPr>
              <a:t>Exclusionary Zoning</a:t>
            </a:r>
            <a:endParaRPr lang="en-US" sz="3200" b="1" dirty="0" smtClean="0">
              <a:latin typeface="AR CHRISTY"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9" name="TextBox 18"/>
          <p:cNvSpPr txBox="1"/>
          <p:nvPr/>
        </p:nvSpPr>
        <p:spPr>
          <a:xfrm>
            <a:off x="3124200" y="2819400"/>
            <a:ext cx="6019800" cy="1446550"/>
          </a:xfrm>
          <a:prstGeom prst="rect">
            <a:avLst/>
          </a:prstGeom>
          <a:noFill/>
        </p:spPr>
        <p:txBody>
          <a:bodyPr wrap="square" rtlCol="0">
            <a:spAutoFit/>
          </a:bodyPr>
          <a:lstStyle/>
          <a:p>
            <a:pPr algn="ctr"/>
            <a:r>
              <a:rPr lang="en-US" sz="4400" b="1" dirty="0" smtClean="0"/>
              <a:t>All in all, it’s just another brick in the wall…</a:t>
            </a:r>
            <a:endParaRPr lang="en-US" sz="4400" b="1" dirty="0"/>
          </a:p>
        </p:txBody>
      </p:sp>
      <p:sp>
        <p:nvSpPr>
          <p:cNvPr id="21" name="Title 1"/>
          <p:cNvSpPr txBox="1">
            <a:spLocks/>
          </p:cNvSpPr>
          <p:nvPr/>
        </p:nvSpPr>
        <p:spPr>
          <a:xfrm>
            <a:off x="7010400" y="1524000"/>
            <a:ext cx="1981200" cy="609600"/>
          </a:xfrm>
          <a:prstGeom prst="rect">
            <a:avLst/>
          </a:prstGeom>
        </p:spPr>
        <p:txBody>
          <a:bodyPr vert="horz" lIns="91440" tIns="45720" rIns="91440" bIns="45720" rtlCol="0" anchor="ctr">
            <a:normAutofit/>
            <a:scene3d>
              <a:camera prst="orthographicFront">
                <a:rot lat="0" lon="0" rev="19499999"/>
              </a:camera>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err="1" smtClean="0">
                <a:ln>
                  <a:noFill/>
                </a:ln>
                <a:effectLst/>
                <a:uLnTx/>
                <a:uFillTx/>
                <a:latin typeface="AR CHRISTY" pitchFamily="2" charset="0"/>
                <a:ea typeface="+mj-ea"/>
                <a:cs typeface="+mj-cs"/>
              </a:rPr>
              <a:t>NIMBYism</a:t>
            </a:r>
            <a:endParaRPr lang="en-US" sz="2600" b="1" dirty="0" smtClean="0">
              <a:latin typeface="AR CHRISTY"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8" name="01-05- Another Brick In The Wall, Pt 2 (2011 - Remaster).mp3">
            <a:hlinkClick r:id="" action="ppaction://media"/>
          </p:cNvPr>
          <p:cNvPicPr>
            <a:picLocks noRot="1" noChangeAspect="1"/>
          </p:cNvPicPr>
          <p:nvPr>
            <a:audioFile r:link="rId1"/>
          </p:nvPr>
        </p:nvPicPr>
        <p:blipFill>
          <a:blip r:embed="rId9" cstate="print"/>
          <a:stretch>
            <a:fillRect/>
          </a:stretch>
        </p:blipFill>
        <p:spPr>
          <a:xfrm>
            <a:off x="4470400" y="3327400"/>
            <a:ext cx="203200" cy="20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7" showWhenStopped="0">
                <p:cTn id="7" fill="hold" display="0">
                  <p:stCondLst>
                    <p:cond delay="indefinite"/>
                  </p:stCondLst>
                  <p:endCondLst>
                    <p:cond evt="onPrev" delay="0">
                      <p:tgtEl>
                        <p:sldTgt/>
                      </p:tgtEl>
                    </p:cond>
                    <p:cond evt="onStopAudio" delay="0">
                      <p:tgtEl>
                        <p:sldTgt/>
                      </p:tgtEl>
                    </p:cond>
                  </p:endCondLst>
                </p:cTn>
                <p:tgtEl>
                  <p:spTgt spid="1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rick 4.PNG"/>
          <p:cNvPicPr>
            <a:picLocks noChangeAspect="1"/>
          </p:cNvPicPr>
          <p:nvPr/>
        </p:nvPicPr>
        <p:blipFill>
          <a:blip r:embed="rId3" cstate="print"/>
          <a:stretch>
            <a:fillRect/>
          </a:stretch>
        </p:blipFill>
        <p:spPr>
          <a:xfrm>
            <a:off x="-31912" y="4794144"/>
            <a:ext cx="3156112" cy="2063856"/>
          </a:xfrm>
          <a:prstGeom prst="rect">
            <a:avLst/>
          </a:prstGeom>
        </p:spPr>
      </p:pic>
      <p:pic>
        <p:nvPicPr>
          <p:cNvPr id="7" name="Picture 6" descr="Picture78.gif"/>
          <p:cNvPicPr>
            <a:picLocks noChangeAspect="1"/>
          </p:cNvPicPr>
          <p:nvPr/>
        </p:nvPicPr>
        <p:blipFill>
          <a:blip r:embed="rId4" cstate="print"/>
          <a:stretch>
            <a:fillRect/>
          </a:stretch>
        </p:blipFill>
        <p:spPr>
          <a:xfrm>
            <a:off x="7505700" y="4953000"/>
            <a:ext cx="1638300" cy="1805653"/>
          </a:xfrm>
          <a:prstGeom prst="rect">
            <a:avLst/>
          </a:prstGeom>
        </p:spPr>
      </p:pic>
      <p:sp>
        <p:nvSpPr>
          <p:cNvPr id="13" name="TextBox 12"/>
          <p:cNvSpPr txBox="1"/>
          <p:nvPr/>
        </p:nvSpPr>
        <p:spPr>
          <a:xfrm>
            <a:off x="-8021" y="0"/>
            <a:ext cx="9129562" cy="769441"/>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Cont.</a:t>
            </a:r>
          </a:p>
        </p:txBody>
      </p:sp>
      <p:sp>
        <p:nvSpPr>
          <p:cNvPr id="6" name="TextBox 5"/>
          <p:cNvSpPr txBox="1"/>
          <p:nvPr/>
        </p:nvSpPr>
        <p:spPr>
          <a:xfrm>
            <a:off x="-22458" y="1708969"/>
            <a:ext cx="9143999" cy="4688463"/>
          </a:xfrm>
          <a:prstGeom prst="rect">
            <a:avLst/>
          </a:prstGeom>
          <a:noFill/>
        </p:spPr>
        <p:txBody>
          <a:bodyPr wrap="square" rtlCol="0">
            <a:spAutoFit/>
          </a:bodyPr>
          <a:lstStyle/>
          <a:p>
            <a:pPr lvl="1">
              <a:spcBef>
                <a:spcPts val="800"/>
              </a:spcBef>
            </a:pPr>
            <a:r>
              <a:rPr lang="en-US" sz="2400" b="1" dirty="0" smtClean="0"/>
              <a:t>Six Core Components of an AI</a:t>
            </a:r>
          </a:p>
          <a:p>
            <a:pPr lvl="1">
              <a:spcBef>
                <a:spcPts val="800"/>
              </a:spcBef>
            </a:pPr>
            <a:endParaRPr lang="en-US" sz="800" dirty="0"/>
          </a:p>
          <a:p>
            <a:pPr lvl="1">
              <a:spcBef>
                <a:spcPts val="1200"/>
              </a:spcBef>
            </a:pPr>
            <a:r>
              <a:rPr lang="en-US" sz="2000" b="1" dirty="0"/>
              <a:t> </a:t>
            </a:r>
            <a:r>
              <a:rPr lang="en-US" sz="2000" b="1" dirty="0" smtClean="0"/>
              <a:t>    1)  Segregation and Integration</a:t>
            </a:r>
          </a:p>
          <a:p>
            <a:pPr lvl="1">
              <a:spcBef>
                <a:spcPts val="1200"/>
              </a:spcBef>
            </a:pPr>
            <a:r>
              <a:rPr lang="en-US" sz="2000" b="1" dirty="0"/>
              <a:t> </a:t>
            </a:r>
            <a:r>
              <a:rPr lang="en-US" sz="2000" b="1" dirty="0" smtClean="0"/>
              <a:t>    2)  Racially and Ethnically Concentrated Areas of Poverty (RCAP/ECAP)</a:t>
            </a:r>
          </a:p>
          <a:p>
            <a:pPr lvl="1">
              <a:spcBef>
                <a:spcPts val="1200"/>
              </a:spcBef>
            </a:pPr>
            <a:r>
              <a:rPr lang="en-US" sz="2000" b="1" dirty="0"/>
              <a:t> </a:t>
            </a:r>
            <a:r>
              <a:rPr lang="en-US" sz="2000" b="1" dirty="0" smtClean="0"/>
              <a:t>    3)  Access to Opportunity</a:t>
            </a:r>
          </a:p>
          <a:p>
            <a:pPr lvl="1">
              <a:spcBef>
                <a:spcPts val="1200"/>
              </a:spcBef>
            </a:pPr>
            <a:r>
              <a:rPr lang="en-US" sz="2000" b="1" dirty="0"/>
              <a:t> </a:t>
            </a:r>
            <a:r>
              <a:rPr lang="en-US" sz="2000" b="1" dirty="0" smtClean="0"/>
              <a:t>    4)  Fair Housing Environment</a:t>
            </a:r>
          </a:p>
          <a:p>
            <a:pPr lvl="1">
              <a:spcBef>
                <a:spcPts val="1200"/>
              </a:spcBef>
            </a:pPr>
            <a:r>
              <a:rPr lang="en-US" sz="2000" b="1" dirty="0"/>
              <a:t> </a:t>
            </a:r>
            <a:r>
              <a:rPr lang="en-US" sz="2000" b="1" dirty="0" smtClean="0"/>
              <a:t>    5)  Infrastructure Investments</a:t>
            </a:r>
          </a:p>
          <a:p>
            <a:pPr lvl="1">
              <a:spcBef>
                <a:spcPts val="1200"/>
              </a:spcBef>
            </a:pPr>
            <a:r>
              <a:rPr lang="en-US" sz="2000" b="1" dirty="0"/>
              <a:t> </a:t>
            </a:r>
            <a:r>
              <a:rPr lang="en-US" sz="2000" b="1" dirty="0" smtClean="0"/>
              <a:t>    6)  Public Participation</a:t>
            </a:r>
          </a:p>
          <a:p>
            <a:pPr marL="800100" lvl="1" indent="-342900">
              <a:spcBef>
                <a:spcPts val="800"/>
              </a:spcBef>
              <a:buFont typeface="Wingdings" pitchFamily="2" charset="2"/>
              <a:buChar char="§"/>
            </a:pPr>
            <a:endParaRPr lang="en-US" sz="2000" dirty="0" smtClean="0"/>
          </a:p>
          <a:p>
            <a:pPr marL="800100" lvl="1" indent="-342900">
              <a:spcBef>
                <a:spcPts val="800"/>
              </a:spcBef>
              <a:buFont typeface="Wingdings" pitchFamily="2" charset="2"/>
              <a:buChar char="§"/>
            </a:pPr>
            <a:endParaRPr lang="en-US" sz="2000" dirty="0" smtClean="0"/>
          </a:p>
          <a:p>
            <a:pPr marL="800100" lvl="1" indent="-342900">
              <a:spcBef>
                <a:spcPts val="800"/>
              </a:spcBef>
              <a:buFont typeface="Wingdings" pitchFamily="2" charset="2"/>
              <a:buChar char="§"/>
            </a:pPr>
            <a:endParaRPr lang="en-US" sz="2000" dirty="0"/>
          </a:p>
        </p:txBody>
      </p:sp>
      <p:pic>
        <p:nvPicPr>
          <p:cNvPr id="11" name="Picture 10" descr="Picture2.gif"/>
          <p:cNvPicPr>
            <a:picLocks noChangeAspect="1"/>
          </p:cNvPicPr>
          <p:nvPr/>
        </p:nvPicPr>
        <p:blipFill>
          <a:blip r:embed="rId5" cstate="print"/>
          <a:stretch>
            <a:fillRect/>
          </a:stretch>
        </p:blipFill>
        <p:spPr>
          <a:xfrm>
            <a:off x="3860800" y="781050"/>
            <a:ext cx="787400" cy="742950"/>
          </a:xfrm>
          <a:prstGeom prst="rect">
            <a:avLst/>
          </a:prstGeom>
        </p:spPr>
      </p:pic>
      <p:pic>
        <p:nvPicPr>
          <p:cNvPr id="14" name="Picture 13" descr="Picture77.gif"/>
          <p:cNvPicPr>
            <a:picLocks noChangeAspect="1"/>
          </p:cNvPicPr>
          <p:nvPr/>
        </p:nvPicPr>
        <p:blipFill>
          <a:blip r:embed="rId6" cstate="print"/>
          <a:stretch>
            <a:fillRect/>
          </a:stretch>
        </p:blipFill>
        <p:spPr>
          <a:xfrm>
            <a:off x="0" y="1763662"/>
            <a:ext cx="449211" cy="369938"/>
          </a:xfrm>
          <a:prstGeom prst="rect">
            <a:avLst/>
          </a:prstGeom>
        </p:spPr>
      </p:pic>
    </p:spTree>
    <p:extLst>
      <p:ext uri="{BB962C8B-B14F-4D97-AF65-F5344CB8AC3E}">
        <p14:creationId xmlns:p14="http://schemas.microsoft.com/office/powerpoint/2010/main" val="971868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8" name="Picture 7"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8021" y="1395634"/>
            <a:ext cx="9123145" cy="6022161"/>
          </a:xfrm>
          <a:prstGeom prst="rect">
            <a:avLst/>
          </a:prstGeom>
          <a:noFill/>
        </p:spPr>
        <p:txBody>
          <a:bodyPr wrap="square" rtlCol="0">
            <a:spAutoFit/>
          </a:bodyPr>
          <a:lstStyle/>
          <a:p>
            <a:pPr lvl="1">
              <a:spcBef>
                <a:spcPts val="800"/>
              </a:spcBef>
            </a:pPr>
            <a:r>
              <a:rPr lang="en-US" sz="2400" b="1" dirty="0" smtClean="0"/>
              <a:t>ADDRESS AREAS OF SEGREGATION AND INTEGRATION.</a:t>
            </a:r>
          </a:p>
          <a:p>
            <a:pPr lvl="1">
              <a:spcBef>
                <a:spcPts val="800"/>
              </a:spcBef>
            </a:pPr>
            <a:endParaRPr lang="en-US" sz="800" dirty="0"/>
          </a:p>
          <a:p>
            <a:pPr marL="800100" lvl="1" indent="-342900">
              <a:spcBef>
                <a:spcPts val="800"/>
              </a:spcBef>
              <a:buFont typeface="Wingdings" pitchFamily="2" charset="2"/>
              <a:buChar char="§"/>
            </a:pPr>
            <a:r>
              <a:rPr lang="en-US" sz="2000" b="1" dirty="0" smtClean="0"/>
              <a:t>Identify patterns/areas of segregation at the Census tract/neighborhood level.</a:t>
            </a:r>
          </a:p>
          <a:p>
            <a:pPr marL="800100" lvl="1" indent="-342900">
              <a:spcBef>
                <a:spcPts val="800"/>
              </a:spcBef>
              <a:buFont typeface="Wingdings" pitchFamily="2" charset="2"/>
              <a:buChar char="§"/>
            </a:pPr>
            <a:r>
              <a:rPr lang="en-US" sz="2000" b="1" dirty="0" smtClean="0"/>
              <a:t>Use a dissimilarity index and CPD mapping tool to illustrate segregation: </a:t>
            </a:r>
            <a:r>
              <a:rPr lang="en-US" sz="2000" b="1" dirty="0" smtClean="0">
                <a:hlinkClick r:id="rId5"/>
              </a:rPr>
              <a:t>http://egis.hud.gov/cpdmaps</a:t>
            </a:r>
            <a:r>
              <a:rPr lang="en-US" sz="2000" b="1" dirty="0" smtClean="0"/>
              <a:t>. </a:t>
            </a:r>
          </a:p>
          <a:p>
            <a:pPr marL="800100" lvl="1" indent="-342900">
              <a:spcBef>
                <a:spcPts val="800"/>
              </a:spcBef>
              <a:buFont typeface="Wingdings" pitchFamily="2" charset="2"/>
              <a:buChar char="§"/>
            </a:pPr>
            <a:r>
              <a:rPr lang="en-US" sz="2000" b="1" dirty="0" smtClean="0"/>
              <a:t>If pockets of segregation exist, determine why.</a:t>
            </a:r>
          </a:p>
          <a:p>
            <a:pPr lvl="1">
              <a:spcBef>
                <a:spcPts val="800"/>
              </a:spcBef>
            </a:pPr>
            <a:r>
              <a:rPr lang="en-US" sz="2000" b="1" dirty="0"/>
              <a:t> </a:t>
            </a:r>
            <a:r>
              <a:rPr lang="en-US" sz="2000" b="1" dirty="0" smtClean="0"/>
              <a:t>     -  </a:t>
            </a:r>
            <a:r>
              <a:rPr lang="en-US" sz="2000" dirty="0" smtClean="0"/>
              <a:t>Examine local laws, public policies, regulations, or ordinances that may </a:t>
            </a:r>
          </a:p>
          <a:p>
            <a:pPr lvl="1"/>
            <a:r>
              <a:rPr lang="en-US" sz="2000" dirty="0"/>
              <a:t> </a:t>
            </a:r>
            <a:r>
              <a:rPr lang="en-US" sz="2000" dirty="0" smtClean="0"/>
              <a:t>         restrict housing choice for protected classes.</a:t>
            </a:r>
          </a:p>
          <a:p>
            <a:pPr lvl="1"/>
            <a:r>
              <a:rPr lang="en-US" sz="2000" dirty="0"/>
              <a:t> </a:t>
            </a:r>
            <a:r>
              <a:rPr lang="en-US" sz="2000" dirty="0" smtClean="0"/>
              <a:t>     -  Analyze factors that create or perpetuate segregation.</a:t>
            </a:r>
          </a:p>
          <a:p>
            <a:pPr marL="800100" lvl="1" indent="-342900">
              <a:spcBef>
                <a:spcPts val="800"/>
              </a:spcBef>
              <a:buFont typeface="Wingdings" pitchFamily="2" charset="2"/>
              <a:buChar char="§"/>
            </a:pPr>
            <a:r>
              <a:rPr lang="en-US" sz="2000" b="1" dirty="0" smtClean="0"/>
              <a:t>Identify the current barriers to reducing segregation.</a:t>
            </a:r>
          </a:p>
          <a:p>
            <a:pPr lvl="1">
              <a:spcBef>
                <a:spcPts val="800"/>
              </a:spcBef>
            </a:pPr>
            <a:r>
              <a:rPr lang="en-US" sz="2000" b="1" dirty="0" smtClean="0"/>
              <a:t> </a:t>
            </a:r>
          </a:p>
          <a:p>
            <a:pPr lvl="1">
              <a:spcBef>
                <a:spcPts val="800"/>
              </a:spcBef>
            </a:pPr>
            <a:r>
              <a:rPr lang="en-US" sz="2000" b="1" dirty="0"/>
              <a:t> </a:t>
            </a:r>
            <a:r>
              <a:rPr lang="en-US" sz="2000" b="1" dirty="0" smtClean="0"/>
              <a:t>    </a:t>
            </a:r>
          </a:p>
          <a:p>
            <a:pPr marL="800100" lvl="1" indent="-342900">
              <a:spcBef>
                <a:spcPts val="800"/>
              </a:spcBef>
              <a:buFont typeface="Wingdings" pitchFamily="2" charset="2"/>
              <a:buChar char="§"/>
            </a:pPr>
            <a:endParaRPr lang="en-US" sz="2000" b="1" dirty="0" smtClean="0"/>
          </a:p>
          <a:p>
            <a:pPr lvl="1">
              <a:spcBef>
                <a:spcPts val="800"/>
              </a:spcBef>
            </a:pPr>
            <a:r>
              <a:rPr lang="en-US" sz="2000" dirty="0"/>
              <a:t> </a:t>
            </a:r>
            <a:r>
              <a:rPr lang="en-US" sz="2000" dirty="0" smtClean="0"/>
              <a:t>     </a:t>
            </a:r>
          </a:p>
          <a:p>
            <a:pPr marL="800100" lvl="1" indent="-342900">
              <a:spcBef>
                <a:spcPts val="800"/>
              </a:spcBef>
              <a:buFont typeface="Wingdings" pitchFamily="2" charset="2"/>
              <a:buChar char="§"/>
            </a:pPr>
            <a:endParaRPr lang="en-US" sz="2000" dirty="0"/>
          </a:p>
        </p:txBody>
      </p:sp>
      <p:pic>
        <p:nvPicPr>
          <p:cNvPr id="14" name="Picture 13" descr="Picture77.gif"/>
          <p:cNvPicPr>
            <a:picLocks noChangeAspect="1"/>
          </p:cNvPicPr>
          <p:nvPr/>
        </p:nvPicPr>
        <p:blipFill>
          <a:blip r:embed="rId6" cstate="print"/>
          <a:stretch>
            <a:fillRect/>
          </a:stretch>
        </p:blipFill>
        <p:spPr>
          <a:xfrm>
            <a:off x="0" y="1458862"/>
            <a:ext cx="449211" cy="369938"/>
          </a:xfrm>
          <a:prstGeom prst="rect">
            <a:avLst/>
          </a:prstGeom>
        </p:spPr>
      </p:pic>
    </p:spTree>
    <p:extLst>
      <p:ext uri="{BB962C8B-B14F-4D97-AF65-F5344CB8AC3E}">
        <p14:creationId xmlns:p14="http://schemas.microsoft.com/office/powerpoint/2010/main" val="2683185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8" name="Picture 7"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0" y="1160133"/>
            <a:ext cx="9135978" cy="6535122"/>
          </a:xfrm>
          <a:prstGeom prst="rect">
            <a:avLst/>
          </a:prstGeom>
          <a:noFill/>
        </p:spPr>
        <p:txBody>
          <a:bodyPr wrap="square" rtlCol="0">
            <a:spAutoFit/>
          </a:bodyPr>
          <a:lstStyle/>
          <a:p>
            <a:pPr lvl="1"/>
            <a:r>
              <a:rPr lang="en-US" sz="2400" b="1" dirty="0" smtClean="0"/>
              <a:t>ADDRESS RACIALLY AND ETHNICALLY CONCENTRATED AREAS OF POVERTY(RCAP/ECAP).</a:t>
            </a:r>
          </a:p>
          <a:p>
            <a:pPr lvl="1"/>
            <a:endParaRPr lang="en-US" sz="1050" b="1" dirty="0" smtClean="0"/>
          </a:p>
          <a:p>
            <a:pPr marL="800100" lvl="1" indent="-342900">
              <a:spcBef>
                <a:spcPts val="800"/>
              </a:spcBef>
              <a:buFont typeface="Wingdings" pitchFamily="2" charset="2"/>
              <a:buChar char="§"/>
            </a:pPr>
            <a:r>
              <a:rPr lang="en-US" sz="2000" b="1" dirty="0" smtClean="0"/>
              <a:t>Determine the percentage of RCAP/ECAP Census tracts in the jurisdiction for each protected class group.</a:t>
            </a:r>
          </a:p>
          <a:p>
            <a:pPr marL="800100" lvl="1" indent="-342900">
              <a:spcBef>
                <a:spcPts val="800"/>
              </a:spcBef>
              <a:buFont typeface="Wingdings" pitchFamily="2" charset="2"/>
              <a:buChar char="§"/>
            </a:pPr>
            <a:r>
              <a:rPr lang="en-US" sz="2000" b="1" dirty="0" smtClean="0"/>
              <a:t>Compare the characteristics of RCAPs and ECAPs with non-concentrated areas of the jurisdiction.  What are the differences in…</a:t>
            </a:r>
          </a:p>
          <a:p>
            <a:pPr lvl="1">
              <a:spcBef>
                <a:spcPts val="800"/>
              </a:spcBef>
            </a:pPr>
            <a:r>
              <a:rPr lang="en-US" sz="2000" b="1" dirty="0"/>
              <a:t> </a:t>
            </a:r>
            <a:r>
              <a:rPr lang="en-US" sz="2000" b="1" dirty="0" smtClean="0"/>
              <a:t>     -  </a:t>
            </a:r>
            <a:r>
              <a:rPr lang="en-US" sz="2000" dirty="0" smtClean="0"/>
              <a:t>Access to opportunity?</a:t>
            </a:r>
          </a:p>
          <a:p>
            <a:pPr lvl="1"/>
            <a:r>
              <a:rPr lang="en-US" sz="2000" dirty="0"/>
              <a:t> </a:t>
            </a:r>
            <a:r>
              <a:rPr lang="en-US" sz="2000" dirty="0" smtClean="0"/>
              <a:t>     -  Infrastructure?</a:t>
            </a:r>
          </a:p>
          <a:p>
            <a:pPr lvl="1"/>
            <a:r>
              <a:rPr lang="en-US" sz="2000" dirty="0"/>
              <a:t> </a:t>
            </a:r>
            <a:r>
              <a:rPr lang="en-US" sz="2000" dirty="0" smtClean="0"/>
              <a:t>     -  Access to services, grocery stores, health care, jobs, libraries, education?</a:t>
            </a:r>
          </a:p>
          <a:p>
            <a:pPr lvl="1"/>
            <a:r>
              <a:rPr lang="en-US" sz="2000" dirty="0"/>
              <a:t> </a:t>
            </a:r>
            <a:r>
              <a:rPr lang="en-US" sz="2000" dirty="0" smtClean="0"/>
              <a:t>     -  Public transportation?</a:t>
            </a:r>
          </a:p>
          <a:p>
            <a:pPr lvl="1"/>
            <a:r>
              <a:rPr lang="en-US" sz="2000" dirty="0" smtClean="0"/>
              <a:t>      -  Environment?</a:t>
            </a:r>
          </a:p>
          <a:p>
            <a:pPr lvl="1"/>
            <a:r>
              <a:rPr lang="en-US" sz="2000" dirty="0"/>
              <a:t> </a:t>
            </a:r>
            <a:r>
              <a:rPr lang="en-US" sz="2000" dirty="0" smtClean="0"/>
              <a:t>     -  Green areas, parks, recreation, walkable sidewalks?</a:t>
            </a:r>
          </a:p>
          <a:p>
            <a:pPr lvl="1"/>
            <a:r>
              <a:rPr lang="en-US" sz="2000" dirty="0" smtClean="0"/>
              <a:t>      -  School quality:  Public schools report cards</a:t>
            </a:r>
          </a:p>
          <a:p>
            <a:pPr marL="800100" lvl="1" indent="-342900">
              <a:spcBef>
                <a:spcPts val="800"/>
              </a:spcBef>
              <a:buFont typeface="Wingdings" pitchFamily="2" charset="2"/>
              <a:buChar char="§"/>
            </a:pPr>
            <a:r>
              <a:rPr lang="en-US" sz="2000" b="1" dirty="0" smtClean="0"/>
              <a:t>Examine the types of housing opportunities in RCAPs and ECAPs.</a:t>
            </a:r>
          </a:p>
          <a:p>
            <a:pPr marL="800100" lvl="1" indent="-342900">
              <a:spcBef>
                <a:spcPts val="800"/>
              </a:spcBef>
              <a:buFont typeface="Wingdings" pitchFamily="2" charset="2"/>
              <a:buChar char="§"/>
            </a:pPr>
            <a:endParaRPr lang="en-US" sz="2000" b="1" dirty="0" smtClean="0"/>
          </a:p>
          <a:p>
            <a:pPr marL="800100" lvl="1" indent="-342900">
              <a:spcBef>
                <a:spcPts val="800"/>
              </a:spcBef>
              <a:buFont typeface="Wingdings" pitchFamily="2" charset="2"/>
              <a:buChar char="§"/>
            </a:pPr>
            <a:endParaRPr lang="en-US" sz="2000" dirty="0" smtClean="0"/>
          </a:p>
          <a:p>
            <a:pPr marL="800100" lvl="1" indent="-342900">
              <a:spcBef>
                <a:spcPts val="800"/>
              </a:spcBef>
              <a:buFont typeface="Wingdings" pitchFamily="2" charset="2"/>
              <a:buChar char="§"/>
            </a:pPr>
            <a:endParaRPr lang="en-US" sz="2000" dirty="0"/>
          </a:p>
        </p:txBody>
      </p:sp>
      <p:pic>
        <p:nvPicPr>
          <p:cNvPr id="14" name="Picture 13" descr="Picture77.gif"/>
          <p:cNvPicPr>
            <a:picLocks noChangeAspect="1"/>
          </p:cNvPicPr>
          <p:nvPr/>
        </p:nvPicPr>
        <p:blipFill>
          <a:blip r:embed="rId5" cstate="print"/>
          <a:stretch>
            <a:fillRect/>
          </a:stretch>
        </p:blipFill>
        <p:spPr>
          <a:xfrm>
            <a:off x="-39321" y="1295400"/>
            <a:ext cx="449211" cy="369938"/>
          </a:xfrm>
          <a:prstGeom prst="rect">
            <a:avLst/>
          </a:prstGeom>
        </p:spPr>
      </p:pic>
    </p:spTree>
    <p:extLst>
      <p:ext uri="{BB962C8B-B14F-4D97-AF65-F5344CB8AC3E}">
        <p14:creationId xmlns:p14="http://schemas.microsoft.com/office/powerpoint/2010/main" val="3600869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rick 4.PNG"/>
          <p:cNvPicPr>
            <a:picLocks noChangeAspect="1"/>
          </p:cNvPicPr>
          <p:nvPr/>
        </p:nvPicPr>
        <p:blipFill>
          <a:blip r:embed="rId3" cstate="print"/>
          <a:stretch>
            <a:fillRect/>
          </a:stretch>
        </p:blipFill>
        <p:spPr>
          <a:xfrm>
            <a:off x="-31912" y="4794144"/>
            <a:ext cx="3156112" cy="2063856"/>
          </a:xfrm>
          <a:prstGeom prst="rect">
            <a:avLst/>
          </a:prstGeom>
        </p:spPr>
      </p:pic>
      <p:pic>
        <p:nvPicPr>
          <p:cNvPr id="7" name="Picture 6" descr="Picture78.gif"/>
          <p:cNvPicPr>
            <a:picLocks noChangeAspect="1"/>
          </p:cNvPicPr>
          <p:nvPr/>
        </p:nvPicPr>
        <p:blipFill>
          <a:blip r:embed="rId4" cstate="print"/>
          <a:stretch>
            <a:fillRect/>
          </a:stretch>
        </p:blipFill>
        <p:spPr>
          <a:xfrm>
            <a:off x="7505700" y="4953000"/>
            <a:ext cx="1638300" cy="1805653"/>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0" y="1143000"/>
            <a:ext cx="9143999" cy="5086008"/>
          </a:xfrm>
          <a:prstGeom prst="rect">
            <a:avLst/>
          </a:prstGeom>
          <a:noFill/>
        </p:spPr>
        <p:txBody>
          <a:bodyPr wrap="square" rtlCol="0">
            <a:spAutoFit/>
          </a:bodyPr>
          <a:lstStyle/>
          <a:p>
            <a:pPr lvl="1">
              <a:spcBef>
                <a:spcPts val="800"/>
              </a:spcBef>
            </a:pPr>
            <a:r>
              <a:rPr lang="en-US" sz="2400" b="1" dirty="0" smtClean="0"/>
              <a:t>ADDRESS ACCESS TO EXISTING AREAS OF OPPORTUNITY.</a:t>
            </a:r>
          </a:p>
          <a:p>
            <a:pPr lvl="1">
              <a:spcBef>
                <a:spcPts val="800"/>
              </a:spcBef>
            </a:pPr>
            <a:endParaRPr lang="en-US" sz="1050" b="1" dirty="0" smtClean="0"/>
          </a:p>
          <a:p>
            <a:pPr marL="800100" lvl="1" indent="-342900">
              <a:spcBef>
                <a:spcPts val="800"/>
              </a:spcBef>
              <a:buFont typeface="Wingdings" pitchFamily="2" charset="2"/>
              <a:buChar char="§"/>
            </a:pPr>
            <a:r>
              <a:rPr lang="en-US" sz="2000" b="1" dirty="0" smtClean="0"/>
              <a:t>Identify the areas/neighborhoods that contain opportunity indicators.</a:t>
            </a:r>
          </a:p>
          <a:p>
            <a:pPr lvl="1">
              <a:spcBef>
                <a:spcPts val="800"/>
              </a:spcBef>
            </a:pPr>
            <a:r>
              <a:rPr lang="en-US" sz="2000" dirty="0"/>
              <a:t> </a:t>
            </a:r>
            <a:r>
              <a:rPr lang="en-US" sz="2000" dirty="0" smtClean="0"/>
              <a:t>     - Above average schools:  See school report cards for school districts.</a:t>
            </a:r>
          </a:p>
          <a:p>
            <a:pPr lvl="1"/>
            <a:r>
              <a:rPr lang="en-US" sz="2000" dirty="0"/>
              <a:t> </a:t>
            </a:r>
            <a:r>
              <a:rPr lang="en-US" sz="2000" dirty="0" smtClean="0"/>
              <a:t>     - Access to employment, grocery stores, health care, retail, public  </a:t>
            </a:r>
          </a:p>
          <a:p>
            <a:pPr lvl="1"/>
            <a:r>
              <a:rPr lang="en-US" sz="2000" dirty="0"/>
              <a:t> </a:t>
            </a:r>
            <a:r>
              <a:rPr lang="en-US" sz="2000" dirty="0" smtClean="0"/>
              <a:t>        transportation, green spaces, low crime rate, infrastructure, libraries</a:t>
            </a:r>
          </a:p>
          <a:p>
            <a:pPr marL="800100" lvl="1" indent="-342900">
              <a:spcBef>
                <a:spcPts val="800"/>
              </a:spcBef>
              <a:buFont typeface="Wingdings" pitchFamily="2" charset="2"/>
              <a:buChar char="§"/>
            </a:pPr>
            <a:r>
              <a:rPr lang="en-US" sz="2000" b="1" dirty="0" smtClean="0"/>
              <a:t>Identify areas of opportunity where affordable, accessible, or needed housing options are lacking.</a:t>
            </a:r>
          </a:p>
          <a:p>
            <a:pPr lvl="1">
              <a:spcBef>
                <a:spcPts val="800"/>
              </a:spcBef>
            </a:pPr>
            <a:r>
              <a:rPr lang="en-US" sz="2000" b="1" dirty="0"/>
              <a:t> </a:t>
            </a:r>
            <a:r>
              <a:rPr lang="en-US" sz="2000" b="1" dirty="0" smtClean="0"/>
              <a:t>      </a:t>
            </a:r>
            <a:r>
              <a:rPr lang="en-US" sz="2000" dirty="0" smtClean="0"/>
              <a:t>-  Multifamily housing that serves larger families</a:t>
            </a:r>
          </a:p>
          <a:p>
            <a:pPr lvl="1"/>
            <a:r>
              <a:rPr lang="en-US" sz="2000" dirty="0"/>
              <a:t> </a:t>
            </a:r>
            <a:r>
              <a:rPr lang="en-US" sz="2000" dirty="0" smtClean="0"/>
              <a:t>      -  Accessible housing for people with disabilities</a:t>
            </a:r>
          </a:p>
          <a:p>
            <a:pPr lvl="1"/>
            <a:r>
              <a:rPr lang="en-US" sz="2000" dirty="0" smtClean="0"/>
              <a:t>       -  A variety of housing options for people with diverse income levels</a:t>
            </a:r>
          </a:p>
          <a:p>
            <a:pPr marL="800100" lvl="1" indent="-342900">
              <a:spcBef>
                <a:spcPts val="1200"/>
              </a:spcBef>
              <a:buFont typeface="Wingdings" pitchFamily="2" charset="2"/>
              <a:buChar char="§"/>
            </a:pPr>
            <a:r>
              <a:rPr lang="en-US" sz="2000" b="1" dirty="0" smtClean="0"/>
              <a:t> What factors are contributing to segregation, the presence of RCAPs/ECAPs, </a:t>
            </a:r>
          </a:p>
          <a:p>
            <a:pPr lvl="1"/>
            <a:r>
              <a:rPr lang="en-US" sz="2000" b="1" dirty="0" smtClean="0"/>
              <a:t>       and the lack of a variety of housing options in areas of opportunity?</a:t>
            </a:r>
          </a:p>
          <a:p>
            <a:pPr marL="800100" lvl="1" indent="-342900">
              <a:spcBef>
                <a:spcPts val="800"/>
              </a:spcBef>
            </a:pPr>
            <a:endParaRPr lang="en-US" sz="2000" b="1" dirty="0"/>
          </a:p>
        </p:txBody>
      </p:sp>
      <p:pic>
        <p:nvPicPr>
          <p:cNvPr id="14" name="Picture 13" descr="Picture77.gif"/>
          <p:cNvPicPr>
            <a:picLocks noChangeAspect="1"/>
          </p:cNvPicPr>
          <p:nvPr/>
        </p:nvPicPr>
        <p:blipFill>
          <a:blip r:embed="rId5" cstate="print"/>
          <a:stretch>
            <a:fillRect/>
          </a:stretch>
        </p:blipFill>
        <p:spPr>
          <a:xfrm>
            <a:off x="0" y="1219200"/>
            <a:ext cx="449211" cy="369938"/>
          </a:xfrm>
          <a:prstGeom prst="rect">
            <a:avLst/>
          </a:prstGeom>
        </p:spPr>
      </p:pic>
    </p:spTree>
    <p:extLst>
      <p:ext uri="{BB962C8B-B14F-4D97-AF65-F5344CB8AC3E}">
        <p14:creationId xmlns:p14="http://schemas.microsoft.com/office/powerpoint/2010/main" val="4001010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8" name="Picture 7"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8021" y="1219200"/>
            <a:ext cx="9152021" cy="6886501"/>
          </a:xfrm>
          <a:prstGeom prst="rect">
            <a:avLst/>
          </a:prstGeom>
          <a:noFill/>
        </p:spPr>
        <p:txBody>
          <a:bodyPr wrap="square" rtlCol="0">
            <a:spAutoFit/>
          </a:bodyPr>
          <a:lstStyle/>
          <a:p>
            <a:pPr lvl="1"/>
            <a:r>
              <a:rPr lang="en-US" sz="2400" b="1" dirty="0" smtClean="0"/>
              <a:t>POTENTIAL FACTORS THAT CREATE OR PERPETUATE SEGREGATION, INCLUDING RCAPs AND ECAPs, AND LIMIT HOUSING OPTIONS IN AREAS OF OPPORTUNITY</a:t>
            </a:r>
          </a:p>
          <a:p>
            <a:pPr lvl="1"/>
            <a:endParaRPr lang="en-US" sz="1050" b="1" dirty="0" smtClean="0"/>
          </a:p>
          <a:p>
            <a:pPr lvl="1"/>
            <a:endParaRPr lang="en-US" sz="900" b="1" dirty="0" smtClean="0"/>
          </a:p>
          <a:p>
            <a:pPr marL="800100" lvl="1" indent="-342900">
              <a:buFont typeface="Wingdings" pitchFamily="2" charset="2"/>
              <a:buChar char="§"/>
            </a:pPr>
            <a:r>
              <a:rPr lang="en-US" sz="2000" b="1" dirty="0" smtClean="0"/>
              <a:t>Housing Citing Decisions</a:t>
            </a:r>
          </a:p>
          <a:p>
            <a:pPr marL="800100" lvl="1" indent="-342900">
              <a:spcBef>
                <a:spcPts val="1200"/>
              </a:spcBef>
              <a:buFont typeface="Wingdings" pitchFamily="2" charset="2"/>
              <a:buChar char="§"/>
            </a:pPr>
            <a:r>
              <a:rPr lang="en-US" sz="2000" b="1" dirty="0" smtClean="0"/>
              <a:t>Actions by Decision Makers</a:t>
            </a:r>
          </a:p>
          <a:p>
            <a:pPr marL="800100" lvl="1" indent="-342900">
              <a:spcBef>
                <a:spcPts val="1200"/>
              </a:spcBef>
              <a:buFont typeface="Wingdings" pitchFamily="2" charset="2"/>
              <a:buChar char="§"/>
            </a:pPr>
            <a:r>
              <a:rPr lang="en-US" sz="2000" b="1" dirty="0" smtClean="0"/>
              <a:t>Community Opposition</a:t>
            </a:r>
          </a:p>
          <a:p>
            <a:pPr marL="800100" lvl="1" indent="-342900">
              <a:spcBef>
                <a:spcPts val="1200"/>
              </a:spcBef>
              <a:buFont typeface="Wingdings" pitchFamily="2" charset="2"/>
              <a:buChar char="§"/>
            </a:pPr>
            <a:r>
              <a:rPr lang="en-US" sz="2000" b="1" dirty="0" smtClean="0"/>
              <a:t>Zoning and Land Use Laws</a:t>
            </a:r>
          </a:p>
          <a:p>
            <a:pPr marL="800100" lvl="1" indent="-342900">
              <a:spcBef>
                <a:spcPts val="1200"/>
              </a:spcBef>
              <a:buFont typeface="Wingdings" pitchFamily="2" charset="2"/>
              <a:buChar char="§"/>
            </a:pPr>
            <a:r>
              <a:rPr lang="en-US" sz="2000" b="1" dirty="0" smtClean="0"/>
              <a:t>A Lack of Housing Choices for Larger Families or People with Disabilities</a:t>
            </a:r>
          </a:p>
          <a:p>
            <a:pPr marL="800100" lvl="1" indent="-342900">
              <a:spcBef>
                <a:spcPts val="1200"/>
              </a:spcBef>
              <a:buFont typeface="Wingdings" pitchFamily="2" charset="2"/>
              <a:buChar char="§"/>
            </a:pPr>
            <a:r>
              <a:rPr lang="en-US" sz="2000" b="1" dirty="0" smtClean="0"/>
              <a:t>A lack of Housing Options in a Range of Pricing</a:t>
            </a:r>
          </a:p>
          <a:p>
            <a:pPr lvl="1"/>
            <a:endParaRPr lang="en-US" sz="2000" b="1" dirty="0" smtClean="0"/>
          </a:p>
          <a:p>
            <a:pPr marL="800100" lvl="1" indent="-342900">
              <a:spcBef>
                <a:spcPts val="800"/>
              </a:spcBef>
              <a:buFont typeface="Wingdings" pitchFamily="2" charset="2"/>
              <a:buChar char="§"/>
            </a:pPr>
            <a:endParaRPr lang="en-US" sz="2000" b="1" dirty="0" smtClean="0"/>
          </a:p>
          <a:p>
            <a:pPr lvl="1">
              <a:spcBef>
                <a:spcPts val="800"/>
              </a:spcBef>
            </a:pPr>
            <a:r>
              <a:rPr lang="en-US" sz="2000" b="1" dirty="0" smtClean="0"/>
              <a:t> </a:t>
            </a:r>
          </a:p>
          <a:p>
            <a:pPr lvl="1">
              <a:spcBef>
                <a:spcPts val="800"/>
              </a:spcBef>
            </a:pPr>
            <a:r>
              <a:rPr lang="en-US" sz="2000" b="1" dirty="0"/>
              <a:t> </a:t>
            </a:r>
            <a:r>
              <a:rPr lang="en-US" sz="2000" b="1" dirty="0" smtClean="0"/>
              <a:t>    </a:t>
            </a:r>
          </a:p>
          <a:p>
            <a:pPr marL="800100" lvl="1" indent="-342900">
              <a:spcBef>
                <a:spcPts val="800"/>
              </a:spcBef>
              <a:buFont typeface="Wingdings" pitchFamily="2" charset="2"/>
              <a:buChar char="§"/>
            </a:pPr>
            <a:endParaRPr lang="en-US" sz="2000" b="1" dirty="0" smtClean="0"/>
          </a:p>
          <a:p>
            <a:pPr lvl="1">
              <a:spcBef>
                <a:spcPts val="800"/>
              </a:spcBef>
            </a:pPr>
            <a:r>
              <a:rPr lang="en-US" sz="2000" dirty="0"/>
              <a:t> </a:t>
            </a:r>
            <a:r>
              <a:rPr lang="en-US" sz="2000" dirty="0" smtClean="0"/>
              <a:t>     </a:t>
            </a:r>
          </a:p>
          <a:p>
            <a:pPr marL="800100" lvl="1" indent="-342900">
              <a:spcBef>
                <a:spcPts val="800"/>
              </a:spcBef>
              <a:buFont typeface="Wingdings" pitchFamily="2" charset="2"/>
              <a:buChar char="§"/>
            </a:pPr>
            <a:endParaRPr lang="en-US" sz="2000" dirty="0"/>
          </a:p>
        </p:txBody>
      </p:sp>
      <p:pic>
        <p:nvPicPr>
          <p:cNvPr id="14" name="Picture 13" descr="Picture77.gif"/>
          <p:cNvPicPr>
            <a:picLocks noChangeAspect="1"/>
          </p:cNvPicPr>
          <p:nvPr/>
        </p:nvPicPr>
        <p:blipFill>
          <a:blip r:embed="rId5" cstate="print"/>
          <a:stretch>
            <a:fillRect/>
          </a:stretch>
        </p:blipFill>
        <p:spPr>
          <a:xfrm>
            <a:off x="0" y="1600200"/>
            <a:ext cx="449211" cy="369938"/>
          </a:xfrm>
          <a:prstGeom prst="rect">
            <a:avLst/>
          </a:prstGeom>
        </p:spPr>
      </p:pic>
    </p:spTree>
    <p:extLst>
      <p:ext uri="{BB962C8B-B14F-4D97-AF65-F5344CB8AC3E}">
        <p14:creationId xmlns:p14="http://schemas.microsoft.com/office/powerpoint/2010/main" val="1342018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rick 4.PNG"/>
          <p:cNvPicPr>
            <a:picLocks noChangeAspect="1"/>
          </p:cNvPicPr>
          <p:nvPr/>
        </p:nvPicPr>
        <p:blipFill>
          <a:blip r:embed="rId3" cstate="print"/>
          <a:stretch>
            <a:fillRect/>
          </a:stretch>
        </p:blipFill>
        <p:spPr>
          <a:xfrm>
            <a:off x="-31912" y="4794144"/>
            <a:ext cx="3156112" cy="2063856"/>
          </a:xfrm>
          <a:prstGeom prst="rect">
            <a:avLst/>
          </a:prstGeom>
        </p:spPr>
      </p:pic>
      <p:pic>
        <p:nvPicPr>
          <p:cNvPr id="7" name="Picture 6" descr="Picture78.gif"/>
          <p:cNvPicPr>
            <a:picLocks noChangeAspect="1"/>
          </p:cNvPicPr>
          <p:nvPr/>
        </p:nvPicPr>
        <p:blipFill>
          <a:blip r:embed="rId4" cstate="print"/>
          <a:stretch>
            <a:fillRect/>
          </a:stretch>
        </p:blipFill>
        <p:spPr>
          <a:xfrm>
            <a:off x="7505700" y="4953000"/>
            <a:ext cx="1638300" cy="1805653"/>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19251" y="1118709"/>
            <a:ext cx="9152021" cy="5827236"/>
          </a:xfrm>
          <a:prstGeom prst="rect">
            <a:avLst/>
          </a:prstGeom>
          <a:noFill/>
        </p:spPr>
        <p:txBody>
          <a:bodyPr wrap="square" rtlCol="0">
            <a:spAutoFit/>
          </a:bodyPr>
          <a:lstStyle/>
          <a:p>
            <a:pPr lvl="1">
              <a:spcBef>
                <a:spcPts val="800"/>
              </a:spcBef>
            </a:pPr>
            <a:r>
              <a:rPr lang="en-US" sz="2400" b="1" dirty="0" smtClean="0"/>
              <a:t>POTENTIAL FACTORS THAT CREATE OR PERPETUATE SEGREGATION, INCLUDING RCAPs and ECAPs, AND LIMIT HOUSING OPTIONS IN AREAS OF OPPORTUNITY, CONTINUED</a:t>
            </a:r>
          </a:p>
          <a:p>
            <a:pPr lvl="1">
              <a:spcBef>
                <a:spcPts val="800"/>
              </a:spcBef>
            </a:pPr>
            <a:endParaRPr lang="en-US" sz="2400" b="1" dirty="0" smtClean="0"/>
          </a:p>
          <a:p>
            <a:pPr marL="800100" lvl="1" indent="-342900">
              <a:spcBef>
                <a:spcPts val="1200"/>
              </a:spcBef>
              <a:buFont typeface="Wingdings" pitchFamily="2" charset="2"/>
              <a:buChar char="§"/>
            </a:pPr>
            <a:r>
              <a:rPr lang="en-US" sz="2000" b="1" dirty="0" smtClean="0"/>
              <a:t>School </a:t>
            </a:r>
            <a:r>
              <a:rPr lang="en-US" sz="2000" b="1" dirty="0"/>
              <a:t>Enrollment</a:t>
            </a:r>
          </a:p>
          <a:p>
            <a:pPr marL="800100" lvl="1" indent="-342900">
              <a:spcBef>
                <a:spcPts val="1200"/>
              </a:spcBef>
              <a:buFont typeface="Wingdings" pitchFamily="2" charset="2"/>
              <a:buChar char="§"/>
            </a:pPr>
            <a:r>
              <a:rPr lang="en-US" sz="2000" b="1" dirty="0"/>
              <a:t>Systemic Discrimination</a:t>
            </a:r>
          </a:p>
          <a:p>
            <a:pPr marL="800100" lvl="1" indent="-342900">
              <a:spcBef>
                <a:spcPts val="1200"/>
              </a:spcBef>
              <a:buFont typeface="Wingdings" pitchFamily="2" charset="2"/>
              <a:buChar char="§"/>
            </a:pPr>
            <a:r>
              <a:rPr lang="en-US" sz="2000" b="1" dirty="0"/>
              <a:t>Steering</a:t>
            </a:r>
          </a:p>
          <a:p>
            <a:pPr lvl="1"/>
            <a:endParaRPr lang="en-US" sz="2000" b="1" dirty="0" smtClean="0"/>
          </a:p>
          <a:p>
            <a:pPr marL="800100" lvl="1" indent="-342900">
              <a:spcBef>
                <a:spcPts val="800"/>
              </a:spcBef>
              <a:buFont typeface="Wingdings" pitchFamily="2" charset="2"/>
              <a:buChar char="§"/>
            </a:pPr>
            <a:endParaRPr lang="en-US" sz="2000" b="1" dirty="0" smtClean="0"/>
          </a:p>
          <a:p>
            <a:pPr lvl="1">
              <a:spcBef>
                <a:spcPts val="800"/>
              </a:spcBef>
            </a:pPr>
            <a:r>
              <a:rPr lang="en-US" sz="2000" b="1" dirty="0" smtClean="0"/>
              <a:t> </a:t>
            </a:r>
          </a:p>
          <a:p>
            <a:pPr lvl="1">
              <a:spcBef>
                <a:spcPts val="800"/>
              </a:spcBef>
            </a:pPr>
            <a:r>
              <a:rPr lang="en-US" sz="2000" b="1" dirty="0"/>
              <a:t> </a:t>
            </a:r>
            <a:r>
              <a:rPr lang="en-US" sz="2000" b="1" dirty="0" smtClean="0"/>
              <a:t>    </a:t>
            </a:r>
          </a:p>
          <a:p>
            <a:pPr marL="800100" lvl="1" indent="-342900">
              <a:spcBef>
                <a:spcPts val="800"/>
              </a:spcBef>
              <a:buFont typeface="Wingdings" pitchFamily="2" charset="2"/>
              <a:buChar char="§"/>
            </a:pPr>
            <a:endParaRPr lang="en-US" sz="2000" b="1" dirty="0" smtClean="0"/>
          </a:p>
          <a:p>
            <a:pPr lvl="1">
              <a:spcBef>
                <a:spcPts val="800"/>
              </a:spcBef>
            </a:pPr>
            <a:r>
              <a:rPr lang="en-US" sz="2000" dirty="0"/>
              <a:t> </a:t>
            </a:r>
            <a:r>
              <a:rPr lang="en-US" sz="2000" dirty="0" smtClean="0"/>
              <a:t>     </a:t>
            </a:r>
          </a:p>
          <a:p>
            <a:pPr marL="800100" lvl="1" indent="-342900">
              <a:spcBef>
                <a:spcPts val="800"/>
              </a:spcBef>
              <a:buFont typeface="Wingdings" pitchFamily="2" charset="2"/>
              <a:buChar char="§"/>
            </a:pPr>
            <a:endParaRPr lang="en-US" sz="2000" dirty="0"/>
          </a:p>
        </p:txBody>
      </p:sp>
      <p:pic>
        <p:nvPicPr>
          <p:cNvPr id="14" name="Picture 13" descr="Picture77.gif"/>
          <p:cNvPicPr>
            <a:picLocks noChangeAspect="1"/>
          </p:cNvPicPr>
          <p:nvPr/>
        </p:nvPicPr>
        <p:blipFill>
          <a:blip r:embed="rId5" cstate="print"/>
          <a:stretch>
            <a:fillRect/>
          </a:stretch>
        </p:blipFill>
        <p:spPr>
          <a:xfrm>
            <a:off x="0" y="1524000"/>
            <a:ext cx="449211" cy="369938"/>
          </a:xfrm>
          <a:prstGeom prst="rect">
            <a:avLst/>
          </a:prstGeom>
        </p:spPr>
      </p:pic>
    </p:spTree>
    <p:extLst>
      <p:ext uri="{BB962C8B-B14F-4D97-AF65-F5344CB8AC3E}">
        <p14:creationId xmlns:p14="http://schemas.microsoft.com/office/powerpoint/2010/main" val="129507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8" name="Picture 7"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19251" y="1118709"/>
            <a:ext cx="9152021" cy="7561044"/>
          </a:xfrm>
          <a:prstGeom prst="rect">
            <a:avLst/>
          </a:prstGeom>
          <a:noFill/>
        </p:spPr>
        <p:txBody>
          <a:bodyPr wrap="square" rtlCol="0">
            <a:spAutoFit/>
          </a:bodyPr>
          <a:lstStyle/>
          <a:p>
            <a:pPr lvl="1">
              <a:spcBef>
                <a:spcPts val="800"/>
              </a:spcBef>
            </a:pPr>
            <a:r>
              <a:rPr lang="en-US" sz="2400" b="1" dirty="0" smtClean="0"/>
              <a:t>POTENTIAL FACTORS THAT CREATE OR PERPETUATE SEGREGATION, INCLUDING RCAPs and ECAPs AND LIMIT HOUSING OPTIONS IN AREAS OF OPPORTUNITY, CONTINUED</a:t>
            </a:r>
          </a:p>
          <a:p>
            <a:pPr marL="800100" lvl="1" indent="-342900">
              <a:spcBef>
                <a:spcPts val="1200"/>
              </a:spcBef>
              <a:buFont typeface="Wingdings" pitchFamily="2" charset="2"/>
              <a:buChar char="§"/>
            </a:pPr>
            <a:r>
              <a:rPr lang="en-US" sz="2000" b="1" dirty="0" smtClean="0"/>
              <a:t>Land or Development Cost Barriers</a:t>
            </a:r>
          </a:p>
          <a:p>
            <a:pPr marL="800100" lvl="1" indent="-342900">
              <a:spcBef>
                <a:spcPts val="1200"/>
              </a:spcBef>
              <a:buFont typeface="Wingdings" pitchFamily="2" charset="2"/>
              <a:buChar char="§"/>
            </a:pPr>
            <a:r>
              <a:rPr lang="en-US" sz="2000" b="1" dirty="0" smtClean="0"/>
              <a:t>Lack of Code Enforcement</a:t>
            </a:r>
          </a:p>
          <a:p>
            <a:pPr marL="800100" lvl="1" indent="-342900">
              <a:spcBef>
                <a:spcPts val="1200"/>
              </a:spcBef>
              <a:buFont typeface="Wingdings" pitchFamily="2" charset="2"/>
              <a:buChar char="§"/>
            </a:pPr>
            <a:r>
              <a:rPr lang="en-US" sz="2000" b="1" dirty="0" smtClean="0"/>
              <a:t>Local Residency Preference or Other PHA Preference Systems</a:t>
            </a:r>
          </a:p>
          <a:p>
            <a:pPr marL="800100" lvl="1" indent="-342900">
              <a:spcBef>
                <a:spcPts val="1200"/>
              </a:spcBef>
              <a:buFont typeface="Wingdings" pitchFamily="2" charset="2"/>
              <a:buChar char="§"/>
            </a:pPr>
            <a:r>
              <a:rPr lang="en-US" sz="2000" b="1" dirty="0" smtClean="0"/>
              <a:t>Land Availability</a:t>
            </a:r>
          </a:p>
          <a:p>
            <a:pPr marL="800100" lvl="1" indent="-342900">
              <a:spcBef>
                <a:spcPts val="800"/>
              </a:spcBef>
              <a:buFont typeface="Wingdings" pitchFamily="2" charset="2"/>
              <a:buChar char="§"/>
            </a:pPr>
            <a:r>
              <a:rPr lang="en-US" sz="2000" b="1" dirty="0" smtClean="0"/>
              <a:t>Lack of Housing Choice Voucher Opportunities that Concentrate Members of Protected Classes:</a:t>
            </a:r>
          </a:p>
          <a:p>
            <a:pPr lvl="1">
              <a:spcBef>
                <a:spcPts val="800"/>
              </a:spcBef>
            </a:pPr>
            <a:r>
              <a:rPr lang="en-US" sz="2000" dirty="0"/>
              <a:t> </a:t>
            </a:r>
            <a:r>
              <a:rPr lang="en-US" sz="2000" dirty="0" smtClean="0"/>
              <a:t>     -  Source of income discrimination</a:t>
            </a:r>
          </a:p>
          <a:p>
            <a:pPr lvl="1"/>
            <a:r>
              <a:rPr lang="en-US" sz="2000" dirty="0"/>
              <a:t> </a:t>
            </a:r>
            <a:r>
              <a:rPr lang="en-US" sz="2000" dirty="0" smtClean="0"/>
              <a:t>     -  A lack of accessible housing for people with mobility disabilities</a:t>
            </a:r>
          </a:p>
          <a:p>
            <a:pPr lvl="1"/>
            <a:r>
              <a:rPr lang="en-US" sz="2000" dirty="0"/>
              <a:t> </a:t>
            </a:r>
            <a:r>
              <a:rPr lang="en-US" sz="2000" dirty="0" smtClean="0"/>
              <a:t>     -  PHA residency restrictions or preference systems</a:t>
            </a:r>
            <a:endParaRPr lang="en-US" sz="2000" dirty="0"/>
          </a:p>
          <a:p>
            <a:pPr lvl="1"/>
            <a:endParaRPr lang="en-US" sz="2000" b="1" dirty="0" smtClean="0"/>
          </a:p>
          <a:p>
            <a:pPr marL="800100" lvl="1" indent="-342900">
              <a:spcBef>
                <a:spcPts val="800"/>
              </a:spcBef>
              <a:buFont typeface="Wingdings" pitchFamily="2" charset="2"/>
              <a:buChar char="§"/>
            </a:pPr>
            <a:endParaRPr lang="en-US" sz="2000" b="1" dirty="0" smtClean="0"/>
          </a:p>
          <a:p>
            <a:pPr lvl="1">
              <a:spcBef>
                <a:spcPts val="800"/>
              </a:spcBef>
            </a:pPr>
            <a:r>
              <a:rPr lang="en-US" sz="2000" b="1" dirty="0" smtClean="0"/>
              <a:t> </a:t>
            </a:r>
          </a:p>
          <a:p>
            <a:pPr lvl="1">
              <a:spcBef>
                <a:spcPts val="800"/>
              </a:spcBef>
            </a:pPr>
            <a:r>
              <a:rPr lang="en-US" sz="2000" b="1" dirty="0"/>
              <a:t> </a:t>
            </a:r>
            <a:r>
              <a:rPr lang="en-US" sz="2000" b="1" dirty="0" smtClean="0"/>
              <a:t>    </a:t>
            </a:r>
          </a:p>
          <a:p>
            <a:pPr marL="800100" lvl="1" indent="-342900">
              <a:spcBef>
                <a:spcPts val="800"/>
              </a:spcBef>
              <a:buFont typeface="Wingdings" pitchFamily="2" charset="2"/>
              <a:buChar char="§"/>
            </a:pPr>
            <a:endParaRPr lang="en-US" sz="2000" b="1" dirty="0" smtClean="0"/>
          </a:p>
          <a:p>
            <a:pPr lvl="1">
              <a:spcBef>
                <a:spcPts val="800"/>
              </a:spcBef>
            </a:pPr>
            <a:r>
              <a:rPr lang="en-US" sz="2000" dirty="0"/>
              <a:t> </a:t>
            </a:r>
            <a:r>
              <a:rPr lang="en-US" sz="2000" dirty="0" smtClean="0"/>
              <a:t>     </a:t>
            </a:r>
          </a:p>
          <a:p>
            <a:pPr marL="800100" lvl="1" indent="-342900">
              <a:spcBef>
                <a:spcPts val="800"/>
              </a:spcBef>
              <a:buFont typeface="Wingdings" pitchFamily="2" charset="2"/>
              <a:buChar char="§"/>
            </a:pPr>
            <a:endParaRPr lang="en-US" sz="2000" dirty="0"/>
          </a:p>
        </p:txBody>
      </p:sp>
      <p:pic>
        <p:nvPicPr>
          <p:cNvPr id="14" name="Picture 13" descr="Picture77.gif"/>
          <p:cNvPicPr>
            <a:picLocks noChangeAspect="1"/>
          </p:cNvPicPr>
          <p:nvPr/>
        </p:nvPicPr>
        <p:blipFill>
          <a:blip r:embed="rId5" cstate="print"/>
          <a:stretch>
            <a:fillRect/>
          </a:stretch>
        </p:blipFill>
        <p:spPr>
          <a:xfrm>
            <a:off x="7989" y="1524000"/>
            <a:ext cx="449211" cy="369938"/>
          </a:xfrm>
          <a:prstGeom prst="rect">
            <a:avLst/>
          </a:prstGeom>
        </p:spPr>
      </p:pic>
    </p:spTree>
    <p:extLst>
      <p:ext uri="{BB962C8B-B14F-4D97-AF65-F5344CB8AC3E}">
        <p14:creationId xmlns:p14="http://schemas.microsoft.com/office/powerpoint/2010/main" val="2737047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8" name="Picture 7" descr="Brick 4.PNG"/>
          <p:cNvPicPr>
            <a:picLocks noChangeAspect="1"/>
          </p:cNvPicPr>
          <p:nvPr/>
        </p:nvPicPr>
        <p:blipFill>
          <a:blip r:embed="rId4" cstate="print"/>
          <a:stretch>
            <a:fillRect/>
          </a:stretch>
        </p:blipFill>
        <p:spPr>
          <a:xfrm>
            <a:off x="0" y="4794144"/>
            <a:ext cx="3156112" cy="2063856"/>
          </a:xfrm>
          <a:prstGeom prst="rect">
            <a:avLst/>
          </a:prstGeom>
        </p:spPr>
      </p:pic>
      <p:pic>
        <p:nvPicPr>
          <p:cNvPr id="10" name="Picture 9" descr="Picture77.gif"/>
          <p:cNvPicPr>
            <a:picLocks noChangeAspect="1"/>
          </p:cNvPicPr>
          <p:nvPr/>
        </p:nvPicPr>
        <p:blipFill>
          <a:blip r:embed="rId5" cstate="print"/>
          <a:stretch>
            <a:fillRect/>
          </a:stretch>
        </p:blipFill>
        <p:spPr>
          <a:xfrm>
            <a:off x="0" y="1154062"/>
            <a:ext cx="449211" cy="369938"/>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8022" y="1143000"/>
            <a:ext cx="9135978" cy="6471002"/>
          </a:xfrm>
          <a:prstGeom prst="rect">
            <a:avLst/>
          </a:prstGeom>
          <a:noFill/>
        </p:spPr>
        <p:txBody>
          <a:bodyPr wrap="square" rtlCol="0">
            <a:spAutoFit/>
          </a:bodyPr>
          <a:lstStyle/>
          <a:p>
            <a:pPr lvl="1">
              <a:spcBef>
                <a:spcPts val="800"/>
              </a:spcBef>
            </a:pPr>
            <a:r>
              <a:rPr lang="en-US" sz="2400" b="1" dirty="0" smtClean="0"/>
              <a:t>ADDRESS THE FAIR HOUSING ENVIRONMENT.</a:t>
            </a:r>
          </a:p>
          <a:p>
            <a:pPr lvl="1">
              <a:spcBef>
                <a:spcPts val="800"/>
              </a:spcBef>
            </a:pPr>
            <a:endParaRPr lang="en-US" sz="1050" b="1" dirty="0" smtClean="0"/>
          </a:p>
          <a:p>
            <a:pPr marL="800100" lvl="1" indent="-342900">
              <a:spcBef>
                <a:spcPts val="800"/>
              </a:spcBef>
              <a:buFont typeface="Wingdings" pitchFamily="2" charset="2"/>
              <a:buChar char="§"/>
            </a:pPr>
            <a:r>
              <a:rPr lang="en-US" sz="2000" b="1" dirty="0" smtClean="0"/>
              <a:t>Is there evidence of </a:t>
            </a:r>
            <a:r>
              <a:rPr lang="en-US" sz="2000" b="1" i="1" dirty="0" smtClean="0"/>
              <a:t>systemic </a:t>
            </a:r>
            <a:r>
              <a:rPr lang="en-US" sz="2000" b="1" dirty="0" smtClean="0"/>
              <a:t>discrimination?</a:t>
            </a:r>
          </a:p>
          <a:p>
            <a:pPr marL="800100" lvl="1" indent="-342900">
              <a:spcBef>
                <a:spcPts val="800"/>
              </a:spcBef>
              <a:buFont typeface="Wingdings" pitchFamily="2" charset="2"/>
              <a:buChar char="§"/>
            </a:pPr>
            <a:r>
              <a:rPr lang="en-US" sz="2000" b="1" dirty="0" smtClean="0"/>
              <a:t>Are there open findings of discrimination involving the jurisdiction, a local PHA, recipient, or </a:t>
            </a:r>
            <a:r>
              <a:rPr lang="en-US" sz="2000" b="1" dirty="0" err="1" smtClean="0"/>
              <a:t>subrecipient</a:t>
            </a:r>
            <a:r>
              <a:rPr lang="en-US" sz="2000" b="1" dirty="0" smtClean="0"/>
              <a:t>?</a:t>
            </a:r>
          </a:p>
          <a:p>
            <a:pPr marL="800100" lvl="1" indent="-342900">
              <a:spcBef>
                <a:spcPts val="800"/>
              </a:spcBef>
              <a:buFont typeface="Wingdings" pitchFamily="2" charset="2"/>
              <a:buChar char="§"/>
            </a:pPr>
            <a:r>
              <a:rPr lang="en-US" sz="2000" b="1" dirty="0" smtClean="0"/>
              <a:t>Are there local fair housing enforcement mechanisms?</a:t>
            </a:r>
          </a:p>
          <a:p>
            <a:pPr lvl="1">
              <a:spcBef>
                <a:spcPts val="800"/>
              </a:spcBef>
            </a:pPr>
            <a:r>
              <a:rPr lang="en-US" sz="2000" b="1" dirty="0"/>
              <a:t> </a:t>
            </a:r>
            <a:r>
              <a:rPr lang="en-US" sz="2000" b="1" dirty="0" smtClean="0"/>
              <a:t>     -  </a:t>
            </a:r>
            <a:r>
              <a:rPr lang="en-US" sz="2000" dirty="0" smtClean="0"/>
              <a:t>Local or state fair housing law(s) </a:t>
            </a:r>
          </a:p>
          <a:p>
            <a:pPr lvl="1"/>
            <a:r>
              <a:rPr lang="en-US" sz="2000" dirty="0" smtClean="0"/>
              <a:t>      -  Agencies that enforce local civil rights laws</a:t>
            </a:r>
          </a:p>
          <a:p>
            <a:pPr marL="800100" lvl="1" indent="-342900">
              <a:spcBef>
                <a:spcPts val="800"/>
              </a:spcBef>
              <a:buFont typeface="Wingdings" pitchFamily="2" charset="2"/>
              <a:buChar char="§"/>
            </a:pPr>
            <a:r>
              <a:rPr lang="en-US" sz="2000" b="1" dirty="0" smtClean="0"/>
              <a:t>Are there fair housing education opportunities for employees of recipients and </a:t>
            </a:r>
            <a:r>
              <a:rPr lang="en-US" sz="2000" b="1" dirty="0" err="1" smtClean="0"/>
              <a:t>subrecipients</a:t>
            </a:r>
            <a:r>
              <a:rPr lang="en-US" sz="2000" b="1" dirty="0" smtClean="0"/>
              <a:t>, local PHAs, members of the public, and housing providers?</a:t>
            </a:r>
          </a:p>
          <a:p>
            <a:pPr marL="800100" lvl="1" indent="-342900">
              <a:spcBef>
                <a:spcPts val="800"/>
              </a:spcBef>
              <a:buFont typeface="Wingdings" pitchFamily="2" charset="2"/>
              <a:buChar char="§"/>
            </a:pPr>
            <a:r>
              <a:rPr lang="en-US" sz="2000" b="1" dirty="0" smtClean="0"/>
              <a:t>Are there local fair housing organizations?  </a:t>
            </a:r>
          </a:p>
          <a:p>
            <a:pPr marL="800100" lvl="1" indent="-342900">
              <a:spcBef>
                <a:spcPts val="800"/>
              </a:spcBef>
              <a:buFont typeface="Wingdings" pitchFamily="2" charset="2"/>
              <a:buChar char="§"/>
            </a:pPr>
            <a:r>
              <a:rPr lang="en-US" sz="2000" b="1" dirty="0" smtClean="0"/>
              <a:t>Are there opportunities for collaboration?</a:t>
            </a:r>
          </a:p>
          <a:p>
            <a:pPr marL="800100" lvl="1" indent="-342900">
              <a:spcBef>
                <a:spcPts val="800"/>
              </a:spcBef>
              <a:buFont typeface="Wingdings" pitchFamily="2" charset="2"/>
              <a:buChar char="§"/>
            </a:pPr>
            <a:r>
              <a:rPr lang="en-US" sz="2000" b="1" dirty="0" smtClean="0"/>
              <a:t>What is public policy about addressing civil rights violations, systemic discrimination, community opposition, etc.?</a:t>
            </a:r>
          </a:p>
          <a:p>
            <a:pPr marL="800100" lvl="1" indent="-342900">
              <a:spcBef>
                <a:spcPts val="800"/>
              </a:spcBef>
              <a:buFont typeface="Wingdings" pitchFamily="2" charset="2"/>
              <a:buChar char="§"/>
            </a:pPr>
            <a:endParaRPr lang="en-US" sz="2000" b="1" dirty="0" smtClean="0"/>
          </a:p>
          <a:p>
            <a:pPr marL="800100" lvl="1" indent="-342900">
              <a:spcBef>
                <a:spcPts val="800"/>
              </a:spcBef>
              <a:buFont typeface="Wingdings" pitchFamily="2" charset="2"/>
              <a:buChar char="§"/>
            </a:pPr>
            <a:endParaRPr lang="en-US" sz="2000" dirty="0"/>
          </a:p>
        </p:txBody>
      </p:sp>
    </p:spTree>
    <p:extLst>
      <p:ext uri="{BB962C8B-B14F-4D97-AF65-F5344CB8AC3E}">
        <p14:creationId xmlns:p14="http://schemas.microsoft.com/office/powerpoint/2010/main" val="3966484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rick 4.PNG"/>
          <p:cNvPicPr>
            <a:picLocks noChangeAspect="1"/>
          </p:cNvPicPr>
          <p:nvPr/>
        </p:nvPicPr>
        <p:blipFill>
          <a:blip r:embed="rId3" cstate="print"/>
          <a:stretch>
            <a:fillRect/>
          </a:stretch>
        </p:blipFill>
        <p:spPr>
          <a:xfrm>
            <a:off x="-76201" y="4794144"/>
            <a:ext cx="3156112" cy="2063856"/>
          </a:xfrm>
          <a:prstGeom prst="rect">
            <a:avLst/>
          </a:prstGeom>
        </p:spPr>
      </p:pic>
      <p:pic>
        <p:nvPicPr>
          <p:cNvPr id="7" name="Picture 6" descr="Picture78.gif"/>
          <p:cNvPicPr>
            <a:picLocks noChangeAspect="1"/>
          </p:cNvPicPr>
          <p:nvPr/>
        </p:nvPicPr>
        <p:blipFill>
          <a:blip r:embed="rId4" cstate="print"/>
          <a:stretch>
            <a:fillRect/>
          </a:stretch>
        </p:blipFill>
        <p:spPr>
          <a:xfrm>
            <a:off x="7505700" y="4953000"/>
            <a:ext cx="1638300" cy="1805653"/>
          </a:xfrm>
          <a:prstGeom prst="rect">
            <a:avLst/>
          </a:prstGeom>
        </p:spPr>
      </p:pic>
      <p:pic>
        <p:nvPicPr>
          <p:cNvPr id="8" name="Picture 7" descr="Brick 4.PNG"/>
          <p:cNvPicPr>
            <a:picLocks noChangeAspect="1"/>
          </p:cNvPicPr>
          <p:nvPr/>
        </p:nvPicPr>
        <p:blipFill>
          <a:blip r:embed="rId3" cstate="print"/>
          <a:stretch>
            <a:fillRect/>
          </a:stretch>
        </p:blipFill>
        <p:spPr>
          <a:xfrm>
            <a:off x="-31912" y="4794144"/>
            <a:ext cx="3156112" cy="2063856"/>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0" y="1219200"/>
            <a:ext cx="9144000" cy="6329938"/>
          </a:xfrm>
          <a:prstGeom prst="rect">
            <a:avLst/>
          </a:prstGeom>
          <a:noFill/>
        </p:spPr>
        <p:txBody>
          <a:bodyPr wrap="square" rtlCol="0">
            <a:spAutoFit/>
          </a:bodyPr>
          <a:lstStyle/>
          <a:p>
            <a:pPr lvl="1">
              <a:spcBef>
                <a:spcPts val="800"/>
              </a:spcBef>
            </a:pPr>
            <a:r>
              <a:rPr lang="en-US" sz="2400" b="1" dirty="0" smtClean="0"/>
              <a:t>ADDRESS INFRASTRUCTURE IMPROVEMENTS/EXPENDITURES.</a:t>
            </a:r>
          </a:p>
          <a:p>
            <a:pPr lvl="1">
              <a:spcBef>
                <a:spcPts val="800"/>
              </a:spcBef>
            </a:pPr>
            <a:endParaRPr lang="en-US" sz="800" dirty="0"/>
          </a:p>
          <a:p>
            <a:pPr marL="800100" lvl="1" indent="-342900">
              <a:spcBef>
                <a:spcPts val="800"/>
              </a:spcBef>
              <a:buFont typeface="Wingdings" pitchFamily="2" charset="2"/>
              <a:buChar char="§"/>
            </a:pPr>
            <a:r>
              <a:rPr lang="en-US" sz="2000" b="1" dirty="0" smtClean="0"/>
              <a:t>Transportation</a:t>
            </a:r>
          </a:p>
          <a:p>
            <a:pPr lvl="1">
              <a:spcBef>
                <a:spcPts val="800"/>
              </a:spcBef>
            </a:pPr>
            <a:r>
              <a:rPr lang="en-US" sz="2000" b="1" dirty="0"/>
              <a:t> </a:t>
            </a:r>
            <a:r>
              <a:rPr lang="en-US" sz="2000" b="1" dirty="0" smtClean="0"/>
              <a:t>     -  </a:t>
            </a:r>
            <a:r>
              <a:rPr lang="en-US" sz="2000" dirty="0" smtClean="0"/>
              <a:t>Evaluate the location of public transportation system service areas</a:t>
            </a:r>
          </a:p>
          <a:p>
            <a:pPr lvl="1"/>
            <a:r>
              <a:rPr lang="en-US" sz="2000" dirty="0"/>
              <a:t> </a:t>
            </a:r>
            <a:r>
              <a:rPr lang="en-US" sz="2000" dirty="0" smtClean="0"/>
              <a:t>     -  Transportation costs</a:t>
            </a:r>
          </a:p>
          <a:p>
            <a:pPr lvl="1"/>
            <a:r>
              <a:rPr lang="en-US" sz="2000" dirty="0"/>
              <a:t> </a:t>
            </a:r>
            <a:r>
              <a:rPr lang="en-US" sz="2000" dirty="0" smtClean="0"/>
              <a:t>     -  Commute times to employment opportunities</a:t>
            </a:r>
          </a:p>
          <a:p>
            <a:pPr lvl="1"/>
            <a:r>
              <a:rPr lang="en-US" sz="2000" dirty="0"/>
              <a:t> </a:t>
            </a:r>
            <a:r>
              <a:rPr lang="en-US" sz="2000" dirty="0" smtClean="0"/>
              <a:t>     -  What are the local challenges?</a:t>
            </a:r>
          </a:p>
          <a:p>
            <a:pPr marL="800100" lvl="1" indent="-342900">
              <a:spcBef>
                <a:spcPts val="800"/>
              </a:spcBef>
              <a:buFont typeface="Wingdings" pitchFamily="2" charset="2"/>
              <a:buChar char="§"/>
            </a:pPr>
            <a:r>
              <a:rPr lang="en-US" sz="2000" b="1" dirty="0" smtClean="0"/>
              <a:t>Economic Development and Revitalization</a:t>
            </a:r>
          </a:p>
          <a:p>
            <a:pPr lvl="1">
              <a:spcBef>
                <a:spcPts val="800"/>
              </a:spcBef>
            </a:pPr>
            <a:r>
              <a:rPr lang="en-US" sz="2000" dirty="0" smtClean="0"/>
              <a:t>      -  Where are large investments targeted?</a:t>
            </a:r>
          </a:p>
          <a:p>
            <a:pPr lvl="1"/>
            <a:r>
              <a:rPr lang="en-US" sz="2000" dirty="0"/>
              <a:t> </a:t>
            </a:r>
            <a:r>
              <a:rPr lang="en-US" sz="2000" dirty="0" smtClean="0"/>
              <a:t>     -  Will planned investments reduce segregation and increase access to areas of </a:t>
            </a:r>
          </a:p>
          <a:p>
            <a:pPr lvl="1"/>
            <a:r>
              <a:rPr lang="en-US" sz="2000" dirty="0"/>
              <a:t> </a:t>
            </a:r>
            <a:r>
              <a:rPr lang="en-US" sz="2000" dirty="0" smtClean="0"/>
              <a:t>         opportunity?</a:t>
            </a:r>
          </a:p>
          <a:p>
            <a:pPr marL="800100" lvl="1" indent="-342900">
              <a:spcBef>
                <a:spcPts val="800"/>
              </a:spcBef>
              <a:buFont typeface="Wingdings" pitchFamily="2" charset="2"/>
              <a:buChar char="§"/>
            </a:pPr>
            <a:r>
              <a:rPr lang="en-US" sz="2000" b="1" dirty="0" smtClean="0"/>
              <a:t>Sustainable, Walkable Community </a:t>
            </a:r>
            <a:r>
              <a:rPr lang="en-US" sz="2000" b="1" dirty="0" err="1" smtClean="0"/>
              <a:t>Indiators</a:t>
            </a:r>
            <a:r>
              <a:rPr lang="en-US" sz="2000" b="1" dirty="0" smtClean="0"/>
              <a:t> </a:t>
            </a:r>
          </a:p>
          <a:p>
            <a:pPr lvl="1">
              <a:spcBef>
                <a:spcPts val="800"/>
              </a:spcBef>
            </a:pPr>
            <a:r>
              <a:rPr lang="en-US" sz="2000" b="1" dirty="0"/>
              <a:t> </a:t>
            </a:r>
            <a:r>
              <a:rPr lang="en-US" sz="2000" b="1" dirty="0" smtClean="0"/>
              <a:t>     -  </a:t>
            </a:r>
            <a:r>
              <a:rPr lang="en-US" sz="2000" dirty="0" smtClean="0"/>
              <a:t>TOD Indicators</a:t>
            </a:r>
          </a:p>
          <a:p>
            <a:pPr lvl="1">
              <a:spcBef>
                <a:spcPts val="800"/>
              </a:spcBef>
            </a:pPr>
            <a:endParaRPr lang="en-US" sz="2000" b="1" dirty="0" smtClean="0"/>
          </a:p>
          <a:p>
            <a:pPr marL="800100" lvl="1" indent="-342900">
              <a:spcBef>
                <a:spcPts val="800"/>
              </a:spcBef>
              <a:buFont typeface="Wingdings" pitchFamily="2" charset="2"/>
              <a:buChar char="§"/>
            </a:pPr>
            <a:endParaRPr lang="en-US" sz="2000" dirty="0" smtClean="0"/>
          </a:p>
          <a:p>
            <a:pPr marL="800100" lvl="1" indent="-342900">
              <a:spcBef>
                <a:spcPts val="800"/>
              </a:spcBef>
              <a:buFont typeface="Wingdings" pitchFamily="2" charset="2"/>
              <a:buChar char="§"/>
            </a:pPr>
            <a:endParaRPr lang="en-US" sz="2000" dirty="0" smtClean="0"/>
          </a:p>
          <a:p>
            <a:pPr marL="800100" lvl="1" indent="-342900">
              <a:spcBef>
                <a:spcPts val="800"/>
              </a:spcBef>
              <a:buFont typeface="Wingdings" pitchFamily="2" charset="2"/>
              <a:buChar char="§"/>
            </a:pPr>
            <a:endParaRPr lang="en-US" sz="2000" dirty="0"/>
          </a:p>
        </p:txBody>
      </p:sp>
      <p:pic>
        <p:nvPicPr>
          <p:cNvPr id="14" name="Picture 13" descr="Picture77.gif"/>
          <p:cNvPicPr>
            <a:picLocks noChangeAspect="1"/>
          </p:cNvPicPr>
          <p:nvPr/>
        </p:nvPicPr>
        <p:blipFill>
          <a:blip r:embed="rId5" cstate="print"/>
          <a:stretch>
            <a:fillRect/>
          </a:stretch>
        </p:blipFill>
        <p:spPr>
          <a:xfrm>
            <a:off x="0" y="1295400"/>
            <a:ext cx="449211" cy="369938"/>
          </a:xfrm>
          <a:prstGeom prst="rect">
            <a:avLst/>
          </a:prstGeom>
        </p:spPr>
      </p:pic>
    </p:spTree>
    <p:extLst>
      <p:ext uri="{BB962C8B-B14F-4D97-AF65-F5344CB8AC3E}">
        <p14:creationId xmlns:p14="http://schemas.microsoft.com/office/powerpoint/2010/main" val="3504859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rick 4.PNG"/>
          <p:cNvPicPr>
            <a:picLocks noChangeAspect="1"/>
          </p:cNvPicPr>
          <p:nvPr/>
        </p:nvPicPr>
        <p:blipFill>
          <a:blip r:embed="rId3" cstate="print"/>
          <a:stretch>
            <a:fillRect/>
          </a:stretch>
        </p:blipFill>
        <p:spPr>
          <a:xfrm>
            <a:off x="-31912" y="4794144"/>
            <a:ext cx="3156112" cy="2063856"/>
          </a:xfrm>
          <a:prstGeom prst="rect">
            <a:avLst/>
          </a:prstGeom>
        </p:spPr>
      </p:pic>
      <p:pic>
        <p:nvPicPr>
          <p:cNvPr id="7" name="Picture 6" descr="Picture78.gif"/>
          <p:cNvPicPr>
            <a:picLocks noChangeAspect="1"/>
          </p:cNvPicPr>
          <p:nvPr/>
        </p:nvPicPr>
        <p:blipFill>
          <a:blip r:embed="rId4" cstate="print"/>
          <a:stretch>
            <a:fillRect/>
          </a:stretch>
        </p:blipFill>
        <p:spPr>
          <a:xfrm>
            <a:off x="7505700" y="4953000"/>
            <a:ext cx="1638300" cy="1805653"/>
          </a:xfrm>
          <a:prstGeom prst="rect">
            <a:avLst/>
          </a:prstGeom>
        </p:spPr>
      </p:pic>
      <p:pic>
        <p:nvPicPr>
          <p:cNvPr id="8" name="Picture 7" descr="Brick 4.PNG"/>
          <p:cNvPicPr>
            <a:picLocks noChangeAspect="1"/>
          </p:cNvPicPr>
          <p:nvPr/>
        </p:nvPicPr>
        <p:blipFill>
          <a:blip r:embed="rId3" cstate="print"/>
          <a:stretch>
            <a:fillRect/>
          </a:stretch>
        </p:blipFill>
        <p:spPr>
          <a:xfrm>
            <a:off x="-31912" y="4794144"/>
            <a:ext cx="3156112" cy="2063856"/>
          </a:xfrm>
          <a:prstGeom prst="rect">
            <a:avLst/>
          </a:prstGeom>
        </p:spPr>
      </p:pic>
      <p:sp>
        <p:nvSpPr>
          <p:cNvPr id="13" name="TextBox 12"/>
          <p:cNvSpPr txBox="1"/>
          <p:nvPr/>
        </p:nvSpPr>
        <p:spPr>
          <a:xfrm>
            <a:off x="-8021" y="0"/>
            <a:ext cx="9129562" cy="1107996"/>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200" b="1" dirty="0" smtClean="0">
                <a:solidFill>
                  <a:srgbClr val="061C9E"/>
                </a:solidFill>
              </a:rPr>
              <a:t>AFFH Requirements for CPD Recipients </a:t>
            </a:r>
            <a:endParaRPr lang="en-US" sz="2200" b="1" dirty="0">
              <a:solidFill>
                <a:srgbClr val="061C9E"/>
              </a:solidFill>
            </a:endParaRPr>
          </a:p>
          <a:p>
            <a:pPr algn="ctr"/>
            <a:r>
              <a:rPr lang="en-US" sz="2200" b="1" dirty="0" smtClean="0">
                <a:solidFill>
                  <a:srgbClr val="061C9E"/>
                </a:solidFill>
              </a:rPr>
              <a:t>Step 1:  Conducting an Analysis to Identify Impediments, </a:t>
            </a:r>
          </a:p>
          <a:p>
            <a:pPr algn="ctr"/>
            <a:r>
              <a:rPr lang="en-US" sz="2200" b="1" dirty="0" smtClean="0">
                <a:solidFill>
                  <a:srgbClr val="061C9E"/>
                </a:solidFill>
              </a:rPr>
              <a:t>Six Core Components of an AI, Continued</a:t>
            </a:r>
          </a:p>
        </p:txBody>
      </p:sp>
      <p:sp>
        <p:nvSpPr>
          <p:cNvPr id="6" name="TextBox 5"/>
          <p:cNvSpPr txBox="1"/>
          <p:nvPr/>
        </p:nvSpPr>
        <p:spPr>
          <a:xfrm>
            <a:off x="0" y="1143000"/>
            <a:ext cx="9144000" cy="8669040"/>
          </a:xfrm>
          <a:prstGeom prst="rect">
            <a:avLst/>
          </a:prstGeom>
          <a:noFill/>
        </p:spPr>
        <p:txBody>
          <a:bodyPr wrap="square" rtlCol="0">
            <a:spAutoFit/>
          </a:bodyPr>
          <a:lstStyle/>
          <a:p>
            <a:pPr lvl="1">
              <a:spcBef>
                <a:spcPts val="800"/>
              </a:spcBef>
            </a:pPr>
            <a:r>
              <a:rPr lang="en-US" sz="2400" b="1" dirty="0" smtClean="0"/>
              <a:t>PUBLIC PARTICIPATION PROCESS</a:t>
            </a:r>
          </a:p>
          <a:p>
            <a:pPr lvl="1">
              <a:spcBef>
                <a:spcPts val="800"/>
              </a:spcBef>
            </a:pPr>
            <a:r>
              <a:rPr lang="en-US" sz="2000" b="1" dirty="0"/>
              <a:t>Engage and consult with key players during the AI process:</a:t>
            </a:r>
          </a:p>
          <a:p>
            <a:pPr marL="800100" lvl="1" indent="-342900">
              <a:spcBef>
                <a:spcPts val="600"/>
              </a:spcBef>
              <a:buFont typeface="Wingdings" pitchFamily="2" charset="2"/>
              <a:buChar char="§"/>
            </a:pPr>
            <a:r>
              <a:rPr lang="en-US" sz="2000" dirty="0" smtClean="0"/>
              <a:t>State and local government agencies involved in fair housing enforcement, housing, and community revitalization</a:t>
            </a:r>
          </a:p>
          <a:p>
            <a:pPr marL="800100" lvl="1" indent="-342900">
              <a:spcBef>
                <a:spcPts val="600"/>
              </a:spcBef>
              <a:buFont typeface="Wingdings" pitchFamily="2" charset="2"/>
              <a:buChar char="§"/>
            </a:pPr>
            <a:r>
              <a:rPr lang="en-US" sz="2000" dirty="0" smtClean="0"/>
              <a:t>Private fair housing groups</a:t>
            </a:r>
          </a:p>
          <a:p>
            <a:pPr marL="800100" lvl="1" indent="-342900">
              <a:spcBef>
                <a:spcPts val="600"/>
              </a:spcBef>
              <a:buFont typeface="Wingdings" pitchFamily="2" charset="2"/>
              <a:buChar char="§"/>
            </a:pPr>
            <a:r>
              <a:rPr lang="en-US" sz="2000" dirty="0" smtClean="0"/>
              <a:t>PHAs</a:t>
            </a:r>
          </a:p>
          <a:p>
            <a:pPr marL="800100" lvl="1" indent="-342900">
              <a:spcBef>
                <a:spcPts val="600"/>
              </a:spcBef>
              <a:buFont typeface="Wingdings" pitchFamily="2" charset="2"/>
              <a:buChar char="§"/>
            </a:pPr>
            <a:r>
              <a:rPr lang="en-US" sz="2000" dirty="0" smtClean="0"/>
              <a:t>Affordable housing developers and providers</a:t>
            </a:r>
          </a:p>
          <a:p>
            <a:pPr marL="800100" lvl="1" indent="-342900">
              <a:spcBef>
                <a:spcPts val="600"/>
              </a:spcBef>
              <a:buFont typeface="Wingdings" pitchFamily="2" charset="2"/>
              <a:buChar char="§"/>
            </a:pPr>
            <a:r>
              <a:rPr lang="en-US" sz="2000" dirty="0" smtClean="0"/>
              <a:t>Civil rights groups</a:t>
            </a:r>
          </a:p>
          <a:p>
            <a:pPr marL="800100" lvl="1" indent="-342900">
              <a:spcBef>
                <a:spcPts val="600"/>
              </a:spcBef>
              <a:buFont typeface="Wingdings" pitchFamily="2" charset="2"/>
              <a:buChar char="§"/>
            </a:pPr>
            <a:r>
              <a:rPr lang="en-US" sz="2000" dirty="0" smtClean="0"/>
              <a:t>Immigrant-focused organizations</a:t>
            </a:r>
          </a:p>
          <a:p>
            <a:pPr marL="800100" lvl="1" indent="-342900">
              <a:spcBef>
                <a:spcPts val="600"/>
              </a:spcBef>
              <a:buFont typeface="Wingdings" pitchFamily="2" charset="2"/>
              <a:buChar char="§"/>
            </a:pPr>
            <a:r>
              <a:rPr lang="en-US" sz="2000" dirty="0" smtClean="0"/>
              <a:t>Disability advocacy organizations</a:t>
            </a:r>
          </a:p>
          <a:p>
            <a:pPr marL="800100" lvl="1" indent="-342900">
              <a:spcBef>
                <a:spcPts val="600"/>
              </a:spcBef>
              <a:buFont typeface="Wingdings" pitchFamily="2" charset="2"/>
              <a:buChar char="§"/>
            </a:pPr>
            <a:r>
              <a:rPr lang="en-US" sz="2000" dirty="0" smtClean="0"/>
              <a:t>Other groups representing minority populations (i.e., LEP persons)</a:t>
            </a:r>
          </a:p>
          <a:p>
            <a:pPr marL="800100" lvl="1" indent="-342900">
              <a:spcBef>
                <a:spcPts val="600"/>
              </a:spcBef>
              <a:buFont typeface="Wingdings" pitchFamily="2" charset="2"/>
              <a:buChar char="§"/>
            </a:pPr>
            <a:r>
              <a:rPr lang="en-US" sz="2000" dirty="0" smtClean="0"/>
              <a:t>Housing providers (i.e., realtors, lenders, apartment associations, etc.)</a:t>
            </a:r>
          </a:p>
          <a:p>
            <a:pPr marL="800100" lvl="1" indent="-342900">
              <a:spcBef>
                <a:spcPts val="600"/>
              </a:spcBef>
              <a:buFont typeface="Wingdings" pitchFamily="2" charset="2"/>
              <a:buChar char="§"/>
            </a:pPr>
            <a:r>
              <a:rPr lang="en-US" sz="2000" dirty="0" smtClean="0"/>
              <a:t>Public opinion survey results:</a:t>
            </a:r>
          </a:p>
          <a:p>
            <a:pPr lvl="1">
              <a:spcBef>
                <a:spcPts val="600"/>
              </a:spcBef>
            </a:pPr>
            <a:r>
              <a:rPr lang="en-US" sz="2000" dirty="0"/>
              <a:t> </a:t>
            </a:r>
            <a:r>
              <a:rPr lang="en-US" sz="2000" dirty="0" smtClean="0"/>
              <a:t>     -  Can be used as a beginning point to form hypotheses.</a:t>
            </a:r>
          </a:p>
          <a:p>
            <a:pPr lvl="1"/>
            <a:r>
              <a:rPr lang="en-US" sz="2000" dirty="0"/>
              <a:t> </a:t>
            </a:r>
            <a:r>
              <a:rPr lang="en-US" sz="2000" dirty="0" smtClean="0"/>
              <a:t>     -  Should never be used as the sole basis to identify impediments.</a:t>
            </a:r>
          </a:p>
          <a:p>
            <a:pPr lvl="1">
              <a:spcBef>
                <a:spcPts val="800"/>
              </a:spcBef>
            </a:pPr>
            <a:endParaRPr lang="en-US" sz="2000" dirty="0" smtClean="0"/>
          </a:p>
          <a:p>
            <a:pPr marL="800100" lvl="1" indent="-342900">
              <a:spcBef>
                <a:spcPts val="800"/>
              </a:spcBef>
              <a:buFont typeface="Wingdings" pitchFamily="2" charset="2"/>
              <a:buChar char="§"/>
            </a:pPr>
            <a:endParaRPr lang="en-US" sz="2000" b="1" dirty="0" smtClean="0"/>
          </a:p>
          <a:p>
            <a:pPr marL="800100" lvl="1" indent="-342900">
              <a:spcBef>
                <a:spcPts val="800"/>
              </a:spcBef>
              <a:buFont typeface="Wingdings" pitchFamily="2" charset="2"/>
              <a:buChar char="§"/>
            </a:pPr>
            <a:endParaRPr lang="en-US" sz="2000" b="1" dirty="0" smtClean="0"/>
          </a:p>
          <a:p>
            <a:pPr marL="628650" lvl="1" indent="-171450">
              <a:spcBef>
                <a:spcPts val="800"/>
              </a:spcBef>
              <a:buFont typeface="Wingdings" pitchFamily="2" charset="2"/>
              <a:buChar char="§"/>
            </a:pPr>
            <a:endParaRPr lang="en-US" sz="2000" dirty="0"/>
          </a:p>
          <a:p>
            <a:pPr lvl="1">
              <a:spcBef>
                <a:spcPts val="800"/>
              </a:spcBef>
            </a:pPr>
            <a:endParaRPr lang="en-US" sz="2000" dirty="0" smtClean="0"/>
          </a:p>
          <a:p>
            <a:pPr marL="800100" lvl="1" indent="-342900">
              <a:spcBef>
                <a:spcPts val="800"/>
              </a:spcBef>
              <a:buFont typeface="Wingdings" pitchFamily="2" charset="2"/>
              <a:buChar char="§"/>
            </a:pPr>
            <a:endParaRPr lang="en-US" sz="2000" dirty="0" smtClean="0"/>
          </a:p>
          <a:p>
            <a:pPr lvl="1">
              <a:spcBef>
                <a:spcPts val="800"/>
              </a:spcBef>
            </a:pPr>
            <a:endParaRPr lang="en-US" sz="2000" dirty="0"/>
          </a:p>
        </p:txBody>
      </p:sp>
      <p:pic>
        <p:nvPicPr>
          <p:cNvPr id="14" name="Picture 13" descr="Picture77.gif"/>
          <p:cNvPicPr>
            <a:picLocks noChangeAspect="1"/>
          </p:cNvPicPr>
          <p:nvPr/>
        </p:nvPicPr>
        <p:blipFill>
          <a:blip r:embed="rId5" cstate="print"/>
          <a:stretch>
            <a:fillRect/>
          </a:stretch>
        </p:blipFill>
        <p:spPr>
          <a:xfrm>
            <a:off x="1" y="1219200"/>
            <a:ext cx="449211" cy="369938"/>
          </a:xfrm>
          <a:prstGeom prst="rect">
            <a:avLst/>
          </a:prstGeom>
        </p:spPr>
      </p:pic>
    </p:spTree>
    <p:extLst>
      <p:ext uri="{BB962C8B-B14F-4D97-AF65-F5344CB8AC3E}">
        <p14:creationId xmlns:p14="http://schemas.microsoft.com/office/powerpoint/2010/main" val="793630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sp>
        <p:nvSpPr>
          <p:cNvPr id="6" name="TextBox 5"/>
          <p:cNvSpPr txBox="1"/>
          <p:nvPr/>
        </p:nvSpPr>
        <p:spPr>
          <a:xfrm>
            <a:off x="0" y="609600"/>
            <a:ext cx="9144000" cy="769441"/>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4400" b="1" dirty="0" smtClean="0">
                <a:solidFill>
                  <a:srgbClr val="092499"/>
                </a:solidFill>
              </a:rPr>
              <a:t>WALLS BLOCKING FAIR HOUSING…</a:t>
            </a:r>
            <a:endParaRPr lang="en-US" sz="4400" b="1" dirty="0">
              <a:solidFill>
                <a:srgbClr val="092499"/>
              </a:solidFill>
            </a:endParaRPr>
          </a:p>
        </p:txBody>
      </p:sp>
      <p:sp>
        <p:nvSpPr>
          <p:cNvPr id="7" name="TextBox 6"/>
          <p:cNvSpPr txBox="1"/>
          <p:nvPr/>
        </p:nvSpPr>
        <p:spPr>
          <a:xfrm>
            <a:off x="457200" y="2971800"/>
            <a:ext cx="8077200" cy="1569660"/>
          </a:xfrm>
          <a:prstGeom prst="rect">
            <a:avLst/>
          </a:prstGeom>
          <a:noFill/>
        </p:spPr>
        <p:txBody>
          <a:bodyPr wrap="square" rtlCol="0">
            <a:spAutoFit/>
          </a:bodyPr>
          <a:lstStyle/>
          <a:p>
            <a:pPr algn="ctr"/>
            <a:r>
              <a:rPr lang="en-US" sz="3200" b="1" dirty="0" smtClean="0"/>
              <a:t>Fair housing builds the American dream for all through equal housing opportunity.  But at one time, fair housing itself was but a dream…</a:t>
            </a:r>
            <a:endParaRPr lang="en-US" sz="32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10" name="Picture 9" descr="Brick 4.PNG"/>
          <p:cNvPicPr>
            <a:picLocks noChangeAspect="1"/>
          </p:cNvPicPr>
          <p:nvPr/>
        </p:nvPicPr>
        <p:blipFill>
          <a:blip r:embed="rId4" cstate="print"/>
          <a:stretch>
            <a:fillRect/>
          </a:stretch>
        </p:blipFill>
        <p:spPr>
          <a:xfrm>
            <a:off x="-76201" y="4794144"/>
            <a:ext cx="3156112" cy="2063856"/>
          </a:xfrm>
          <a:prstGeom prst="rect">
            <a:avLst/>
          </a:prstGeom>
        </p:spPr>
      </p:pic>
      <p:pic>
        <p:nvPicPr>
          <p:cNvPr id="11" name="Picture 10" descr="Picture77.gif"/>
          <p:cNvPicPr>
            <a:picLocks noChangeAspect="1"/>
          </p:cNvPicPr>
          <p:nvPr/>
        </p:nvPicPr>
        <p:blipFill>
          <a:blip r:embed="rId5" cstate="print"/>
          <a:stretch>
            <a:fillRect/>
          </a:stretch>
        </p:blipFill>
        <p:spPr>
          <a:xfrm>
            <a:off x="-36881" y="1110431"/>
            <a:ext cx="449211" cy="369938"/>
          </a:xfrm>
          <a:prstGeom prst="rect">
            <a:avLst/>
          </a:prstGeom>
        </p:spPr>
      </p:pic>
      <p:sp>
        <p:nvSpPr>
          <p:cNvPr id="13" name="TextBox 12"/>
          <p:cNvSpPr txBox="1"/>
          <p:nvPr/>
        </p:nvSpPr>
        <p:spPr>
          <a:xfrm>
            <a:off x="-8021" y="0"/>
            <a:ext cx="9144000" cy="492443"/>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600" b="1" dirty="0" smtClean="0">
                <a:solidFill>
                  <a:srgbClr val="061C9E"/>
                </a:solidFill>
              </a:rPr>
              <a:t>AFFH Requirements for CPD Recipients , Continued</a:t>
            </a:r>
            <a:endParaRPr lang="en-US" sz="2600" b="1" dirty="0">
              <a:solidFill>
                <a:srgbClr val="061C9E"/>
              </a:solidFill>
            </a:endParaRPr>
          </a:p>
        </p:txBody>
      </p:sp>
      <p:sp>
        <p:nvSpPr>
          <p:cNvPr id="7" name="TextBox 6"/>
          <p:cNvSpPr txBox="1"/>
          <p:nvPr/>
        </p:nvSpPr>
        <p:spPr>
          <a:xfrm>
            <a:off x="-16042" y="538179"/>
            <a:ext cx="9160042" cy="430887"/>
          </a:xfrm>
          <a:prstGeom prst="rect">
            <a:avLst/>
          </a:prstGeom>
          <a:noFill/>
        </p:spPr>
        <p:txBody>
          <a:bodyPr wrap="square" rtlCol="0">
            <a:spAutoFit/>
          </a:bodyPr>
          <a:lstStyle/>
          <a:p>
            <a:pPr lvl="1"/>
            <a:r>
              <a:rPr lang="en-US" sz="2200" b="1" dirty="0" smtClean="0"/>
              <a:t>AFFH Step 2:  Taking Actions to Overcome the Effects of Impediments</a:t>
            </a:r>
            <a:endParaRPr lang="en-US" sz="2200" b="1" dirty="0"/>
          </a:p>
        </p:txBody>
      </p:sp>
      <p:sp>
        <p:nvSpPr>
          <p:cNvPr id="9" name="TextBox 8"/>
          <p:cNvSpPr txBox="1"/>
          <p:nvPr/>
        </p:nvSpPr>
        <p:spPr>
          <a:xfrm>
            <a:off x="0" y="982844"/>
            <a:ext cx="9152021" cy="7622600"/>
          </a:xfrm>
          <a:prstGeom prst="rect">
            <a:avLst/>
          </a:prstGeom>
          <a:noFill/>
        </p:spPr>
        <p:txBody>
          <a:bodyPr wrap="square" rtlCol="0">
            <a:spAutoFit/>
          </a:bodyPr>
          <a:lstStyle/>
          <a:p>
            <a:pPr marL="800100" lvl="1" indent="-342900">
              <a:buFont typeface="Wingdings" pitchFamily="2" charset="2"/>
              <a:buChar char="§"/>
            </a:pPr>
            <a:endParaRPr lang="en-US" sz="800" b="1" dirty="0" smtClean="0"/>
          </a:p>
          <a:p>
            <a:pPr lvl="1"/>
            <a:r>
              <a:rPr lang="en-US" sz="2000" b="1" dirty="0" smtClean="0"/>
              <a:t>AFFH PLANNING</a:t>
            </a:r>
          </a:p>
          <a:p>
            <a:pPr lvl="1"/>
            <a:endParaRPr lang="en-US" sz="800" b="1" dirty="0" smtClean="0"/>
          </a:p>
          <a:p>
            <a:pPr marL="800100" lvl="1" indent="-342900">
              <a:spcBef>
                <a:spcPts val="800"/>
              </a:spcBef>
              <a:buFont typeface="Wingdings" pitchFamily="2" charset="2"/>
              <a:buChar char="§"/>
            </a:pPr>
            <a:r>
              <a:rPr lang="en-US" sz="2000" b="1" dirty="0" smtClean="0"/>
              <a:t>Utilize the AI for program planning using the consolidated </a:t>
            </a:r>
            <a:r>
              <a:rPr lang="en-US" sz="2000" b="1" dirty="0"/>
              <a:t>p</a:t>
            </a:r>
            <a:r>
              <a:rPr lang="en-US" sz="2000" b="1" dirty="0" smtClean="0"/>
              <a:t>lanning process!</a:t>
            </a:r>
          </a:p>
          <a:p>
            <a:pPr lvl="1">
              <a:spcBef>
                <a:spcPts val="800"/>
              </a:spcBef>
            </a:pPr>
            <a:r>
              <a:rPr lang="en-US" sz="2000" dirty="0"/>
              <a:t> </a:t>
            </a:r>
            <a:r>
              <a:rPr lang="en-US" sz="2000" dirty="0" smtClean="0"/>
              <a:t>     -  Create long term action plan using the five-year consolidated plan.</a:t>
            </a:r>
          </a:p>
          <a:p>
            <a:pPr lvl="1"/>
            <a:r>
              <a:rPr lang="en-US" sz="2000" dirty="0"/>
              <a:t> </a:t>
            </a:r>
            <a:r>
              <a:rPr lang="en-US" sz="2000" dirty="0" smtClean="0"/>
              <a:t>     -  Plan specific annual actions to address impediments through annual action   </a:t>
            </a:r>
          </a:p>
          <a:p>
            <a:pPr lvl="1"/>
            <a:r>
              <a:rPr lang="en-US" sz="2000" dirty="0"/>
              <a:t> </a:t>
            </a:r>
            <a:r>
              <a:rPr lang="en-US" sz="2000" dirty="0" smtClean="0"/>
              <a:t>         plans.</a:t>
            </a:r>
          </a:p>
          <a:p>
            <a:pPr lvl="1"/>
            <a:r>
              <a:rPr lang="en-US" sz="2000" dirty="0"/>
              <a:t> </a:t>
            </a:r>
            <a:r>
              <a:rPr lang="en-US" sz="2000" dirty="0" smtClean="0"/>
              <a:t>     -  Set realistic AFFH goals.</a:t>
            </a:r>
          </a:p>
          <a:p>
            <a:pPr marL="800100" lvl="1" indent="-342900">
              <a:spcBef>
                <a:spcPts val="800"/>
              </a:spcBef>
              <a:buFont typeface="Wingdings" pitchFamily="2" charset="2"/>
              <a:buChar char="§"/>
            </a:pPr>
            <a:r>
              <a:rPr lang="en-US" sz="2000" b="1" dirty="0" smtClean="0"/>
              <a:t>Plan </a:t>
            </a:r>
            <a:r>
              <a:rPr lang="en-US" sz="2000" b="1" i="1" dirty="0"/>
              <a:t>s</a:t>
            </a:r>
            <a:r>
              <a:rPr lang="en-US" sz="2000" b="1" i="1" dirty="0" smtClean="0"/>
              <a:t>pecific</a:t>
            </a:r>
            <a:r>
              <a:rPr lang="en-US" sz="2000" b="1" dirty="0" smtClean="0"/>
              <a:t> AFFH actions:</a:t>
            </a:r>
          </a:p>
          <a:p>
            <a:pPr lvl="1">
              <a:spcBef>
                <a:spcPts val="800"/>
              </a:spcBef>
            </a:pPr>
            <a:r>
              <a:rPr lang="en-US" sz="2000" dirty="0"/>
              <a:t> </a:t>
            </a:r>
            <a:r>
              <a:rPr lang="en-US" sz="2000" dirty="0" smtClean="0"/>
              <a:t>     -  What?  Who?  When?  Where?  </a:t>
            </a:r>
            <a:endParaRPr lang="en-US" sz="2000" dirty="0"/>
          </a:p>
          <a:p>
            <a:pPr lvl="1"/>
            <a:r>
              <a:rPr lang="en-US" sz="2000" dirty="0" smtClean="0"/>
              <a:t>      -  Specify money or resources required to implement actions</a:t>
            </a:r>
          </a:p>
          <a:p>
            <a:pPr lvl="1"/>
            <a:r>
              <a:rPr lang="en-US" sz="2000" dirty="0"/>
              <a:t> </a:t>
            </a:r>
            <a:r>
              <a:rPr lang="en-US" sz="2000" dirty="0" smtClean="0"/>
              <a:t>     -  Set specific measurable goals.</a:t>
            </a:r>
          </a:p>
          <a:p>
            <a:pPr marL="800100" lvl="1" indent="-342900">
              <a:spcBef>
                <a:spcPts val="800"/>
              </a:spcBef>
              <a:buFont typeface="Wingdings" pitchFamily="2" charset="2"/>
              <a:buChar char="§"/>
            </a:pPr>
            <a:r>
              <a:rPr lang="en-US" sz="2000" b="1" dirty="0" smtClean="0">
                <a:solidFill>
                  <a:prstClr val="black"/>
                </a:solidFill>
              </a:rPr>
              <a:t>Use a holistic approach:</a:t>
            </a:r>
          </a:p>
          <a:p>
            <a:pPr lvl="1">
              <a:spcBef>
                <a:spcPts val="800"/>
              </a:spcBef>
            </a:pPr>
            <a:r>
              <a:rPr lang="en-US" sz="2000" b="1" dirty="0" smtClean="0">
                <a:solidFill>
                  <a:prstClr val="black"/>
                </a:solidFill>
              </a:rPr>
              <a:t>       </a:t>
            </a:r>
            <a:r>
              <a:rPr lang="en-US" sz="2000" dirty="0" smtClean="0">
                <a:solidFill>
                  <a:prstClr val="black"/>
                </a:solidFill>
              </a:rPr>
              <a:t>-  Educate stakeholders about the AI and identified impediments.</a:t>
            </a:r>
          </a:p>
          <a:p>
            <a:pPr lvl="1"/>
            <a:r>
              <a:rPr lang="en-US" sz="2000" dirty="0">
                <a:solidFill>
                  <a:prstClr val="black"/>
                </a:solidFill>
              </a:rPr>
              <a:t> </a:t>
            </a:r>
            <a:r>
              <a:rPr lang="en-US" sz="2000" dirty="0" smtClean="0">
                <a:solidFill>
                  <a:prstClr val="black"/>
                </a:solidFill>
              </a:rPr>
              <a:t>      -  Include key players in the planning process.</a:t>
            </a:r>
          </a:p>
          <a:p>
            <a:pPr lvl="1"/>
            <a:r>
              <a:rPr lang="en-US" sz="2000" b="1" dirty="0">
                <a:solidFill>
                  <a:prstClr val="black"/>
                </a:solidFill>
              </a:rPr>
              <a:t> </a:t>
            </a:r>
            <a:r>
              <a:rPr lang="en-US" sz="2000" b="1" dirty="0" smtClean="0">
                <a:solidFill>
                  <a:prstClr val="black"/>
                </a:solidFill>
              </a:rPr>
              <a:t>     </a:t>
            </a:r>
            <a:r>
              <a:rPr lang="en-US" sz="2000" dirty="0" smtClean="0">
                <a:solidFill>
                  <a:prstClr val="black"/>
                </a:solidFill>
              </a:rPr>
              <a:t> -  Draw connections between planned program year activities, impediments,    </a:t>
            </a:r>
          </a:p>
          <a:p>
            <a:pPr lvl="1"/>
            <a:r>
              <a:rPr lang="en-US" sz="2000" dirty="0">
                <a:solidFill>
                  <a:prstClr val="black"/>
                </a:solidFill>
              </a:rPr>
              <a:t> </a:t>
            </a:r>
            <a:r>
              <a:rPr lang="en-US" sz="2000" dirty="0" smtClean="0">
                <a:solidFill>
                  <a:prstClr val="black"/>
                </a:solidFill>
              </a:rPr>
              <a:t>         and actions to overcome.</a:t>
            </a:r>
          </a:p>
          <a:p>
            <a:pPr lvl="1"/>
            <a:r>
              <a:rPr lang="en-US" sz="2000" dirty="0">
                <a:solidFill>
                  <a:prstClr val="black"/>
                </a:solidFill>
              </a:rPr>
              <a:t> </a:t>
            </a:r>
            <a:r>
              <a:rPr lang="en-US" sz="2000" dirty="0" smtClean="0">
                <a:solidFill>
                  <a:prstClr val="black"/>
                </a:solidFill>
              </a:rPr>
              <a:t>       - Collaborate with local fair housing organizations.</a:t>
            </a:r>
          </a:p>
          <a:p>
            <a:pPr lvl="1"/>
            <a:r>
              <a:rPr lang="en-US" sz="2000" dirty="0">
                <a:solidFill>
                  <a:prstClr val="black"/>
                </a:solidFill>
              </a:rPr>
              <a:t> </a:t>
            </a:r>
            <a:r>
              <a:rPr lang="en-US" sz="2000" dirty="0" smtClean="0">
                <a:solidFill>
                  <a:prstClr val="black"/>
                </a:solidFill>
              </a:rPr>
              <a:t>       </a:t>
            </a:r>
            <a:endParaRPr lang="en-US" sz="2000" dirty="0">
              <a:solidFill>
                <a:prstClr val="black"/>
              </a:solidFill>
            </a:endParaRPr>
          </a:p>
          <a:p>
            <a:pPr lvl="1"/>
            <a:endParaRPr lang="en-US" sz="2000" dirty="0" smtClean="0"/>
          </a:p>
          <a:p>
            <a:pPr marL="800100" lvl="1" indent="-342900">
              <a:spcBef>
                <a:spcPts val="800"/>
              </a:spcBef>
              <a:buFont typeface="Wingdings" pitchFamily="2" charset="2"/>
              <a:buChar char="§"/>
            </a:pPr>
            <a:endParaRPr lang="en-US" sz="2000" dirty="0" smtClean="0"/>
          </a:p>
          <a:p>
            <a:pPr lvl="1"/>
            <a:r>
              <a:rPr lang="en-US" sz="2000" b="1" dirty="0"/>
              <a:t> </a:t>
            </a:r>
            <a:r>
              <a:rPr lang="en-US" sz="2000" b="1" dirty="0" smtClean="0"/>
              <a:t> </a:t>
            </a:r>
          </a:p>
          <a:p>
            <a:pPr lvl="1">
              <a:spcBef>
                <a:spcPts val="800"/>
              </a:spcBef>
            </a:pPr>
            <a:endParaRPr lang="en-US" sz="2000" dirty="0" smtClean="0"/>
          </a:p>
        </p:txBody>
      </p:sp>
    </p:spTree>
    <p:extLst>
      <p:ext uri="{BB962C8B-B14F-4D97-AF65-F5344CB8AC3E}">
        <p14:creationId xmlns:p14="http://schemas.microsoft.com/office/powerpoint/2010/main" val="1401120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10" name="Picture 9" descr="Brick 4.PNG"/>
          <p:cNvPicPr>
            <a:picLocks noChangeAspect="1"/>
          </p:cNvPicPr>
          <p:nvPr/>
        </p:nvPicPr>
        <p:blipFill>
          <a:blip r:embed="rId4" cstate="print"/>
          <a:stretch>
            <a:fillRect/>
          </a:stretch>
        </p:blipFill>
        <p:spPr>
          <a:xfrm>
            <a:off x="-76201" y="4794144"/>
            <a:ext cx="3156112" cy="2063856"/>
          </a:xfrm>
          <a:prstGeom prst="rect">
            <a:avLst/>
          </a:prstGeom>
        </p:spPr>
      </p:pic>
      <p:pic>
        <p:nvPicPr>
          <p:cNvPr id="11" name="Picture 10" descr="Picture77.gif"/>
          <p:cNvPicPr>
            <a:picLocks noChangeAspect="1"/>
          </p:cNvPicPr>
          <p:nvPr/>
        </p:nvPicPr>
        <p:blipFill>
          <a:blip r:embed="rId5" cstate="print"/>
          <a:stretch>
            <a:fillRect/>
          </a:stretch>
        </p:blipFill>
        <p:spPr>
          <a:xfrm>
            <a:off x="20054" y="1219200"/>
            <a:ext cx="449211" cy="369938"/>
          </a:xfrm>
          <a:prstGeom prst="rect">
            <a:avLst/>
          </a:prstGeom>
        </p:spPr>
      </p:pic>
      <p:sp>
        <p:nvSpPr>
          <p:cNvPr id="13" name="TextBox 12"/>
          <p:cNvSpPr txBox="1"/>
          <p:nvPr/>
        </p:nvSpPr>
        <p:spPr>
          <a:xfrm>
            <a:off x="-8021" y="0"/>
            <a:ext cx="9144000" cy="492443"/>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600" b="1" dirty="0" smtClean="0">
                <a:solidFill>
                  <a:srgbClr val="061C9E"/>
                </a:solidFill>
              </a:rPr>
              <a:t>AFFH Requirements for CPD Recipients , Continued</a:t>
            </a:r>
            <a:endParaRPr lang="en-US" sz="2600" b="1" dirty="0">
              <a:solidFill>
                <a:srgbClr val="061C9E"/>
              </a:solidFill>
            </a:endParaRPr>
          </a:p>
        </p:txBody>
      </p:sp>
      <p:sp>
        <p:nvSpPr>
          <p:cNvPr id="7" name="TextBox 6"/>
          <p:cNvSpPr txBox="1"/>
          <p:nvPr/>
        </p:nvSpPr>
        <p:spPr>
          <a:xfrm>
            <a:off x="-16042" y="538179"/>
            <a:ext cx="9160042" cy="430887"/>
          </a:xfrm>
          <a:prstGeom prst="rect">
            <a:avLst/>
          </a:prstGeom>
          <a:noFill/>
        </p:spPr>
        <p:txBody>
          <a:bodyPr wrap="square" rtlCol="0">
            <a:spAutoFit/>
          </a:bodyPr>
          <a:lstStyle/>
          <a:p>
            <a:pPr lvl="1"/>
            <a:r>
              <a:rPr lang="en-US" sz="2200" b="1" dirty="0" smtClean="0"/>
              <a:t>AFFH Step 2:  Taking Actions to Overcome the Effects of Impediments</a:t>
            </a:r>
            <a:endParaRPr lang="en-US" sz="2200" b="1" dirty="0"/>
          </a:p>
        </p:txBody>
      </p:sp>
      <p:sp>
        <p:nvSpPr>
          <p:cNvPr id="9" name="TextBox 8"/>
          <p:cNvSpPr txBox="1"/>
          <p:nvPr/>
        </p:nvSpPr>
        <p:spPr>
          <a:xfrm>
            <a:off x="1" y="982844"/>
            <a:ext cx="9152020" cy="954107"/>
          </a:xfrm>
          <a:prstGeom prst="rect">
            <a:avLst/>
          </a:prstGeom>
          <a:noFill/>
        </p:spPr>
        <p:txBody>
          <a:bodyPr wrap="square" rtlCol="0">
            <a:spAutoFit/>
          </a:bodyPr>
          <a:lstStyle/>
          <a:p>
            <a:pPr marL="800100" lvl="1" indent="-342900">
              <a:buFont typeface="Wingdings" pitchFamily="2" charset="2"/>
              <a:buChar char="§"/>
            </a:pPr>
            <a:endParaRPr lang="en-US" sz="800" b="1" dirty="0" smtClean="0"/>
          </a:p>
          <a:p>
            <a:pPr lvl="1"/>
            <a:r>
              <a:rPr lang="en-US" sz="2000" b="1" dirty="0" smtClean="0"/>
              <a:t>Implementing Specific Concrete Actions that Overcome the Effects of Impediments</a:t>
            </a:r>
          </a:p>
          <a:p>
            <a:pPr lvl="1"/>
            <a:endParaRPr lang="en-US" sz="800" b="1" dirty="0" smtClean="0"/>
          </a:p>
        </p:txBody>
      </p:sp>
      <p:sp>
        <p:nvSpPr>
          <p:cNvPr id="12" name="TextBox 11"/>
          <p:cNvSpPr txBox="1"/>
          <p:nvPr/>
        </p:nvSpPr>
        <p:spPr>
          <a:xfrm>
            <a:off x="-8021" y="1828800"/>
            <a:ext cx="9160042" cy="6678751"/>
          </a:xfrm>
          <a:prstGeom prst="rect">
            <a:avLst/>
          </a:prstGeom>
          <a:noFill/>
        </p:spPr>
        <p:txBody>
          <a:bodyPr wrap="square" rtlCol="0">
            <a:spAutoFit/>
          </a:bodyPr>
          <a:lstStyle/>
          <a:p>
            <a:pPr marL="800100" lvl="1" indent="-342900">
              <a:buFont typeface="Wingdings" pitchFamily="2" charset="2"/>
              <a:buChar char="§"/>
            </a:pPr>
            <a:endParaRPr lang="en-US" sz="800" b="1" dirty="0" smtClean="0"/>
          </a:p>
          <a:p>
            <a:pPr marL="800100" lvl="1" indent="-342900">
              <a:spcBef>
                <a:spcPts val="800"/>
              </a:spcBef>
              <a:buFont typeface="Wingdings" pitchFamily="2" charset="2"/>
              <a:buChar char="§"/>
            </a:pPr>
            <a:r>
              <a:rPr lang="en-US" sz="2000" b="1" dirty="0" smtClean="0"/>
              <a:t>Actions must </a:t>
            </a:r>
            <a:r>
              <a:rPr lang="en-US" sz="2000" b="1" dirty="0"/>
              <a:t>s</a:t>
            </a:r>
            <a:r>
              <a:rPr lang="en-US" sz="2000" b="1" dirty="0" smtClean="0"/>
              <a:t>pecifically </a:t>
            </a:r>
            <a:r>
              <a:rPr lang="en-US" sz="2000" b="1" dirty="0"/>
              <a:t>a</a:t>
            </a:r>
            <a:r>
              <a:rPr lang="en-US" sz="2000" b="1" dirty="0" smtClean="0"/>
              <a:t>ddress </a:t>
            </a:r>
            <a:r>
              <a:rPr lang="en-US" sz="2000" b="1" dirty="0"/>
              <a:t>i</a:t>
            </a:r>
            <a:r>
              <a:rPr lang="en-US" sz="2000" b="1" dirty="0" smtClean="0"/>
              <a:t>dentified </a:t>
            </a:r>
            <a:r>
              <a:rPr lang="en-US" sz="2000" b="1" dirty="0"/>
              <a:t>i</a:t>
            </a:r>
            <a:r>
              <a:rPr lang="en-US" sz="2000" b="1" dirty="0" smtClean="0"/>
              <a:t>mpediments that disproportionately impact housing choice for people based on one or more of the protected classes:</a:t>
            </a:r>
          </a:p>
          <a:p>
            <a:pPr lvl="1">
              <a:spcBef>
                <a:spcPts val="800"/>
              </a:spcBef>
            </a:pPr>
            <a:r>
              <a:rPr lang="en-US" sz="2000" b="1" dirty="0"/>
              <a:t> </a:t>
            </a:r>
            <a:r>
              <a:rPr lang="en-US" sz="2000" b="1" dirty="0" smtClean="0"/>
              <a:t>     -  EXAMPLES:  </a:t>
            </a:r>
            <a:r>
              <a:rPr lang="en-US" sz="2000" dirty="0" smtClean="0"/>
              <a:t>Zoning laws and policies; community resistance to certain types   </a:t>
            </a:r>
          </a:p>
          <a:p>
            <a:pPr lvl="1"/>
            <a:r>
              <a:rPr lang="en-US" sz="2000" dirty="0"/>
              <a:t> </a:t>
            </a:r>
            <a:r>
              <a:rPr lang="en-US" sz="2000" dirty="0" smtClean="0"/>
              <a:t>         of housing (</a:t>
            </a:r>
            <a:r>
              <a:rPr lang="en-US" sz="2000" dirty="0" err="1" smtClean="0"/>
              <a:t>NIMBYism</a:t>
            </a:r>
            <a:r>
              <a:rPr lang="en-US" sz="2000" dirty="0" smtClean="0"/>
              <a:t>); geographic targeting of recipient housing programs; </a:t>
            </a:r>
          </a:p>
          <a:p>
            <a:pPr lvl="1"/>
            <a:r>
              <a:rPr lang="en-US" sz="2000" dirty="0"/>
              <a:t> </a:t>
            </a:r>
            <a:r>
              <a:rPr lang="en-US" sz="2000" dirty="0" smtClean="0"/>
              <a:t>         location of housing that is available and accessible to people in protected </a:t>
            </a:r>
          </a:p>
          <a:p>
            <a:pPr lvl="1"/>
            <a:r>
              <a:rPr lang="en-US" sz="2000" dirty="0"/>
              <a:t> </a:t>
            </a:r>
            <a:r>
              <a:rPr lang="en-US" sz="2000" dirty="0" smtClean="0"/>
              <a:t>         classes, etc.</a:t>
            </a:r>
          </a:p>
          <a:p>
            <a:pPr marL="800100" lvl="1" indent="-342900">
              <a:spcBef>
                <a:spcPts val="800"/>
              </a:spcBef>
              <a:buFont typeface="Wingdings" pitchFamily="2" charset="2"/>
              <a:buChar char="§"/>
            </a:pPr>
            <a:r>
              <a:rPr lang="en-US" sz="2000" b="1" dirty="0" smtClean="0"/>
              <a:t>General fair housing activities are not actions to overcome the effects of impediments to fair housing choice!</a:t>
            </a:r>
          </a:p>
          <a:p>
            <a:pPr lvl="1">
              <a:spcBef>
                <a:spcPts val="800"/>
              </a:spcBef>
            </a:pPr>
            <a:r>
              <a:rPr lang="en-US" sz="2000" dirty="0"/>
              <a:t> </a:t>
            </a:r>
            <a:r>
              <a:rPr lang="en-US" sz="2000" dirty="0" smtClean="0"/>
              <a:t>     -  Providing fair housing education and outreach:  If identifying a lack of fair   </a:t>
            </a:r>
          </a:p>
          <a:p>
            <a:pPr lvl="1"/>
            <a:r>
              <a:rPr lang="en-US" sz="2000" dirty="0" smtClean="0"/>
              <a:t>  ,       housing education as an impediment, the AI must make a direct connection </a:t>
            </a:r>
          </a:p>
          <a:p>
            <a:pPr lvl="1"/>
            <a:r>
              <a:rPr lang="en-US" sz="2000" dirty="0" smtClean="0"/>
              <a:t>          between a lack of education and housing choice for people in one or more of </a:t>
            </a:r>
          </a:p>
          <a:p>
            <a:pPr lvl="1"/>
            <a:r>
              <a:rPr lang="en-US" sz="2000" dirty="0" smtClean="0"/>
              <a:t>          the protected classes.</a:t>
            </a:r>
          </a:p>
          <a:p>
            <a:pPr lvl="1">
              <a:spcBef>
                <a:spcPts val="800"/>
              </a:spcBef>
            </a:pPr>
            <a:r>
              <a:rPr lang="en-US" sz="2000" dirty="0"/>
              <a:t> </a:t>
            </a:r>
            <a:r>
              <a:rPr lang="en-US" sz="2000" dirty="0" smtClean="0"/>
              <a:t>         </a:t>
            </a:r>
          </a:p>
          <a:p>
            <a:pPr lvl="1">
              <a:spcBef>
                <a:spcPts val="800"/>
              </a:spcBef>
            </a:pPr>
            <a:r>
              <a:rPr lang="en-US" sz="2000" dirty="0" smtClean="0">
                <a:solidFill>
                  <a:prstClr val="black"/>
                </a:solidFill>
              </a:rPr>
              <a:t>       </a:t>
            </a:r>
            <a:endParaRPr lang="en-US" sz="2000" dirty="0" smtClean="0"/>
          </a:p>
          <a:p>
            <a:pPr marL="800100" lvl="1" indent="-342900">
              <a:spcBef>
                <a:spcPts val="800"/>
              </a:spcBef>
              <a:buFont typeface="Wingdings" pitchFamily="2" charset="2"/>
              <a:buChar char="§"/>
            </a:pPr>
            <a:endParaRPr lang="en-US" sz="2000" dirty="0" smtClean="0"/>
          </a:p>
          <a:p>
            <a:pPr lvl="1"/>
            <a:r>
              <a:rPr lang="en-US" sz="2000" b="1" dirty="0"/>
              <a:t> </a:t>
            </a:r>
            <a:r>
              <a:rPr lang="en-US" sz="2000" b="1" dirty="0" smtClean="0"/>
              <a:t> </a:t>
            </a:r>
          </a:p>
          <a:p>
            <a:pPr lvl="1">
              <a:spcBef>
                <a:spcPts val="800"/>
              </a:spcBef>
            </a:pPr>
            <a:endParaRPr lang="en-US" sz="2000" dirty="0" smtClean="0"/>
          </a:p>
        </p:txBody>
      </p:sp>
    </p:spTree>
    <p:extLst>
      <p:ext uri="{BB962C8B-B14F-4D97-AF65-F5344CB8AC3E}">
        <p14:creationId xmlns:p14="http://schemas.microsoft.com/office/powerpoint/2010/main" val="4162632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10" name="Picture 9" descr="Brick 4.PNG"/>
          <p:cNvPicPr>
            <a:picLocks noChangeAspect="1"/>
          </p:cNvPicPr>
          <p:nvPr/>
        </p:nvPicPr>
        <p:blipFill>
          <a:blip r:embed="rId4" cstate="print"/>
          <a:stretch>
            <a:fillRect/>
          </a:stretch>
        </p:blipFill>
        <p:spPr>
          <a:xfrm>
            <a:off x="-76201" y="4794144"/>
            <a:ext cx="3156112" cy="2063856"/>
          </a:xfrm>
          <a:prstGeom prst="rect">
            <a:avLst/>
          </a:prstGeom>
        </p:spPr>
      </p:pic>
      <p:pic>
        <p:nvPicPr>
          <p:cNvPr id="11" name="Picture 10" descr="Picture77.gif"/>
          <p:cNvPicPr>
            <a:picLocks noChangeAspect="1"/>
          </p:cNvPicPr>
          <p:nvPr/>
        </p:nvPicPr>
        <p:blipFill>
          <a:blip r:embed="rId5" cstate="print"/>
          <a:stretch>
            <a:fillRect/>
          </a:stretch>
        </p:blipFill>
        <p:spPr>
          <a:xfrm>
            <a:off x="0" y="762000"/>
            <a:ext cx="449211" cy="369938"/>
          </a:xfrm>
          <a:prstGeom prst="rect">
            <a:avLst/>
          </a:prstGeom>
        </p:spPr>
      </p:pic>
      <p:sp>
        <p:nvSpPr>
          <p:cNvPr id="13" name="TextBox 12"/>
          <p:cNvSpPr txBox="1"/>
          <p:nvPr/>
        </p:nvSpPr>
        <p:spPr>
          <a:xfrm>
            <a:off x="-8021" y="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61C9E"/>
                </a:solidFill>
              </a:rPr>
              <a:t>AFFH Requirements for CPD Recipients , Continued</a:t>
            </a:r>
            <a:endParaRPr lang="en-US" sz="2800" b="1" dirty="0">
              <a:solidFill>
                <a:srgbClr val="061C9E"/>
              </a:solidFill>
            </a:endParaRPr>
          </a:p>
        </p:txBody>
      </p:sp>
      <p:sp>
        <p:nvSpPr>
          <p:cNvPr id="7" name="TextBox 6"/>
          <p:cNvSpPr txBox="1"/>
          <p:nvPr/>
        </p:nvSpPr>
        <p:spPr>
          <a:xfrm>
            <a:off x="-16042" y="679102"/>
            <a:ext cx="9160042" cy="461665"/>
          </a:xfrm>
          <a:prstGeom prst="rect">
            <a:avLst/>
          </a:prstGeom>
          <a:noFill/>
        </p:spPr>
        <p:txBody>
          <a:bodyPr wrap="square" rtlCol="0">
            <a:spAutoFit/>
          </a:bodyPr>
          <a:lstStyle/>
          <a:p>
            <a:pPr lvl="1"/>
            <a:r>
              <a:rPr lang="en-US" sz="2400" b="1" dirty="0" smtClean="0"/>
              <a:t>AFFH Step 3:  Maintaining AFFH Records</a:t>
            </a:r>
            <a:endParaRPr lang="en-US" sz="2400" b="1" dirty="0"/>
          </a:p>
        </p:txBody>
      </p:sp>
      <p:sp>
        <p:nvSpPr>
          <p:cNvPr id="9" name="TextBox 8"/>
          <p:cNvSpPr txBox="1"/>
          <p:nvPr/>
        </p:nvSpPr>
        <p:spPr>
          <a:xfrm>
            <a:off x="0" y="1295400"/>
            <a:ext cx="9160042" cy="5447645"/>
          </a:xfrm>
          <a:prstGeom prst="rect">
            <a:avLst/>
          </a:prstGeom>
          <a:noFill/>
        </p:spPr>
        <p:txBody>
          <a:bodyPr wrap="square" rtlCol="0">
            <a:spAutoFit/>
          </a:bodyPr>
          <a:lstStyle/>
          <a:p>
            <a:pPr marL="800100" lvl="1" indent="-342900">
              <a:buFont typeface="Wingdings" pitchFamily="2" charset="2"/>
              <a:buChar char="§"/>
            </a:pPr>
            <a:endParaRPr lang="en-US" sz="800" b="1" dirty="0" smtClean="0"/>
          </a:p>
          <a:p>
            <a:pPr marL="800100" lvl="1" indent="-342900">
              <a:spcBef>
                <a:spcPts val="1200"/>
              </a:spcBef>
              <a:buFont typeface="Wingdings" pitchFamily="2" charset="2"/>
              <a:buChar char="§"/>
            </a:pPr>
            <a:r>
              <a:rPr lang="en-US" sz="2000" b="1" dirty="0" smtClean="0"/>
              <a:t>Document all AFFH plans and actions within HUD submissions:</a:t>
            </a:r>
          </a:p>
          <a:p>
            <a:pPr lvl="1">
              <a:spcBef>
                <a:spcPts val="1200"/>
              </a:spcBef>
            </a:pPr>
            <a:r>
              <a:rPr lang="en-US" sz="2000" dirty="0"/>
              <a:t> </a:t>
            </a:r>
            <a:r>
              <a:rPr lang="en-US" sz="2000" dirty="0" smtClean="0"/>
              <a:t>     -  </a:t>
            </a:r>
            <a:r>
              <a:rPr lang="en-US" sz="2000" dirty="0" err="1" smtClean="0"/>
              <a:t>ConPlans</a:t>
            </a:r>
            <a:r>
              <a:rPr lang="en-US" sz="2000" dirty="0" smtClean="0"/>
              <a:t>:  Document long term action plans</a:t>
            </a:r>
          </a:p>
          <a:p>
            <a:pPr lvl="1"/>
            <a:r>
              <a:rPr lang="en-US" sz="2000" dirty="0"/>
              <a:t> </a:t>
            </a:r>
            <a:r>
              <a:rPr lang="en-US" sz="2000" dirty="0" smtClean="0"/>
              <a:t>     -  Annual Action Plans:  Document specific annual actions planned</a:t>
            </a:r>
          </a:p>
          <a:p>
            <a:pPr lvl="1"/>
            <a:r>
              <a:rPr lang="en-US" sz="2000" dirty="0"/>
              <a:t> </a:t>
            </a:r>
            <a:r>
              <a:rPr lang="en-US" sz="2000" dirty="0" smtClean="0"/>
              <a:t>     -  CAPERs:  Document actions implemented to overcome the effects of </a:t>
            </a:r>
          </a:p>
          <a:p>
            <a:pPr lvl="1"/>
            <a:r>
              <a:rPr lang="en-US" sz="2000" dirty="0"/>
              <a:t> </a:t>
            </a:r>
            <a:r>
              <a:rPr lang="en-US" sz="2000" dirty="0" smtClean="0"/>
              <a:t>         impediments and </a:t>
            </a:r>
            <a:r>
              <a:rPr lang="en-US" sz="2000" b="1" i="1" dirty="0" smtClean="0"/>
              <a:t>include measurable outcomes for people in protected  </a:t>
            </a:r>
          </a:p>
          <a:p>
            <a:pPr lvl="1"/>
            <a:r>
              <a:rPr lang="en-US" sz="2000" b="1" i="1" dirty="0"/>
              <a:t> </a:t>
            </a:r>
            <a:r>
              <a:rPr lang="en-US" sz="2000" b="1" i="1" dirty="0" smtClean="0"/>
              <a:t>         classes</a:t>
            </a:r>
          </a:p>
          <a:p>
            <a:pPr marL="800100" lvl="1" indent="-342900">
              <a:spcBef>
                <a:spcPts val="1200"/>
              </a:spcBef>
              <a:buFont typeface="Wingdings" pitchFamily="2" charset="2"/>
              <a:buChar char="§"/>
            </a:pPr>
            <a:r>
              <a:rPr lang="en-US" sz="2000" b="1" dirty="0"/>
              <a:t> </a:t>
            </a:r>
            <a:r>
              <a:rPr lang="en-US" sz="2000" b="1" dirty="0" smtClean="0"/>
              <a:t>Document the amount of funding allocated and disbursed for AFFH actions.</a:t>
            </a:r>
          </a:p>
          <a:p>
            <a:pPr marL="800100" lvl="1" indent="-342900">
              <a:spcBef>
                <a:spcPts val="1200"/>
              </a:spcBef>
              <a:buFont typeface="Wingdings" pitchFamily="2" charset="2"/>
              <a:buChar char="§"/>
            </a:pPr>
            <a:r>
              <a:rPr lang="en-US" sz="2000" b="1" dirty="0">
                <a:solidFill>
                  <a:prstClr val="black"/>
                </a:solidFill>
              </a:rPr>
              <a:t> </a:t>
            </a:r>
            <a:r>
              <a:rPr lang="en-US" sz="2000" b="1" dirty="0" smtClean="0">
                <a:solidFill>
                  <a:prstClr val="black"/>
                </a:solidFill>
              </a:rPr>
              <a:t>Maintain records that establish the connections between identified         </a:t>
            </a:r>
          </a:p>
          <a:p>
            <a:pPr lvl="1"/>
            <a:r>
              <a:rPr lang="en-US" sz="2000" b="1" dirty="0">
                <a:solidFill>
                  <a:prstClr val="black"/>
                </a:solidFill>
              </a:rPr>
              <a:t> </a:t>
            </a:r>
            <a:r>
              <a:rPr lang="en-US" sz="2000" b="1" dirty="0" smtClean="0">
                <a:solidFill>
                  <a:prstClr val="black"/>
                </a:solidFill>
              </a:rPr>
              <a:t>      impediments, established priority housing needs, funded activities, and </a:t>
            </a:r>
          </a:p>
          <a:p>
            <a:pPr lvl="1"/>
            <a:r>
              <a:rPr lang="en-US" sz="2000" b="1" dirty="0">
                <a:solidFill>
                  <a:prstClr val="black"/>
                </a:solidFill>
              </a:rPr>
              <a:t> </a:t>
            </a:r>
            <a:r>
              <a:rPr lang="en-US" sz="2000" b="1" dirty="0" smtClean="0">
                <a:solidFill>
                  <a:prstClr val="black"/>
                </a:solidFill>
              </a:rPr>
              <a:t>      actions to affirmatively further fair housing.</a:t>
            </a:r>
          </a:p>
          <a:p>
            <a:pPr lvl="1">
              <a:spcBef>
                <a:spcPts val="800"/>
              </a:spcBef>
            </a:pPr>
            <a:r>
              <a:rPr lang="en-US" sz="2000" b="1" dirty="0" smtClean="0">
                <a:solidFill>
                  <a:prstClr val="black"/>
                </a:solidFill>
              </a:rPr>
              <a:t>       </a:t>
            </a:r>
            <a:endParaRPr lang="en-US" sz="2000" dirty="0" smtClean="0"/>
          </a:p>
          <a:p>
            <a:pPr marL="800100" lvl="1" indent="-342900">
              <a:spcBef>
                <a:spcPts val="800"/>
              </a:spcBef>
              <a:buFont typeface="Wingdings" pitchFamily="2" charset="2"/>
              <a:buChar char="§"/>
            </a:pPr>
            <a:endParaRPr lang="en-US" sz="2000" dirty="0" smtClean="0"/>
          </a:p>
          <a:p>
            <a:pPr lvl="1"/>
            <a:r>
              <a:rPr lang="en-US" sz="2000" b="1" dirty="0"/>
              <a:t> </a:t>
            </a:r>
            <a:r>
              <a:rPr lang="en-US" sz="2000" b="1" dirty="0" smtClean="0"/>
              <a:t> </a:t>
            </a:r>
          </a:p>
          <a:p>
            <a:pPr lvl="1">
              <a:spcBef>
                <a:spcPts val="800"/>
              </a:spcBef>
            </a:pPr>
            <a:endParaRPr lang="en-US" sz="2000" dirty="0" smtClean="0"/>
          </a:p>
        </p:txBody>
      </p:sp>
    </p:spTree>
    <p:extLst>
      <p:ext uri="{BB962C8B-B14F-4D97-AF65-F5344CB8AC3E}">
        <p14:creationId xmlns:p14="http://schemas.microsoft.com/office/powerpoint/2010/main" val="4258736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6" name="Picture 5" descr="Brick 4.PNG"/>
          <p:cNvPicPr>
            <a:picLocks noChangeAspect="1"/>
          </p:cNvPicPr>
          <p:nvPr/>
        </p:nvPicPr>
        <p:blipFill>
          <a:blip r:embed="rId4" cstate="print"/>
          <a:stretch>
            <a:fillRect/>
          </a:stretch>
        </p:blipFill>
        <p:spPr>
          <a:xfrm>
            <a:off x="-76201" y="4794144"/>
            <a:ext cx="3156112" cy="2063856"/>
          </a:xfrm>
          <a:prstGeom prst="rect">
            <a:avLst/>
          </a:prstGeom>
        </p:spPr>
      </p:pic>
      <p:sp>
        <p:nvSpPr>
          <p:cNvPr id="10" name="TextBox 9"/>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1" name="TextBox 10"/>
          <p:cNvSpPr txBox="1"/>
          <p:nvPr/>
        </p:nvSpPr>
        <p:spPr>
          <a:xfrm>
            <a:off x="0" y="5334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Knocking Down the Remaining Bricks</a:t>
            </a:r>
          </a:p>
        </p:txBody>
      </p:sp>
      <p:sp>
        <p:nvSpPr>
          <p:cNvPr id="8" name="TextBox 7"/>
          <p:cNvSpPr txBox="1"/>
          <p:nvPr/>
        </p:nvSpPr>
        <p:spPr>
          <a:xfrm>
            <a:off x="0" y="1828800"/>
            <a:ext cx="9144000" cy="769441"/>
          </a:xfrm>
          <a:prstGeom prst="rect">
            <a:avLst/>
          </a:prstGeom>
          <a:noFill/>
        </p:spPr>
        <p:txBody>
          <a:bodyPr wrap="square" rtlCol="0">
            <a:spAutoFit/>
          </a:bodyPr>
          <a:lstStyle/>
          <a:p>
            <a:pPr lvl="1"/>
            <a:r>
              <a:rPr lang="en-US" sz="2200" b="1" dirty="0" smtClean="0"/>
              <a:t>Five-Pronged AFFH Certification </a:t>
            </a:r>
          </a:p>
          <a:p>
            <a:pPr lvl="1"/>
            <a:r>
              <a:rPr lang="en-US" sz="2200" b="1" dirty="0" smtClean="0"/>
              <a:t>[24 C.F.R. § § 1.4, 960.103(b), and 903.7(o)]</a:t>
            </a:r>
            <a:endParaRPr lang="en-US" sz="2200" b="1" dirty="0"/>
          </a:p>
        </p:txBody>
      </p:sp>
      <p:sp>
        <p:nvSpPr>
          <p:cNvPr id="13" name="TextBox 12"/>
          <p:cNvSpPr txBox="1"/>
          <p:nvPr/>
        </p:nvSpPr>
        <p:spPr>
          <a:xfrm>
            <a:off x="0" y="2667000"/>
            <a:ext cx="9144000" cy="400110"/>
          </a:xfrm>
          <a:prstGeom prst="rect">
            <a:avLst/>
          </a:prstGeom>
          <a:noFill/>
        </p:spPr>
        <p:txBody>
          <a:bodyPr wrap="square" rtlCol="0">
            <a:spAutoFit/>
          </a:bodyPr>
          <a:lstStyle/>
          <a:p>
            <a:pPr lvl="1"/>
            <a:r>
              <a:rPr lang="en-US" sz="2000" b="1" dirty="0" smtClean="0"/>
              <a:t>PHA recipients certify annually to affirmatively further fair housing by:</a:t>
            </a:r>
            <a:endParaRPr lang="en-US" sz="2000" b="1" dirty="0"/>
          </a:p>
        </p:txBody>
      </p:sp>
      <p:sp>
        <p:nvSpPr>
          <p:cNvPr id="14" name="TextBox 13"/>
          <p:cNvSpPr txBox="1"/>
          <p:nvPr/>
        </p:nvSpPr>
        <p:spPr>
          <a:xfrm>
            <a:off x="0" y="3124200"/>
            <a:ext cx="9144000" cy="2246769"/>
          </a:xfrm>
          <a:prstGeom prst="rect">
            <a:avLst/>
          </a:prstGeom>
          <a:noFill/>
        </p:spPr>
        <p:txBody>
          <a:bodyPr wrap="square" rtlCol="0">
            <a:spAutoFit/>
          </a:bodyPr>
          <a:lstStyle/>
          <a:p>
            <a:pPr lvl="1"/>
            <a:r>
              <a:rPr lang="en-US" sz="2000" dirty="0"/>
              <a:t> </a:t>
            </a:r>
            <a:r>
              <a:rPr lang="en-US" sz="2000" dirty="0" smtClean="0"/>
              <a:t>    1)  Examining programs or proposed programs;</a:t>
            </a:r>
          </a:p>
          <a:p>
            <a:pPr lvl="1"/>
            <a:r>
              <a:rPr lang="en-US" sz="2000" dirty="0" smtClean="0"/>
              <a:t>     2)  Identifying any impediments to fair housing  choice within those programs;</a:t>
            </a:r>
          </a:p>
          <a:p>
            <a:pPr lvl="1"/>
            <a:r>
              <a:rPr lang="en-US" sz="2000" dirty="0"/>
              <a:t> </a:t>
            </a:r>
            <a:r>
              <a:rPr lang="en-US" sz="2000" dirty="0" smtClean="0"/>
              <a:t>    3)  Addressing those impediments in a reasonable fashion in view of the </a:t>
            </a:r>
          </a:p>
          <a:p>
            <a:pPr lvl="1"/>
            <a:r>
              <a:rPr lang="en-US" sz="2000" dirty="0" smtClean="0"/>
              <a:t>          resources available;</a:t>
            </a:r>
          </a:p>
          <a:p>
            <a:pPr lvl="1"/>
            <a:r>
              <a:rPr lang="en-US" sz="2000" dirty="0" smtClean="0"/>
              <a:t>     4)  Working with local jurisdictions to implement any of the jurisdiction’s   </a:t>
            </a:r>
          </a:p>
          <a:p>
            <a:pPr lvl="1"/>
            <a:r>
              <a:rPr lang="en-US" sz="2000" dirty="0" smtClean="0"/>
              <a:t>           initiatives to affirmatively further fair housing; and</a:t>
            </a:r>
          </a:p>
          <a:p>
            <a:pPr lvl="1"/>
            <a:r>
              <a:rPr lang="en-US" sz="2000" dirty="0" smtClean="0"/>
              <a:t>     5)  Maintaining records reflecting these analyses and actions.</a:t>
            </a:r>
            <a:endParaRPr lang="en-US" sz="2000" dirty="0"/>
          </a:p>
        </p:txBody>
      </p:sp>
      <p:sp>
        <p:nvSpPr>
          <p:cNvPr id="19" name="TextBox 18"/>
          <p:cNvSpPr txBox="1"/>
          <p:nvPr/>
        </p:nvSpPr>
        <p:spPr>
          <a:xfrm>
            <a:off x="0" y="1066800"/>
            <a:ext cx="9129562" cy="646331"/>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600" b="1" dirty="0" smtClean="0"/>
              <a:t>AFFH Requirements for PHAs</a:t>
            </a:r>
          </a:p>
        </p:txBody>
      </p:sp>
      <p:pic>
        <p:nvPicPr>
          <p:cNvPr id="20" name="Picture 19" descr="Picture77.gif"/>
          <p:cNvPicPr>
            <a:picLocks noChangeAspect="1"/>
          </p:cNvPicPr>
          <p:nvPr/>
        </p:nvPicPr>
        <p:blipFill>
          <a:blip r:embed="rId5" cstate="print"/>
          <a:stretch>
            <a:fillRect/>
          </a:stretch>
        </p:blipFill>
        <p:spPr>
          <a:xfrm>
            <a:off x="7399389" y="1219200"/>
            <a:ext cx="449211" cy="369938"/>
          </a:xfrm>
          <a:prstGeom prst="rect">
            <a:avLst/>
          </a:prstGeom>
        </p:spPr>
      </p:pic>
      <p:pic>
        <p:nvPicPr>
          <p:cNvPr id="21" name="Picture 20" descr="Picture77.gif"/>
          <p:cNvPicPr>
            <a:picLocks noChangeAspect="1"/>
          </p:cNvPicPr>
          <p:nvPr/>
        </p:nvPicPr>
        <p:blipFill>
          <a:blip r:embed="rId5" cstate="print"/>
          <a:stretch>
            <a:fillRect/>
          </a:stretch>
        </p:blipFill>
        <p:spPr>
          <a:xfrm>
            <a:off x="1219200" y="1219200"/>
            <a:ext cx="449211" cy="369938"/>
          </a:xfrm>
          <a:prstGeom prst="rect">
            <a:avLst/>
          </a:prstGeom>
        </p:spPr>
      </p:pic>
    </p:spTree>
    <p:extLst>
      <p:ext uri="{BB962C8B-B14F-4D97-AF65-F5344CB8AC3E}">
        <p14:creationId xmlns:p14="http://schemas.microsoft.com/office/powerpoint/2010/main" val="10130540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6" name="Picture 5" descr="Brick 4.PNG"/>
          <p:cNvPicPr>
            <a:picLocks noChangeAspect="1"/>
          </p:cNvPicPr>
          <p:nvPr/>
        </p:nvPicPr>
        <p:blipFill>
          <a:blip r:embed="rId4" cstate="print"/>
          <a:stretch>
            <a:fillRect/>
          </a:stretch>
        </p:blipFill>
        <p:spPr>
          <a:xfrm>
            <a:off x="-76201" y="4794144"/>
            <a:ext cx="3156112" cy="2063856"/>
          </a:xfrm>
          <a:prstGeom prst="rect">
            <a:avLst/>
          </a:prstGeom>
        </p:spPr>
      </p:pic>
      <p:sp>
        <p:nvSpPr>
          <p:cNvPr id="10" name="TextBox 9"/>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1" name="TextBox 10"/>
          <p:cNvSpPr txBox="1"/>
          <p:nvPr/>
        </p:nvSpPr>
        <p:spPr>
          <a:xfrm>
            <a:off x="0" y="5334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Knocking Down the Remaining Bricks</a:t>
            </a:r>
          </a:p>
        </p:txBody>
      </p:sp>
      <p:sp>
        <p:nvSpPr>
          <p:cNvPr id="19" name="TextBox 18"/>
          <p:cNvSpPr txBox="1"/>
          <p:nvPr/>
        </p:nvSpPr>
        <p:spPr>
          <a:xfrm>
            <a:off x="0" y="1066800"/>
            <a:ext cx="9129562"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t>AFFH Requirements for PHAs, Continued</a:t>
            </a:r>
          </a:p>
        </p:txBody>
      </p:sp>
      <p:pic>
        <p:nvPicPr>
          <p:cNvPr id="12" name="Picture 11" descr="Picture77.gif"/>
          <p:cNvPicPr>
            <a:picLocks noChangeAspect="1"/>
          </p:cNvPicPr>
          <p:nvPr/>
        </p:nvPicPr>
        <p:blipFill>
          <a:blip r:embed="rId5" cstate="print"/>
          <a:stretch>
            <a:fillRect/>
          </a:stretch>
        </p:blipFill>
        <p:spPr>
          <a:xfrm>
            <a:off x="0" y="1752600"/>
            <a:ext cx="449211" cy="369938"/>
          </a:xfrm>
          <a:prstGeom prst="rect">
            <a:avLst/>
          </a:prstGeom>
        </p:spPr>
      </p:pic>
      <p:sp>
        <p:nvSpPr>
          <p:cNvPr id="15" name="TextBox 14"/>
          <p:cNvSpPr txBox="1"/>
          <p:nvPr/>
        </p:nvSpPr>
        <p:spPr>
          <a:xfrm>
            <a:off x="0" y="1600200"/>
            <a:ext cx="9160042" cy="5981125"/>
          </a:xfrm>
          <a:prstGeom prst="rect">
            <a:avLst/>
          </a:prstGeom>
          <a:noFill/>
        </p:spPr>
        <p:txBody>
          <a:bodyPr wrap="square" rtlCol="0">
            <a:spAutoFit/>
          </a:bodyPr>
          <a:lstStyle/>
          <a:p>
            <a:pPr marL="800100" lvl="1" indent="-342900">
              <a:buFont typeface="Wingdings" pitchFamily="2" charset="2"/>
              <a:buChar char="§"/>
            </a:pPr>
            <a:endParaRPr lang="en-US" sz="800" b="1" dirty="0" smtClean="0"/>
          </a:p>
          <a:p>
            <a:pPr lvl="1"/>
            <a:r>
              <a:rPr lang="en-US" sz="2000" b="1" dirty="0" smtClean="0"/>
              <a:t>AFFIRMATIVELY FURTHERING FAIR HOUSING IN PHA PROGRAMS</a:t>
            </a:r>
          </a:p>
          <a:p>
            <a:pPr lvl="1"/>
            <a:endParaRPr lang="en-US" sz="800" b="1" dirty="0" smtClean="0"/>
          </a:p>
          <a:p>
            <a:pPr marL="800100" lvl="1" indent="-342900">
              <a:spcBef>
                <a:spcPts val="800"/>
              </a:spcBef>
              <a:buFont typeface="Wingdings" pitchFamily="2" charset="2"/>
              <a:buChar char="§"/>
            </a:pPr>
            <a:r>
              <a:rPr lang="en-US" sz="2000" b="1" dirty="0" smtClean="0"/>
              <a:t>Utilize the local jurisdiction’s AI as a starting place.</a:t>
            </a:r>
          </a:p>
          <a:p>
            <a:pPr lvl="1">
              <a:spcBef>
                <a:spcPts val="800"/>
              </a:spcBef>
            </a:pPr>
            <a:r>
              <a:rPr lang="en-US" sz="2000" dirty="0"/>
              <a:t> </a:t>
            </a:r>
            <a:r>
              <a:rPr lang="en-US" sz="2000" dirty="0" smtClean="0"/>
              <a:t>     -  What are the impediments identified within the jurisdiction?</a:t>
            </a:r>
          </a:p>
          <a:p>
            <a:pPr marL="800100" lvl="1" indent="-342900">
              <a:spcBef>
                <a:spcPts val="800"/>
              </a:spcBef>
              <a:buFont typeface="Wingdings" pitchFamily="2" charset="2"/>
              <a:buChar char="§"/>
            </a:pPr>
            <a:r>
              <a:rPr lang="en-US" sz="2000" b="1" dirty="0" smtClean="0"/>
              <a:t>Examine PHA programs and policies:</a:t>
            </a:r>
          </a:p>
          <a:p>
            <a:pPr lvl="1">
              <a:spcBef>
                <a:spcPts val="800"/>
              </a:spcBef>
            </a:pPr>
            <a:r>
              <a:rPr lang="en-US" sz="2000" dirty="0"/>
              <a:t> </a:t>
            </a:r>
            <a:r>
              <a:rPr lang="en-US" sz="2000" dirty="0" smtClean="0"/>
              <a:t>     -  ACOP</a:t>
            </a:r>
          </a:p>
          <a:p>
            <a:pPr lvl="1"/>
            <a:r>
              <a:rPr lang="en-US" sz="2000" dirty="0" smtClean="0"/>
              <a:t>      -  Administrative Plans</a:t>
            </a:r>
          </a:p>
          <a:p>
            <a:pPr lvl="1"/>
            <a:r>
              <a:rPr lang="en-US" sz="2000" dirty="0" smtClean="0"/>
              <a:t>      -  Preference Systems</a:t>
            </a:r>
          </a:p>
          <a:p>
            <a:pPr lvl="1"/>
            <a:r>
              <a:rPr lang="en-US" sz="2000" dirty="0" smtClean="0"/>
              <a:t>      -  Occupancy Requirements</a:t>
            </a:r>
          </a:p>
          <a:p>
            <a:pPr lvl="1"/>
            <a:r>
              <a:rPr lang="en-US" sz="2000" dirty="0" smtClean="0"/>
              <a:t>      -  Designated Housing Plans</a:t>
            </a:r>
          </a:p>
          <a:p>
            <a:pPr lvl="1">
              <a:spcBef>
                <a:spcPts val="800"/>
              </a:spcBef>
              <a:buFont typeface="Wingdings" pitchFamily="2" charset="2"/>
              <a:buChar char="§"/>
            </a:pPr>
            <a:r>
              <a:rPr lang="en-US" sz="2000" b="1" dirty="0" smtClean="0">
                <a:solidFill>
                  <a:prstClr val="black"/>
                </a:solidFill>
              </a:rPr>
              <a:t>    Examine PHA waiting lists and occupancy data alongside local demographic</a:t>
            </a:r>
          </a:p>
          <a:p>
            <a:pPr lvl="1"/>
            <a:r>
              <a:rPr lang="en-US" sz="2000" b="1" dirty="0" smtClean="0">
                <a:solidFill>
                  <a:prstClr val="black"/>
                </a:solidFill>
              </a:rPr>
              <a:t>      data for protected class groups.</a:t>
            </a:r>
          </a:p>
          <a:p>
            <a:pPr lvl="1">
              <a:spcBef>
                <a:spcPts val="800"/>
              </a:spcBef>
            </a:pPr>
            <a:r>
              <a:rPr lang="en-US" sz="2000" dirty="0" smtClean="0">
                <a:solidFill>
                  <a:prstClr val="black"/>
                </a:solidFill>
              </a:rPr>
              <a:t>       -  Are there any under-represented groups?</a:t>
            </a:r>
          </a:p>
          <a:p>
            <a:pPr lvl="1"/>
            <a:r>
              <a:rPr lang="en-US" sz="2000" dirty="0" smtClean="0">
                <a:solidFill>
                  <a:prstClr val="black"/>
                </a:solidFill>
              </a:rPr>
              <a:t>       -  Is there a lack of mobility accessible units for people who need them?</a:t>
            </a:r>
          </a:p>
          <a:p>
            <a:pPr lvl="1"/>
            <a:r>
              <a:rPr lang="en-US" sz="2000" dirty="0" smtClean="0">
                <a:solidFill>
                  <a:prstClr val="black"/>
                </a:solidFill>
              </a:rPr>
              <a:t>       </a:t>
            </a:r>
          </a:p>
          <a:p>
            <a:pPr lvl="1">
              <a:spcBef>
                <a:spcPts val="800"/>
              </a:spcBef>
            </a:pPr>
            <a:endParaRPr lang="en-US" sz="2000" b="1" dirty="0" smtClean="0">
              <a:solidFill>
                <a:prstClr val="black"/>
              </a:solidFill>
            </a:endParaRPr>
          </a:p>
          <a:p>
            <a:pPr lvl="1"/>
            <a:endParaRPr lang="en-US" sz="2000" dirty="0" smtClean="0"/>
          </a:p>
        </p:txBody>
      </p:sp>
    </p:spTree>
    <p:extLst>
      <p:ext uri="{BB962C8B-B14F-4D97-AF65-F5344CB8AC3E}">
        <p14:creationId xmlns:p14="http://schemas.microsoft.com/office/powerpoint/2010/main" val="1013054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6" name="Picture 5" descr="Brick 4.PNG"/>
          <p:cNvPicPr>
            <a:picLocks noChangeAspect="1"/>
          </p:cNvPicPr>
          <p:nvPr/>
        </p:nvPicPr>
        <p:blipFill>
          <a:blip r:embed="rId4" cstate="print"/>
          <a:stretch>
            <a:fillRect/>
          </a:stretch>
        </p:blipFill>
        <p:spPr>
          <a:xfrm>
            <a:off x="-76201" y="4794144"/>
            <a:ext cx="3156112" cy="2063856"/>
          </a:xfrm>
          <a:prstGeom prst="rect">
            <a:avLst/>
          </a:prstGeom>
        </p:spPr>
      </p:pic>
      <p:sp>
        <p:nvSpPr>
          <p:cNvPr id="10" name="TextBox 9"/>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1" name="TextBox 10"/>
          <p:cNvSpPr txBox="1"/>
          <p:nvPr/>
        </p:nvSpPr>
        <p:spPr>
          <a:xfrm>
            <a:off x="0" y="5334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Knocking Down the Remaining Bricks</a:t>
            </a:r>
          </a:p>
        </p:txBody>
      </p:sp>
      <p:sp>
        <p:nvSpPr>
          <p:cNvPr id="19" name="TextBox 18"/>
          <p:cNvSpPr txBox="1"/>
          <p:nvPr/>
        </p:nvSpPr>
        <p:spPr>
          <a:xfrm>
            <a:off x="0" y="1066800"/>
            <a:ext cx="9129562"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t>AFFH Requirements for PHAs, Continued</a:t>
            </a:r>
          </a:p>
        </p:txBody>
      </p:sp>
      <p:pic>
        <p:nvPicPr>
          <p:cNvPr id="12" name="Picture 11" descr="Picture77.gif"/>
          <p:cNvPicPr>
            <a:picLocks noChangeAspect="1"/>
          </p:cNvPicPr>
          <p:nvPr/>
        </p:nvPicPr>
        <p:blipFill>
          <a:blip r:embed="rId5" cstate="print"/>
          <a:stretch>
            <a:fillRect/>
          </a:stretch>
        </p:blipFill>
        <p:spPr>
          <a:xfrm>
            <a:off x="-7219" y="1828800"/>
            <a:ext cx="449211" cy="369938"/>
          </a:xfrm>
          <a:prstGeom prst="rect">
            <a:avLst/>
          </a:prstGeom>
        </p:spPr>
      </p:pic>
      <p:sp>
        <p:nvSpPr>
          <p:cNvPr id="15" name="TextBox 14"/>
          <p:cNvSpPr txBox="1"/>
          <p:nvPr/>
        </p:nvSpPr>
        <p:spPr>
          <a:xfrm>
            <a:off x="0" y="1676400"/>
            <a:ext cx="9144000" cy="7109639"/>
          </a:xfrm>
          <a:prstGeom prst="rect">
            <a:avLst/>
          </a:prstGeom>
          <a:noFill/>
        </p:spPr>
        <p:txBody>
          <a:bodyPr wrap="square" rtlCol="0">
            <a:spAutoFit/>
          </a:bodyPr>
          <a:lstStyle/>
          <a:p>
            <a:pPr marL="800100" lvl="1" indent="-342900">
              <a:buFont typeface="Wingdings" pitchFamily="2" charset="2"/>
              <a:buChar char="§"/>
            </a:pPr>
            <a:endParaRPr lang="en-US" sz="800" b="1" dirty="0" smtClean="0"/>
          </a:p>
          <a:p>
            <a:pPr lvl="1"/>
            <a:r>
              <a:rPr lang="en-US" sz="2000" b="1" dirty="0" smtClean="0"/>
              <a:t>AFFIRMATIVELY FURTHERING FAIR HOUSING IN PHA PROGRAMS</a:t>
            </a:r>
          </a:p>
          <a:p>
            <a:pPr lvl="1"/>
            <a:endParaRPr lang="en-US" sz="800" b="1" dirty="0" smtClean="0"/>
          </a:p>
          <a:p>
            <a:pPr marL="800100" lvl="1" indent="-342900">
              <a:spcBef>
                <a:spcPts val="800"/>
              </a:spcBef>
              <a:buFont typeface="Wingdings" pitchFamily="2" charset="2"/>
              <a:buChar char="§"/>
            </a:pPr>
            <a:r>
              <a:rPr lang="en-US" sz="2000" b="1" dirty="0" smtClean="0">
                <a:solidFill>
                  <a:prstClr val="black"/>
                </a:solidFill>
              </a:rPr>
              <a:t>Identify Impediments </a:t>
            </a:r>
          </a:p>
          <a:p>
            <a:pPr marL="800100" lvl="1" indent="-342900">
              <a:spcBef>
                <a:spcPts val="800"/>
              </a:spcBef>
              <a:buFont typeface="Wingdings" pitchFamily="2" charset="2"/>
              <a:buChar char="§"/>
            </a:pPr>
            <a:r>
              <a:rPr lang="en-US" sz="2000" b="1" dirty="0" smtClean="0">
                <a:solidFill>
                  <a:prstClr val="black"/>
                </a:solidFill>
              </a:rPr>
              <a:t>Take Actions to Address Impediments:</a:t>
            </a:r>
          </a:p>
          <a:p>
            <a:pPr marL="800100" lvl="1" indent="-342900">
              <a:spcBef>
                <a:spcPts val="800"/>
              </a:spcBef>
            </a:pPr>
            <a:r>
              <a:rPr lang="en-US" sz="2000" dirty="0" smtClean="0">
                <a:solidFill>
                  <a:prstClr val="black"/>
                </a:solidFill>
              </a:rPr>
              <a:t>       - Modify policies, preference systems, designations, occupancy requirements,       </a:t>
            </a:r>
          </a:p>
          <a:p>
            <a:pPr marL="800100" lvl="1" indent="-342900"/>
            <a:r>
              <a:rPr lang="en-US" sz="2000" dirty="0" smtClean="0">
                <a:solidFill>
                  <a:prstClr val="black"/>
                </a:solidFill>
              </a:rPr>
              <a:t>         etc. that oppose the jurisdiction’s AFFH planning efforts.</a:t>
            </a:r>
          </a:p>
          <a:p>
            <a:pPr marL="800100" lvl="1" indent="-342900"/>
            <a:r>
              <a:rPr lang="en-US" sz="2000" dirty="0" smtClean="0">
                <a:solidFill>
                  <a:prstClr val="black"/>
                </a:solidFill>
              </a:rPr>
              <a:t>        - Amend preference systems and other program policies to assist the </a:t>
            </a:r>
          </a:p>
          <a:p>
            <a:pPr marL="800100" lvl="1" indent="-342900"/>
            <a:r>
              <a:rPr lang="en-US" sz="2000" dirty="0" smtClean="0">
                <a:solidFill>
                  <a:prstClr val="black"/>
                </a:solidFill>
              </a:rPr>
              <a:t>          jurisdiction in its efforts to affirmatively further.</a:t>
            </a:r>
          </a:p>
          <a:p>
            <a:pPr marL="800100" lvl="1" indent="-342900"/>
            <a:r>
              <a:rPr lang="en-US" sz="2000" dirty="0" smtClean="0">
                <a:solidFill>
                  <a:prstClr val="black"/>
                </a:solidFill>
              </a:rPr>
              <a:t>       -  Ensure that all public housing developments have at least 5% units that are </a:t>
            </a:r>
          </a:p>
          <a:p>
            <a:pPr marL="800100" lvl="1" indent="-342900"/>
            <a:r>
              <a:rPr lang="en-US" sz="2000" dirty="0" smtClean="0">
                <a:solidFill>
                  <a:prstClr val="black"/>
                </a:solidFill>
              </a:rPr>
              <a:t>          accessible for people with mobility disabilities. (Section 504 requirement)</a:t>
            </a:r>
            <a:endParaRPr lang="en-US" sz="2000" dirty="0" smtClean="0"/>
          </a:p>
          <a:p>
            <a:pPr marL="800100" lvl="1" indent="-342900">
              <a:spcBef>
                <a:spcPts val="800"/>
              </a:spcBef>
              <a:buFont typeface="Wingdings" pitchFamily="2" charset="2"/>
              <a:buChar char="§"/>
            </a:pPr>
            <a:r>
              <a:rPr lang="en-US" sz="2000" b="1" dirty="0" smtClean="0"/>
              <a:t>Maintain Records</a:t>
            </a:r>
          </a:p>
          <a:p>
            <a:pPr marL="800100" lvl="1" indent="-342900">
              <a:spcBef>
                <a:spcPts val="800"/>
              </a:spcBef>
            </a:pPr>
            <a:r>
              <a:rPr lang="en-US" sz="2000" dirty="0" smtClean="0"/>
              <a:t>      -  Utilize PHA Plans for AFFH recordkeeping.</a:t>
            </a:r>
          </a:p>
          <a:p>
            <a:pPr marL="800100" lvl="1" indent="-342900"/>
            <a:r>
              <a:rPr lang="en-US" sz="2000" dirty="0" smtClean="0"/>
              <a:t>      -  Maintain an internal AFFH file for recordkeeping.</a:t>
            </a:r>
          </a:p>
          <a:p>
            <a:pPr marL="800100" lvl="1" indent="-342900"/>
            <a:r>
              <a:rPr lang="en-US" sz="2000" dirty="0" smtClean="0"/>
              <a:t>      -  Report AFFH efforts to local jurisdictions:  Collaborate!</a:t>
            </a:r>
          </a:p>
          <a:p>
            <a:pPr marL="800100" lvl="1" indent="-342900"/>
            <a:endParaRPr lang="en-US" sz="2000" dirty="0" smtClean="0"/>
          </a:p>
          <a:p>
            <a:pPr marL="800100" lvl="1" indent="-342900"/>
            <a:endParaRPr lang="en-US" sz="2000" dirty="0" smtClean="0"/>
          </a:p>
          <a:p>
            <a:pPr marL="800100" lvl="1" indent="-342900"/>
            <a:r>
              <a:rPr lang="en-US" sz="2000" dirty="0" smtClean="0"/>
              <a:t>      </a:t>
            </a:r>
          </a:p>
          <a:p>
            <a:pPr marL="800100" lvl="1" indent="-342900"/>
            <a:r>
              <a:rPr lang="en-US" sz="2000" dirty="0" smtClean="0">
                <a:solidFill>
                  <a:srgbClr val="FF0000"/>
                </a:solidFill>
              </a:rPr>
              <a:t>      </a:t>
            </a:r>
          </a:p>
          <a:p>
            <a:pPr lvl="1"/>
            <a:r>
              <a:rPr lang="en-US" sz="2000" dirty="0" smtClean="0">
                <a:solidFill>
                  <a:prstClr val="black"/>
                </a:solidFill>
              </a:rPr>
              <a:t>       </a:t>
            </a:r>
          </a:p>
          <a:p>
            <a:pPr lvl="1">
              <a:spcBef>
                <a:spcPts val="800"/>
              </a:spcBef>
            </a:pPr>
            <a:endParaRPr lang="en-US" sz="2000" b="1" dirty="0" smtClean="0">
              <a:solidFill>
                <a:prstClr val="black"/>
              </a:solidFill>
            </a:endParaRPr>
          </a:p>
          <a:p>
            <a:pPr lvl="1"/>
            <a:endParaRPr lang="en-US" sz="2000" dirty="0" smtClean="0"/>
          </a:p>
        </p:txBody>
      </p:sp>
    </p:spTree>
    <p:extLst>
      <p:ext uri="{BB962C8B-B14F-4D97-AF65-F5344CB8AC3E}">
        <p14:creationId xmlns:p14="http://schemas.microsoft.com/office/powerpoint/2010/main" val="1013054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6" name="Picture 5" descr="Brick 4.PNG"/>
          <p:cNvPicPr>
            <a:picLocks noChangeAspect="1"/>
          </p:cNvPicPr>
          <p:nvPr/>
        </p:nvPicPr>
        <p:blipFill>
          <a:blip r:embed="rId4" cstate="print"/>
          <a:stretch>
            <a:fillRect/>
          </a:stretch>
        </p:blipFill>
        <p:spPr>
          <a:xfrm>
            <a:off x="-31912" y="4794144"/>
            <a:ext cx="3156112" cy="2063856"/>
          </a:xfrm>
          <a:prstGeom prst="rect">
            <a:avLst/>
          </a:prstGeom>
        </p:spPr>
      </p:pic>
      <p:sp>
        <p:nvSpPr>
          <p:cNvPr id="10" name="TextBox 9"/>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1" name="TextBox 10"/>
          <p:cNvSpPr txBox="1"/>
          <p:nvPr/>
        </p:nvSpPr>
        <p:spPr>
          <a:xfrm>
            <a:off x="0" y="5334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Knocking Down the Remaining Bricks</a:t>
            </a:r>
          </a:p>
        </p:txBody>
      </p:sp>
      <p:sp>
        <p:nvSpPr>
          <p:cNvPr id="19" name="TextBox 18"/>
          <p:cNvSpPr txBox="1"/>
          <p:nvPr/>
        </p:nvSpPr>
        <p:spPr>
          <a:xfrm>
            <a:off x="0" y="1066800"/>
            <a:ext cx="9129562"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t>AFFH Requirements for Other HUD Recipients</a:t>
            </a:r>
          </a:p>
        </p:txBody>
      </p:sp>
      <p:pic>
        <p:nvPicPr>
          <p:cNvPr id="12" name="Picture 11" descr="Picture77.gif"/>
          <p:cNvPicPr>
            <a:picLocks noChangeAspect="1"/>
          </p:cNvPicPr>
          <p:nvPr/>
        </p:nvPicPr>
        <p:blipFill>
          <a:blip r:embed="rId5" cstate="print"/>
          <a:stretch>
            <a:fillRect/>
          </a:stretch>
        </p:blipFill>
        <p:spPr>
          <a:xfrm>
            <a:off x="0" y="1828800"/>
            <a:ext cx="449211" cy="369938"/>
          </a:xfrm>
          <a:prstGeom prst="rect">
            <a:avLst/>
          </a:prstGeom>
        </p:spPr>
      </p:pic>
      <p:sp>
        <p:nvSpPr>
          <p:cNvPr id="15" name="TextBox 14"/>
          <p:cNvSpPr txBox="1"/>
          <p:nvPr/>
        </p:nvSpPr>
        <p:spPr>
          <a:xfrm>
            <a:off x="-16042" y="1676400"/>
            <a:ext cx="9160042" cy="6612066"/>
          </a:xfrm>
          <a:prstGeom prst="rect">
            <a:avLst/>
          </a:prstGeom>
          <a:noFill/>
        </p:spPr>
        <p:txBody>
          <a:bodyPr wrap="square" rtlCol="0">
            <a:spAutoFit/>
          </a:bodyPr>
          <a:lstStyle/>
          <a:p>
            <a:pPr marL="800100" lvl="1" indent="-342900">
              <a:buFont typeface="Wingdings" pitchFamily="2" charset="2"/>
              <a:buChar char="§"/>
            </a:pPr>
            <a:endParaRPr lang="en-US" sz="800" b="1" dirty="0" smtClean="0"/>
          </a:p>
          <a:p>
            <a:pPr lvl="1"/>
            <a:r>
              <a:rPr lang="en-US" sz="2000" b="1" dirty="0" smtClean="0"/>
              <a:t>AFFIRMATIVE MARKETING</a:t>
            </a:r>
          </a:p>
          <a:p>
            <a:pPr lvl="1"/>
            <a:endParaRPr lang="en-US" sz="2000" b="1" dirty="0" smtClean="0"/>
          </a:p>
          <a:p>
            <a:pPr lvl="1">
              <a:buFont typeface="Wingdings" pitchFamily="2" charset="2"/>
              <a:buChar char="§"/>
            </a:pPr>
            <a:r>
              <a:rPr lang="en-US" sz="2000" b="1" dirty="0" smtClean="0"/>
              <a:t>  Identify those protected class groups least likely to apply for housing </a:t>
            </a:r>
          </a:p>
          <a:p>
            <a:pPr lvl="1"/>
            <a:r>
              <a:rPr lang="en-US" sz="2000" b="1" dirty="0" smtClean="0"/>
              <a:t>    opportunities:</a:t>
            </a:r>
          </a:p>
          <a:p>
            <a:pPr lvl="1"/>
            <a:endParaRPr lang="en-US" sz="1050" dirty="0" smtClean="0"/>
          </a:p>
          <a:p>
            <a:pPr lvl="1"/>
            <a:r>
              <a:rPr lang="en-US" sz="2000" dirty="0" smtClean="0"/>
              <a:t>     -  Compare waiting list and occupancy data to local demographic data</a:t>
            </a:r>
          </a:p>
          <a:p>
            <a:pPr lvl="1"/>
            <a:endParaRPr lang="en-US" sz="1050" dirty="0" smtClean="0"/>
          </a:p>
          <a:p>
            <a:pPr lvl="1">
              <a:buFont typeface="Wingdings" pitchFamily="2" charset="2"/>
              <a:buChar char="§"/>
            </a:pPr>
            <a:r>
              <a:rPr lang="en-US" sz="2000" dirty="0" smtClean="0"/>
              <a:t>  </a:t>
            </a:r>
            <a:r>
              <a:rPr lang="en-US" sz="2000" b="1" dirty="0" smtClean="0"/>
              <a:t>Develop an affirmative fair housing marketing plan designed to reach those </a:t>
            </a:r>
          </a:p>
          <a:p>
            <a:pPr lvl="1"/>
            <a:r>
              <a:rPr lang="en-US" sz="2000" b="1" dirty="0" smtClean="0"/>
              <a:t>    groups least likely to apply through:</a:t>
            </a:r>
          </a:p>
          <a:p>
            <a:pPr lvl="1"/>
            <a:endParaRPr lang="en-US" sz="1050" b="1" dirty="0" smtClean="0"/>
          </a:p>
          <a:p>
            <a:pPr lvl="1"/>
            <a:r>
              <a:rPr lang="en-US" sz="2000" b="1" dirty="0" smtClean="0"/>
              <a:t>     -  </a:t>
            </a:r>
            <a:r>
              <a:rPr lang="en-US" sz="2000" dirty="0" smtClean="0"/>
              <a:t>Properly placed advertising</a:t>
            </a:r>
          </a:p>
          <a:p>
            <a:pPr lvl="1"/>
            <a:r>
              <a:rPr lang="en-US" sz="2000" dirty="0" smtClean="0"/>
              <a:t>     -  Community outreach</a:t>
            </a:r>
          </a:p>
          <a:p>
            <a:pPr lvl="1"/>
            <a:r>
              <a:rPr lang="en-US" sz="2000" dirty="0" smtClean="0"/>
              <a:t>     -  Collaboration with organizations associated with specific protected class </a:t>
            </a:r>
          </a:p>
          <a:p>
            <a:pPr lvl="1"/>
            <a:r>
              <a:rPr lang="en-US" sz="2000" dirty="0" smtClean="0"/>
              <a:t>         groups</a:t>
            </a:r>
          </a:p>
          <a:p>
            <a:pPr lvl="1"/>
            <a:endParaRPr lang="en-US" sz="800" b="1" dirty="0" smtClean="0"/>
          </a:p>
          <a:p>
            <a:pPr marL="800100" lvl="1" indent="-342900"/>
            <a:endParaRPr lang="en-US" sz="2000" dirty="0" smtClean="0"/>
          </a:p>
          <a:p>
            <a:pPr marL="800100" lvl="1" indent="-342900"/>
            <a:endParaRPr lang="en-US" sz="2000" dirty="0" smtClean="0"/>
          </a:p>
          <a:p>
            <a:pPr marL="800100" lvl="1" indent="-342900"/>
            <a:r>
              <a:rPr lang="en-US" sz="2000" dirty="0" smtClean="0"/>
              <a:t>      </a:t>
            </a:r>
          </a:p>
          <a:p>
            <a:pPr marL="800100" lvl="1" indent="-342900"/>
            <a:r>
              <a:rPr lang="en-US" sz="2000" dirty="0" smtClean="0">
                <a:solidFill>
                  <a:srgbClr val="FF0000"/>
                </a:solidFill>
              </a:rPr>
              <a:t>      </a:t>
            </a:r>
          </a:p>
          <a:p>
            <a:pPr lvl="1"/>
            <a:r>
              <a:rPr lang="en-US" sz="2000" dirty="0" smtClean="0">
                <a:solidFill>
                  <a:prstClr val="black"/>
                </a:solidFill>
              </a:rPr>
              <a:t>       </a:t>
            </a:r>
          </a:p>
          <a:p>
            <a:pPr lvl="1">
              <a:spcBef>
                <a:spcPts val="800"/>
              </a:spcBef>
            </a:pPr>
            <a:endParaRPr lang="en-US" sz="2000" b="1" dirty="0" smtClean="0">
              <a:solidFill>
                <a:prstClr val="black"/>
              </a:solidFill>
            </a:endParaRPr>
          </a:p>
          <a:p>
            <a:pPr lvl="1"/>
            <a:endParaRPr lang="en-US" sz="2000" dirty="0" smtClean="0"/>
          </a:p>
        </p:txBody>
      </p:sp>
    </p:spTree>
    <p:extLst>
      <p:ext uri="{BB962C8B-B14F-4D97-AF65-F5344CB8AC3E}">
        <p14:creationId xmlns:p14="http://schemas.microsoft.com/office/powerpoint/2010/main" val="1013054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ick 4.PNG"/>
          <p:cNvPicPr>
            <a:picLocks noChangeAspect="1"/>
          </p:cNvPicPr>
          <p:nvPr/>
        </p:nvPicPr>
        <p:blipFill>
          <a:blip r:embed="rId3" cstate="print"/>
          <a:stretch>
            <a:fillRect/>
          </a:stretch>
        </p:blipFill>
        <p:spPr>
          <a:xfrm>
            <a:off x="-31912" y="4794144"/>
            <a:ext cx="3156112" cy="2063856"/>
          </a:xfrm>
          <a:prstGeom prst="rect">
            <a:avLst/>
          </a:prstGeom>
        </p:spPr>
      </p:pic>
      <p:pic>
        <p:nvPicPr>
          <p:cNvPr id="5" name="Picture 4" descr="Picture78.gif"/>
          <p:cNvPicPr>
            <a:picLocks noChangeAspect="1"/>
          </p:cNvPicPr>
          <p:nvPr/>
        </p:nvPicPr>
        <p:blipFill>
          <a:blip r:embed="rId4" cstate="print"/>
          <a:stretch>
            <a:fillRect/>
          </a:stretch>
        </p:blipFill>
        <p:spPr>
          <a:xfrm>
            <a:off x="7505700" y="4953000"/>
            <a:ext cx="1638300" cy="1805653"/>
          </a:xfrm>
          <a:prstGeom prst="rect">
            <a:avLst/>
          </a:prstGeom>
        </p:spPr>
      </p:pic>
      <p:sp>
        <p:nvSpPr>
          <p:cNvPr id="10" name="TextBox 9"/>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1" name="TextBox 10"/>
          <p:cNvSpPr txBox="1"/>
          <p:nvPr/>
        </p:nvSpPr>
        <p:spPr>
          <a:xfrm>
            <a:off x="0" y="5334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Knocking Down the Remaining Bricks</a:t>
            </a:r>
          </a:p>
        </p:txBody>
      </p:sp>
      <p:sp>
        <p:nvSpPr>
          <p:cNvPr id="19" name="TextBox 18"/>
          <p:cNvSpPr txBox="1"/>
          <p:nvPr/>
        </p:nvSpPr>
        <p:spPr>
          <a:xfrm>
            <a:off x="-50533" y="1219200"/>
            <a:ext cx="9160042" cy="492443"/>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600" b="1" dirty="0" smtClean="0"/>
              <a:t>AFFH Compliance Reviews</a:t>
            </a:r>
          </a:p>
        </p:txBody>
      </p:sp>
      <p:pic>
        <p:nvPicPr>
          <p:cNvPr id="12" name="Picture 11" descr="Picture77.gif"/>
          <p:cNvPicPr>
            <a:picLocks noChangeAspect="1"/>
          </p:cNvPicPr>
          <p:nvPr/>
        </p:nvPicPr>
        <p:blipFill>
          <a:blip r:embed="rId5" cstate="print"/>
          <a:stretch>
            <a:fillRect/>
          </a:stretch>
        </p:blipFill>
        <p:spPr>
          <a:xfrm>
            <a:off x="9220200" y="533400"/>
            <a:ext cx="449211" cy="369938"/>
          </a:xfrm>
          <a:prstGeom prst="rect">
            <a:avLst/>
          </a:prstGeom>
        </p:spPr>
      </p:pic>
      <p:sp>
        <p:nvSpPr>
          <p:cNvPr id="15" name="TextBox 14"/>
          <p:cNvSpPr txBox="1"/>
          <p:nvPr/>
        </p:nvSpPr>
        <p:spPr>
          <a:xfrm>
            <a:off x="0" y="1841242"/>
            <a:ext cx="9144000" cy="6145272"/>
          </a:xfrm>
          <a:prstGeom prst="rect">
            <a:avLst/>
          </a:prstGeom>
          <a:noFill/>
        </p:spPr>
        <p:txBody>
          <a:bodyPr wrap="square" rtlCol="0">
            <a:spAutoFit/>
          </a:bodyPr>
          <a:lstStyle/>
          <a:p>
            <a:pPr marL="800100" lvl="1" indent="-342900">
              <a:spcBef>
                <a:spcPts val="800"/>
              </a:spcBef>
              <a:buFont typeface="Wingdings" pitchFamily="2" charset="2"/>
              <a:buChar char="§"/>
            </a:pPr>
            <a:r>
              <a:rPr lang="en-US" sz="2000" b="1" dirty="0" smtClean="0"/>
              <a:t>FHEO assesses </a:t>
            </a:r>
            <a:r>
              <a:rPr lang="en-US" sz="2000" b="1" dirty="0"/>
              <a:t>r</a:t>
            </a:r>
            <a:r>
              <a:rPr lang="en-US" sz="2000" b="1" dirty="0" smtClean="0"/>
              <a:t>isk </a:t>
            </a:r>
            <a:r>
              <a:rPr lang="en-US" sz="2000" b="1" dirty="0"/>
              <a:t>a</a:t>
            </a:r>
            <a:r>
              <a:rPr lang="en-US" sz="2000" b="1" dirty="0" smtClean="0"/>
              <a:t>nalysis to select </a:t>
            </a:r>
            <a:r>
              <a:rPr lang="en-US" sz="2000" b="1" dirty="0"/>
              <a:t>r</a:t>
            </a:r>
            <a:r>
              <a:rPr lang="en-US" sz="2000" b="1" dirty="0" smtClean="0"/>
              <a:t>ecipients for compliance reviews.</a:t>
            </a:r>
          </a:p>
          <a:p>
            <a:pPr lvl="1">
              <a:spcBef>
                <a:spcPts val="800"/>
              </a:spcBef>
            </a:pPr>
            <a:r>
              <a:rPr lang="en-US" sz="2000" b="1" dirty="0" smtClean="0"/>
              <a:t>      </a:t>
            </a:r>
            <a:r>
              <a:rPr lang="en-US" sz="2000" dirty="0" smtClean="0"/>
              <a:t>-  Based on a review of AFFH reporting in HUD submissions</a:t>
            </a:r>
          </a:p>
          <a:p>
            <a:pPr lvl="1"/>
            <a:r>
              <a:rPr lang="en-US" sz="2000" dirty="0"/>
              <a:t> </a:t>
            </a:r>
            <a:r>
              <a:rPr lang="en-US" sz="2000" dirty="0" smtClean="0"/>
              <a:t>     -  Based on information about AFFH issues, findings, court proceedings, </a:t>
            </a:r>
          </a:p>
          <a:p>
            <a:pPr lvl="1"/>
            <a:r>
              <a:rPr lang="en-US" sz="2000" dirty="0"/>
              <a:t> </a:t>
            </a:r>
            <a:r>
              <a:rPr lang="en-US" sz="2000" dirty="0" smtClean="0"/>
              <a:t>         conclusions of a lawsuits, court decisions, etc.</a:t>
            </a:r>
          </a:p>
          <a:p>
            <a:pPr lvl="1"/>
            <a:r>
              <a:rPr lang="en-US" sz="2000" dirty="0"/>
              <a:t> </a:t>
            </a:r>
            <a:r>
              <a:rPr lang="en-US" sz="2000" dirty="0" smtClean="0"/>
              <a:t>     -  Based on a Fair Housing Act complaint that raises AFFH issues</a:t>
            </a:r>
          </a:p>
          <a:p>
            <a:pPr lvl="1"/>
            <a:r>
              <a:rPr lang="en-US" sz="2000" dirty="0"/>
              <a:t> </a:t>
            </a:r>
            <a:r>
              <a:rPr lang="en-US" sz="2000" dirty="0" smtClean="0"/>
              <a:t>     -  Based on local news stories about community opposition, zoning, failure to </a:t>
            </a:r>
          </a:p>
          <a:p>
            <a:pPr lvl="1"/>
            <a:r>
              <a:rPr lang="en-US" sz="2000" dirty="0"/>
              <a:t> </a:t>
            </a:r>
            <a:r>
              <a:rPr lang="en-US" sz="2000" dirty="0" smtClean="0"/>
              <a:t>         waive zoning requirements as reasonable accommodations for group </a:t>
            </a:r>
          </a:p>
          <a:p>
            <a:pPr lvl="1"/>
            <a:r>
              <a:rPr lang="en-US" sz="2000" dirty="0"/>
              <a:t> </a:t>
            </a:r>
            <a:r>
              <a:rPr lang="en-US" sz="2000" dirty="0" smtClean="0"/>
              <a:t>         homes, etc.</a:t>
            </a:r>
          </a:p>
          <a:p>
            <a:pPr marL="800100" lvl="1" indent="-342900">
              <a:spcBef>
                <a:spcPts val="800"/>
              </a:spcBef>
              <a:buFont typeface="Wingdings" pitchFamily="2" charset="2"/>
              <a:buChar char="§"/>
            </a:pPr>
            <a:r>
              <a:rPr lang="en-US" sz="2000" b="1" dirty="0" smtClean="0"/>
              <a:t>Compliance </a:t>
            </a:r>
            <a:r>
              <a:rPr lang="en-US" sz="2000" b="1" dirty="0"/>
              <a:t>reviews reveal the presence of any evidence that a recipient failed to act affirmatively to further fair housing:</a:t>
            </a:r>
          </a:p>
          <a:p>
            <a:pPr lvl="1">
              <a:spcBef>
                <a:spcPts val="800"/>
              </a:spcBef>
            </a:pPr>
            <a:r>
              <a:rPr lang="en-US" sz="2000" b="1" dirty="0"/>
              <a:t>       </a:t>
            </a:r>
            <a:r>
              <a:rPr lang="en-US" sz="2000" dirty="0"/>
              <a:t>-  Did the recipient fulfill the three prongs of the AFFH Certification by </a:t>
            </a:r>
          </a:p>
          <a:p>
            <a:pPr lvl="1"/>
            <a:r>
              <a:rPr lang="en-US" sz="2000" dirty="0"/>
              <a:t>          </a:t>
            </a:r>
            <a:r>
              <a:rPr lang="en-US" sz="2000" dirty="0" smtClean="0"/>
              <a:t> conducting </a:t>
            </a:r>
            <a:r>
              <a:rPr lang="en-US" sz="2000" dirty="0"/>
              <a:t>a substantially complete AI; taking appropriate actions to </a:t>
            </a:r>
          </a:p>
          <a:p>
            <a:pPr lvl="1"/>
            <a:r>
              <a:rPr lang="en-US" sz="2000" dirty="0"/>
              <a:t>           overcome the effects of any identified impediments; and maintaining AFFH </a:t>
            </a:r>
          </a:p>
          <a:p>
            <a:pPr lvl="1"/>
            <a:r>
              <a:rPr lang="en-US" sz="2000" dirty="0"/>
              <a:t>           records?</a:t>
            </a:r>
          </a:p>
          <a:p>
            <a:pPr marL="800100" lvl="1" indent="-342900">
              <a:buFont typeface="Wingdings" pitchFamily="2" charset="2"/>
              <a:buChar char="§"/>
            </a:pPr>
            <a:endParaRPr lang="en-US" sz="2000" dirty="0" smtClean="0"/>
          </a:p>
          <a:p>
            <a:pPr marL="800100" lvl="1" indent="-342900">
              <a:buFont typeface="Wingdings" pitchFamily="2" charset="2"/>
              <a:buChar char="§"/>
            </a:pPr>
            <a:endParaRPr lang="en-US" sz="2000" dirty="0" smtClean="0">
              <a:solidFill>
                <a:prstClr val="black"/>
              </a:solidFill>
            </a:endParaRPr>
          </a:p>
          <a:p>
            <a:pPr marL="800100" lvl="1" indent="-342900">
              <a:spcBef>
                <a:spcPts val="800"/>
              </a:spcBef>
              <a:buFont typeface="Wingdings" pitchFamily="2" charset="2"/>
              <a:buChar char="§"/>
            </a:pPr>
            <a:endParaRPr lang="en-US" sz="2000" b="1" dirty="0" smtClean="0">
              <a:solidFill>
                <a:prstClr val="black"/>
              </a:solidFill>
            </a:endParaRPr>
          </a:p>
          <a:p>
            <a:pPr lvl="1"/>
            <a:endParaRPr lang="en-US" sz="2000" dirty="0" smtClean="0"/>
          </a:p>
        </p:txBody>
      </p:sp>
    </p:spTree>
    <p:extLst>
      <p:ext uri="{BB962C8B-B14F-4D97-AF65-F5344CB8AC3E}">
        <p14:creationId xmlns:p14="http://schemas.microsoft.com/office/powerpoint/2010/main" val="2732447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ick 4.PNG"/>
          <p:cNvPicPr>
            <a:picLocks noChangeAspect="1"/>
          </p:cNvPicPr>
          <p:nvPr/>
        </p:nvPicPr>
        <p:blipFill>
          <a:blip r:embed="rId3" cstate="print"/>
          <a:stretch>
            <a:fillRect/>
          </a:stretch>
        </p:blipFill>
        <p:spPr>
          <a:xfrm>
            <a:off x="-31912" y="4794144"/>
            <a:ext cx="3156112" cy="2063856"/>
          </a:xfrm>
          <a:prstGeom prst="rect">
            <a:avLst/>
          </a:prstGeom>
        </p:spPr>
      </p:pic>
      <p:pic>
        <p:nvPicPr>
          <p:cNvPr id="5" name="Picture 4" descr="Picture78.gif"/>
          <p:cNvPicPr>
            <a:picLocks noChangeAspect="1"/>
          </p:cNvPicPr>
          <p:nvPr/>
        </p:nvPicPr>
        <p:blipFill>
          <a:blip r:embed="rId4" cstate="print"/>
          <a:stretch>
            <a:fillRect/>
          </a:stretch>
        </p:blipFill>
        <p:spPr>
          <a:xfrm>
            <a:off x="7505700" y="4953000"/>
            <a:ext cx="1638300" cy="1805653"/>
          </a:xfrm>
          <a:prstGeom prst="rect">
            <a:avLst/>
          </a:prstGeom>
        </p:spPr>
      </p:pic>
      <p:sp>
        <p:nvSpPr>
          <p:cNvPr id="10" name="TextBox 9"/>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1" name="TextBox 10"/>
          <p:cNvSpPr txBox="1"/>
          <p:nvPr/>
        </p:nvSpPr>
        <p:spPr>
          <a:xfrm>
            <a:off x="0" y="5334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Knocking Down the Remaining Bricks</a:t>
            </a:r>
          </a:p>
        </p:txBody>
      </p:sp>
      <p:sp>
        <p:nvSpPr>
          <p:cNvPr id="19" name="TextBox 18"/>
          <p:cNvSpPr txBox="1"/>
          <p:nvPr/>
        </p:nvSpPr>
        <p:spPr>
          <a:xfrm>
            <a:off x="-50533" y="1219200"/>
            <a:ext cx="9160042" cy="492443"/>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600" b="1" dirty="0" smtClean="0"/>
              <a:t>AFFH Compliance Reviews, Continued</a:t>
            </a:r>
          </a:p>
        </p:txBody>
      </p:sp>
      <p:pic>
        <p:nvPicPr>
          <p:cNvPr id="12" name="Picture 11" descr="Picture77.gif"/>
          <p:cNvPicPr>
            <a:picLocks noChangeAspect="1"/>
          </p:cNvPicPr>
          <p:nvPr/>
        </p:nvPicPr>
        <p:blipFill>
          <a:blip r:embed="rId5" cstate="print"/>
          <a:stretch>
            <a:fillRect/>
          </a:stretch>
        </p:blipFill>
        <p:spPr>
          <a:xfrm>
            <a:off x="9220200" y="533400"/>
            <a:ext cx="449211" cy="369938"/>
          </a:xfrm>
          <a:prstGeom prst="rect">
            <a:avLst/>
          </a:prstGeom>
        </p:spPr>
      </p:pic>
      <p:sp>
        <p:nvSpPr>
          <p:cNvPr id="15" name="TextBox 14"/>
          <p:cNvSpPr txBox="1"/>
          <p:nvPr/>
        </p:nvSpPr>
        <p:spPr>
          <a:xfrm>
            <a:off x="0" y="1888193"/>
            <a:ext cx="9144000" cy="5940088"/>
          </a:xfrm>
          <a:prstGeom prst="rect">
            <a:avLst/>
          </a:prstGeom>
          <a:noFill/>
        </p:spPr>
        <p:txBody>
          <a:bodyPr wrap="square" rtlCol="0">
            <a:spAutoFit/>
          </a:bodyPr>
          <a:lstStyle/>
          <a:p>
            <a:pPr marL="800100" lvl="1" indent="-342900">
              <a:spcBef>
                <a:spcPts val="800"/>
              </a:spcBef>
              <a:buFont typeface="Wingdings" pitchFamily="2" charset="2"/>
              <a:buChar char="§"/>
            </a:pPr>
            <a:r>
              <a:rPr lang="en-US" sz="2000" b="1" dirty="0" smtClean="0"/>
              <a:t>The Fair Housing Act imposes an affirmative obligation by requiring recipients to do something “more than simply refrain from discriminating themselves or purposely aiding discrimination by others.”</a:t>
            </a:r>
          </a:p>
          <a:p>
            <a:pPr marL="800100" lvl="1" indent="-342900">
              <a:spcBef>
                <a:spcPts val="800"/>
              </a:spcBef>
              <a:buFont typeface="Wingdings" pitchFamily="2" charset="2"/>
              <a:buChar char="§"/>
            </a:pPr>
            <a:r>
              <a:rPr lang="en-US" sz="2000" b="1" dirty="0" smtClean="0"/>
              <a:t>HUD has interpreted the affirmative obligations of the Fair Housing Act to mean that recipients must:</a:t>
            </a:r>
          </a:p>
          <a:p>
            <a:pPr lvl="1">
              <a:spcBef>
                <a:spcPts val="800"/>
              </a:spcBef>
            </a:pPr>
            <a:r>
              <a:rPr lang="en-US" sz="2000" b="1" dirty="0"/>
              <a:t> </a:t>
            </a:r>
            <a:r>
              <a:rPr lang="en-US" sz="2000" b="1" dirty="0" smtClean="0"/>
              <a:t>     </a:t>
            </a:r>
            <a:r>
              <a:rPr lang="en-US" sz="2000" dirty="0" smtClean="0"/>
              <a:t>-  Analyze and eliminate housing discrimination in the jurisdiction;</a:t>
            </a:r>
          </a:p>
          <a:p>
            <a:pPr lvl="1"/>
            <a:r>
              <a:rPr lang="en-US" sz="2000" dirty="0"/>
              <a:t> </a:t>
            </a:r>
            <a:r>
              <a:rPr lang="en-US" sz="2000" dirty="0" smtClean="0"/>
              <a:t>     -  Promote fair housing choice for all persons;</a:t>
            </a:r>
          </a:p>
          <a:p>
            <a:pPr lvl="1"/>
            <a:r>
              <a:rPr lang="en-US" sz="2000" dirty="0"/>
              <a:t> </a:t>
            </a:r>
            <a:r>
              <a:rPr lang="en-US" sz="2000" dirty="0" smtClean="0"/>
              <a:t>     -  Provide opportunities for inclusive patterns of housing occupancy, regardless </a:t>
            </a:r>
          </a:p>
          <a:p>
            <a:pPr lvl="1"/>
            <a:r>
              <a:rPr lang="en-US" sz="2000" dirty="0"/>
              <a:t> </a:t>
            </a:r>
            <a:r>
              <a:rPr lang="en-US" sz="2000" dirty="0" smtClean="0"/>
              <a:t>         of race, color, national origin, religion, sex, familial status, or disability;</a:t>
            </a:r>
          </a:p>
          <a:p>
            <a:pPr lvl="1"/>
            <a:r>
              <a:rPr lang="en-US" sz="2000" dirty="0"/>
              <a:t> </a:t>
            </a:r>
            <a:r>
              <a:rPr lang="en-US" sz="2000" dirty="0" smtClean="0"/>
              <a:t>      - Promote housing that is structurally accessible to, and usable by, people </a:t>
            </a:r>
          </a:p>
          <a:p>
            <a:pPr lvl="1"/>
            <a:r>
              <a:rPr lang="en-US" sz="2000" dirty="0"/>
              <a:t> </a:t>
            </a:r>
            <a:r>
              <a:rPr lang="en-US" sz="2000" dirty="0" smtClean="0"/>
              <a:t>         with disabilities; and </a:t>
            </a:r>
          </a:p>
          <a:p>
            <a:pPr lvl="1"/>
            <a:r>
              <a:rPr lang="en-US" sz="2000" dirty="0"/>
              <a:t> </a:t>
            </a:r>
            <a:r>
              <a:rPr lang="en-US" sz="2000" dirty="0" smtClean="0"/>
              <a:t>       - Foster compliance with the nondiscrimination provisions of the Fair Housing </a:t>
            </a:r>
          </a:p>
          <a:p>
            <a:pPr lvl="1"/>
            <a:r>
              <a:rPr lang="en-US" sz="2000" dirty="0"/>
              <a:t> </a:t>
            </a:r>
            <a:r>
              <a:rPr lang="en-US" sz="2000" dirty="0" smtClean="0"/>
              <a:t>          Act.</a:t>
            </a:r>
            <a:endParaRPr lang="en-US" sz="2000" dirty="0"/>
          </a:p>
          <a:p>
            <a:pPr lvl="1"/>
            <a:endParaRPr lang="en-US" sz="2000" dirty="0" smtClean="0"/>
          </a:p>
          <a:p>
            <a:pPr marL="800100" lvl="1" indent="-342900">
              <a:buFont typeface="Wingdings" pitchFamily="2" charset="2"/>
              <a:buChar char="§"/>
            </a:pPr>
            <a:endParaRPr lang="en-US" sz="2000" dirty="0" smtClean="0"/>
          </a:p>
          <a:p>
            <a:pPr marL="800100" lvl="1" indent="-342900">
              <a:buFont typeface="Wingdings" pitchFamily="2" charset="2"/>
              <a:buChar char="§"/>
            </a:pPr>
            <a:endParaRPr lang="en-US" sz="2000" dirty="0" smtClean="0">
              <a:solidFill>
                <a:prstClr val="black"/>
              </a:solidFill>
            </a:endParaRPr>
          </a:p>
          <a:p>
            <a:pPr marL="800100" lvl="1" indent="-342900">
              <a:spcBef>
                <a:spcPts val="800"/>
              </a:spcBef>
              <a:buFont typeface="Wingdings" pitchFamily="2" charset="2"/>
              <a:buChar char="§"/>
            </a:pPr>
            <a:endParaRPr lang="en-US" sz="2000" b="1" dirty="0" smtClean="0">
              <a:solidFill>
                <a:prstClr val="black"/>
              </a:solidFill>
            </a:endParaRPr>
          </a:p>
          <a:p>
            <a:pPr lvl="1"/>
            <a:endParaRPr lang="en-US" sz="2000" dirty="0" smtClean="0"/>
          </a:p>
        </p:txBody>
      </p:sp>
    </p:spTree>
    <p:extLst>
      <p:ext uri="{BB962C8B-B14F-4D97-AF65-F5344CB8AC3E}">
        <p14:creationId xmlns:p14="http://schemas.microsoft.com/office/powerpoint/2010/main" val="4846302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3200400"/>
            <a:ext cx="8534400" cy="1077218"/>
          </a:xfrm>
          <a:prstGeom prst="rect">
            <a:avLst/>
          </a:prstGeom>
          <a:noFill/>
        </p:spPr>
        <p:txBody>
          <a:bodyPr wrap="square" rtlCol="0">
            <a:spAutoFit/>
          </a:bodyPr>
          <a:lstStyle/>
          <a:p>
            <a:pPr algn="ctr"/>
            <a:r>
              <a:rPr lang="en-US" sz="3200" b="1" dirty="0" smtClean="0"/>
              <a:t>And now introducing a new removal tool that is 45 years in the making…</a:t>
            </a:r>
            <a:endParaRPr lang="en-US" sz="3200" b="1" dirty="0"/>
          </a:p>
        </p:txBody>
      </p:sp>
      <p:sp>
        <p:nvSpPr>
          <p:cNvPr id="5" name="TextBox 4"/>
          <p:cNvSpPr txBox="1"/>
          <p:nvPr/>
        </p:nvSpPr>
        <p:spPr>
          <a:xfrm>
            <a:off x="0" y="0"/>
            <a:ext cx="9144000" cy="150810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4600" b="1" dirty="0" smtClean="0">
                <a:solidFill>
                  <a:schemeClr val="accent1">
                    <a:lumMod val="20000"/>
                    <a:lumOff val="80000"/>
                  </a:schemeClr>
                </a:solidFill>
                <a:effectLst>
                  <a:outerShdw blurRad="50800" dist="50800" dir="5400000" algn="ctr" rotWithShape="0">
                    <a:srgbClr val="000000"/>
                  </a:outerShdw>
                </a:effectLst>
              </a:rPr>
              <a:t>Tearing Down the Walls through </a:t>
            </a:r>
          </a:p>
          <a:p>
            <a:pPr algn="ctr"/>
            <a:r>
              <a:rPr lang="en-US" sz="4600" b="1" dirty="0" smtClean="0">
                <a:solidFill>
                  <a:schemeClr val="accent1">
                    <a:lumMod val="20000"/>
                    <a:lumOff val="80000"/>
                  </a:schemeClr>
                </a:solidFill>
                <a:effectLst>
                  <a:outerShdw blurRad="50800" dist="50800" dir="5400000" algn="ctr" rotWithShape="0">
                    <a:srgbClr val="000000"/>
                  </a:outerShdw>
                </a:effectLst>
              </a:rPr>
              <a:t>Fair Housing and Equal Opportunity</a:t>
            </a:r>
            <a:endParaRPr lang="en-US" sz="4600" b="1" dirty="0">
              <a:solidFill>
                <a:schemeClr val="accent1">
                  <a:lumMod val="20000"/>
                  <a:lumOff val="80000"/>
                </a:schemeClr>
              </a:solidFill>
              <a:effectLst>
                <a:outerShdw blurRad="50800" dist="50800" dir="5400000" algn="ctr" rotWithShape="0">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 name="Picture 4" descr="Brick 1.PNG"/>
          <p:cNvPicPr>
            <a:picLocks noChangeAspect="1"/>
          </p:cNvPicPr>
          <p:nvPr/>
        </p:nvPicPr>
        <p:blipFill>
          <a:blip r:embed="rId3" cstate="print"/>
          <a:stretch>
            <a:fillRect/>
          </a:stretch>
        </p:blipFill>
        <p:spPr>
          <a:xfrm>
            <a:off x="-152400" y="4762831"/>
            <a:ext cx="2514600" cy="2095169"/>
          </a:xfrm>
          <a:prstGeom prst="rect">
            <a:avLst/>
          </a:prstGeom>
        </p:spPr>
      </p:pic>
      <p:pic>
        <p:nvPicPr>
          <p:cNvPr id="6" name="Picture 5" descr="Picture4.jpg"/>
          <p:cNvPicPr>
            <a:picLocks noChangeAspect="1"/>
          </p:cNvPicPr>
          <p:nvPr/>
        </p:nvPicPr>
        <p:blipFill>
          <a:blip r:embed="rId4" cstate="print"/>
          <a:stretch>
            <a:fillRect/>
          </a:stretch>
        </p:blipFill>
        <p:spPr>
          <a:xfrm>
            <a:off x="2514600" y="152400"/>
            <a:ext cx="6115050" cy="45910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78.gif"/>
          <p:cNvPicPr>
            <a:picLocks noChangeAspect="1"/>
          </p:cNvPicPr>
          <p:nvPr/>
        </p:nvPicPr>
        <p:blipFill>
          <a:blip r:embed="rId3" cstate="print"/>
          <a:stretch>
            <a:fillRect/>
          </a:stretch>
        </p:blipFill>
        <p:spPr>
          <a:xfrm>
            <a:off x="7505700" y="4953000"/>
            <a:ext cx="1638300" cy="1805653"/>
          </a:xfrm>
          <a:prstGeom prst="rect">
            <a:avLst/>
          </a:prstGeom>
        </p:spPr>
      </p:pic>
      <p:pic>
        <p:nvPicPr>
          <p:cNvPr id="6" name="Picture 5" descr="Brick 4.PNG"/>
          <p:cNvPicPr>
            <a:picLocks noChangeAspect="1"/>
          </p:cNvPicPr>
          <p:nvPr/>
        </p:nvPicPr>
        <p:blipFill>
          <a:blip r:embed="rId4" cstate="print"/>
          <a:stretch>
            <a:fillRect/>
          </a:stretch>
        </p:blipFill>
        <p:spPr>
          <a:xfrm>
            <a:off x="-76201" y="4794144"/>
            <a:ext cx="3156112" cy="2063856"/>
          </a:xfrm>
          <a:prstGeom prst="rect">
            <a:avLst/>
          </a:prstGeom>
        </p:spPr>
      </p:pic>
      <p:sp>
        <p:nvSpPr>
          <p:cNvPr id="10" name="TextBox 9"/>
          <p:cNvSpPr txBox="1"/>
          <p:nvPr/>
        </p:nvSpPr>
        <p:spPr>
          <a:xfrm>
            <a:off x="0" y="0"/>
            <a:ext cx="9144000"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solidFill>
                  <a:srgbClr val="0A1B98"/>
                </a:solidFill>
              </a:rPr>
              <a:t>AFFIRMATIVELY FURTHERING FAIR HOUSING (AFFH) :</a:t>
            </a:r>
          </a:p>
        </p:txBody>
      </p:sp>
      <p:sp>
        <p:nvSpPr>
          <p:cNvPr id="11" name="TextBox 10"/>
          <p:cNvSpPr txBox="1"/>
          <p:nvPr/>
        </p:nvSpPr>
        <p:spPr>
          <a:xfrm>
            <a:off x="0" y="533400"/>
            <a:ext cx="9144000" cy="523220"/>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2800" b="1" dirty="0" smtClean="0">
                <a:solidFill>
                  <a:srgbClr val="0A1B98"/>
                </a:solidFill>
              </a:rPr>
              <a:t>Knocking Down the Remaining Bricks</a:t>
            </a:r>
          </a:p>
        </p:txBody>
      </p:sp>
      <p:sp>
        <p:nvSpPr>
          <p:cNvPr id="19" name="TextBox 18"/>
          <p:cNvSpPr txBox="1"/>
          <p:nvPr/>
        </p:nvSpPr>
        <p:spPr>
          <a:xfrm>
            <a:off x="0" y="1143000"/>
            <a:ext cx="9129562" cy="584775"/>
          </a:xfrm>
          <a:prstGeom prst="rect">
            <a:avLst/>
          </a:prstGeom>
          <a:noFill/>
        </p:spPr>
        <p:txBody>
          <a:bodyPr wrap="square" rtlCol="0">
            <a:spAutoFit/>
            <a:scene3d>
              <a:camera prst="orthographicFront"/>
              <a:lightRig rig="threePt" dir="t"/>
            </a:scene3d>
            <a:sp3d extrusionH="57150">
              <a:bevelT w="31750" prst="convex"/>
            </a:sp3d>
          </a:bodyPr>
          <a:lstStyle/>
          <a:p>
            <a:pPr algn="ctr"/>
            <a:r>
              <a:rPr lang="en-US" sz="3200" b="1" dirty="0" smtClean="0"/>
              <a:t>Publication of a Proposed AFFH Rule</a:t>
            </a:r>
          </a:p>
        </p:txBody>
      </p:sp>
      <p:pic>
        <p:nvPicPr>
          <p:cNvPr id="12" name="Picture 11" descr="Picture77.gif"/>
          <p:cNvPicPr>
            <a:picLocks noChangeAspect="1"/>
          </p:cNvPicPr>
          <p:nvPr/>
        </p:nvPicPr>
        <p:blipFill>
          <a:blip r:embed="rId5" cstate="print"/>
          <a:stretch>
            <a:fillRect/>
          </a:stretch>
        </p:blipFill>
        <p:spPr>
          <a:xfrm>
            <a:off x="914400" y="1230262"/>
            <a:ext cx="449211" cy="369938"/>
          </a:xfrm>
          <a:prstGeom prst="rect">
            <a:avLst/>
          </a:prstGeom>
        </p:spPr>
      </p:pic>
      <p:pic>
        <p:nvPicPr>
          <p:cNvPr id="9" name="Picture 8" descr="Picture77.gif"/>
          <p:cNvPicPr>
            <a:picLocks noChangeAspect="1"/>
          </p:cNvPicPr>
          <p:nvPr/>
        </p:nvPicPr>
        <p:blipFill>
          <a:blip r:embed="rId5" cstate="print"/>
          <a:stretch>
            <a:fillRect/>
          </a:stretch>
        </p:blipFill>
        <p:spPr>
          <a:xfrm>
            <a:off x="7704189" y="1230262"/>
            <a:ext cx="449211" cy="369938"/>
          </a:xfrm>
          <a:prstGeom prst="rect">
            <a:avLst/>
          </a:prstGeom>
        </p:spPr>
      </p:pic>
      <p:sp>
        <p:nvSpPr>
          <p:cNvPr id="13" name="TextBox 12"/>
          <p:cNvSpPr txBox="1"/>
          <p:nvPr/>
        </p:nvSpPr>
        <p:spPr>
          <a:xfrm>
            <a:off x="0" y="2133600"/>
            <a:ext cx="9160042" cy="3762568"/>
          </a:xfrm>
          <a:prstGeom prst="rect">
            <a:avLst/>
          </a:prstGeom>
          <a:noFill/>
        </p:spPr>
        <p:txBody>
          <a:bodyPr wrap="square" rtlCol="0">
            <a:spAutoFit/>
          </a:bodyPr>
          <a:lstStyle/>
          <a:p>
            <a:pPr marL="800100" lvl="1" indent="-342900">
              <a:buFont typeface="Wingdings" pitchFamily="2" charset="2"/>
              <a:buChar char="§"/>
            </a:pPr>
            <a:endParaRPr lang="en-US" sz="800" b="1" dirty="0" smtClean="0"/>
          </a:p>
          <a:p>
            <a:pPr lvl="1">
              <a:spcBef>
                <a:spcPts val="800"/>
              </a:spcBef>
              <a:buFont typeface="Wingdings" pitchFamily="2" charset="2"/>
              <a:buChar char="§"/>
            </a:pPr>
            <a:r>
              <a:rPr lang="en-US" sz="2000" b="1" dirty="0" smtClean="0"/>
              <a:t>  Published July 19, 2013</a:t>
            </a:r>
          </a:p>
          <a:p>
            <a:pPr lvl="1">
              <a:spcBef>
                <a:spcPts val="800"/>
              </a:spcBef>
              <a:buFont typeface="Wingdings" pitchFamily="2" charset="2"/>
              <a:buChar char="§"/>
            </a:pPr>
            <a:r>
              <a:rPr lang="en-US" sz="2000" b="1" dirty="0" smtClean="0"/>
              <a:t>  Expected to become Final this Fall! </a:t>
            </a:r>
          </a:p>
          <a:p>
            <a:pPr lvl="1"/>
            <a:endParaRPr lang="en-US" sz="1050" dirty="0" smtClean="0"/>
          </a:p>
          <a:p>
            <a:pPr lvl="1"/>
            <a:r>
              <a:rPr lang="en-US" sz="2000" dirty="0" smtClean="0"/>
              <a:t>  </a:t>
            </a:r>
            <a:endParaRPr lang="en-US" sz="800" b="1" dirty="0" smtClean="0"/>
          </a:p>
          <a:p>
            <a:pPr marL="800100" lvl="1" indent="-342900"/>
            <a:endParaRPr lang="en-US" sz="2000" dirty="0" smtClean="0"/>
          </a:p>
          <a:p>
            <a:pPr marL="800100" lvl="1" indent="-342900"/>
            <a:endParaRPr lang="en-US" sz="2000" dirty="0" smtClean="0"/>
          </a:p>
          <a:p>
            <a:pPr marL="800100" lvl="1" indent="-342900"/>
            <a:r>
              <a:rPr lang="en-US" sz="2000" dirty="0" smtClean="0"/>
              <a:t>      </a:t>
            </a:r>
          </a:p>
          <a:p>
            <a:pPr marL="800100" lvl="1" indent="-342900"/>
            <a:r>
              <a:rPr lang="en-US" sz="2000" dirty="0" smtClean="0">
                <a:solidFill>
                  <a:srgbClr val="FF0000"/>
                </a:solidFill>
              </a:rPr>
              <a:t>      </a:t>
            </a:r>
          </a:p>
          <a:p>
            <a:pPr lvl="1"/>
            <a:r>
              <a:rPr lang="en-US" sz="2000" dirty="0" smtClean="0">
                <a:solidFill>
                  <a:prstClr val="black"/>
                </a:solidFill>
              </a:rPr>
              <a:t>       </a:t>
            </a:r>
          </a:p>
          <a:p>
            <a:pPr lvl="1">
              <a:spcBef>
                <a:spcPts val="800"/>
              </a:spcBef>
            </a:pPr>
            <a:endParaRPr lang="en-US" sz="2000" b="1" dirty="0" smtClean="0">
              <a:solidFill>
                <a:prstClr val="black"/>
              </a:solidFill>
            </a:endParaRPr>
          </a:p>
          <a:p>
            <a:pPr lvl="1"/>
            <a:endParaRPr lang="en-US" sz="2000" dirty="0" smtClean="0"/>
          </a:p>
        </p:txBody>
      </p:sp>
    </p:spTree>
    <p:extLst>
      <p:ext uri="{BB962C8B-B14F-4D97-AF65-F5344CB8AC3E}">
        <p14:creationId xmlns:p14="http://schemas.microsoft.com/office/powerpoint/2010/main" val="10130540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54563"/>
          </a:xfrm>
        </p:spPr>
        <p:txBody>
          <a:bodyPr/>
          <a:lstStyle/>
          <a:p>
            <a:pPr marL="0" indent="0" algn="ctr">
              <a:buNone/>
            </a:pPr>
            <a:r>
              <a:rPr lang="en-US" sz="8800" b="1" dirty="0" smtClean="0"/>
              <a:t>QUESTIONS?</a:t>
            </a:r>
            <a:endParaRPr lang="en-US" sz="8800" b="1" dirty="0"/>
          </a:p>
        </p:txBody>
      </p:sp>
      <p:sp>
        <p:nvSpPr>
          <p:cNvPr id="4" name="Title 3"/>
          <p:cNvSpPr>
            <a:spLocks noGrp="1"/>
          </p:cNvSpPr>
          <p:nvPr>
            <p:ph type="title"/>
          </p:nvPr>
        </p:nvSpPr>
        <p:spPr/>
        <p:txBody>
          <a:bodyPr/>
          <a:lstStyle/>
          <a:p>
            <a:endParaRPr lang="en-US"/>
          </a:p>
        </p:txBody>
      </p:sp>
      <p:pic>
        <p:nvPicPr>
          <p:cNvPr id="5" name="Picture 3" descr="j00822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276600"/>
            <a:ext cx="2057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79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endParaRPr lang="en-US" sz="8000" b="1" dirty="0"/>
          </a:p>
        </p:txBody>
      </p:sp>
      <p:sp>
        <p:nvSpPr>
          <p:cNvPr id="3" name="Content Placeholder 2"/>
          <p:cNvSpPr>
            <a:spLocks noGrp="1"/>
          </p:cNvSpPr>
          <p:nvPr>
            <p:ph sz="half" idx="1"/>
          </p:nvPr>
        </p:nvSpPr>
        <p:spPr>
          <a:xfrm>
            <a:off x="685800" y="685800"/>
            <a:ext cx="7543800" cy="5715000"/>
          </a:xfrm>
        </p:spPr>
        <p:txBody>
          <a:bodyPr>
            <a:normAutofit lnSpcReduction="10000"/>
          </a:bodyPr>
          <a:lstStyle/>
          <a:p>
            <a:pPr algn="ctr" eaLnBrk="1" hangingPunct="1">
              <a:lnSpc>
                <a:spcPct val="90000"/>
              </a:lnSpc>
              <a:buFont typeface="Wingdings" pitchFamily="2" charset="2"/>
              <a:buNone/>
            </a:pPr>
            <a:r>
              <a:rPr lang="en-US" sz="4400" b="1" dirty="0"/>
              <a:t>For more </a:t>
            </a:r>
            <a:r>
              <a:rPr lang="en-US" sz="4400" b="1" dirty="0" smtClean="0"/>
              <a:t>information, </a:t>
            </a:r>
            <a:r>
              <a:rPr lang="en-US" sz="4400" b="1" dirty="0"/>
              <a:t>contact</a:t>
            </a:r>
            <a:r>
              <a:rPr lang="en-US" sz="4400" b="1" dirty="0" smtClean="0"/>
              <a:t>:</a:t>
            </a:r>
          </a:p>
          <a:p>
            <a:pPr algn="ctr" eaLnBrk="1" hangingPunct="1">
              <a:lnSpc>
                <a:spcPct val="90000"/>
              </a:lnSpc>
              <a:buFont typeface="Wingdings" pitchFamily="2" charset="2"/>
              <a:buNone/>
            </a:pPr>
            <a:endParaRPr lang="en-US" sz="3200" b="1" dirty="0"/>
          </a:p>
          <a:p>
            <a:pPr algn="ctr" eaLnBrk="1" hangingPunct="1">
              <a:lnSpc>
                <a:spcPct val="90000"/>
              </a:lnSpc>
              <a:buFont typeface="Wingdings" pitchFamily="2" charset="2"/>
              <a:buNone/>
            </a:pPr>
            <a:r>
              <a:rPr lang="en-US" b="1" dirty="0" smtClean="0"/>
              <a:t>Michele </a:t>
            </a:r>
            <a:r>
              <a:rPr lang="en-US" b="1" dirty="0"/>
              <a:t>Hutchins, Equal Opportunity Specialist</a:t>
            </a:r>
          </a:p>
          <a:p>
            <a:pPr algn="ctr" eaLnBrk="1" hangingPunct="1">
              <a:lnSpc>
                <a:spcPct val="90000"/>
              </a:lnSpc>
              <a:buFont typeface="Wingdings" pitchFamily="2" charset="2"/>
              <a:buNone/>
            </a:pPr>
            <a:r>
              <a:rPr lang="en-US" b="1" dirty="0"/>
              <a:t>   Office of Fair Housing &amp; Equal Opportunity</a:t>
            </a:r>
          </a:p>
          <a:p>
            <a:pPr algn="ctr" eaLnBrk="1" hangingPunct="1">
              <a:lnSpc>
                <a:spcPct val="90000"/>
              </a:lnSpc>
              <a:buFont typeface="Wingdings" pitchFamily="2" charset="2"/>
              <a:buNone/>
            </a:pPr>
            <a:r>
              <a:rPr lang="en-US" b="1" dirty="0"/>
              <a:t>   </a:t>
            </a:r>
            <a:r>
              <a:rPr lang="en-US" b="1" dirty="0" smtClean="0"/>
              <a:t>U.S. Department of Housing &amp; Urban Development</a:t>
            </a:r>
            <a:endParaRPr lang="en-US" b="1" dirty="0"/>
          </a:p>
          <a:p>
            <a:pPr algn="ctr" eaLnBrk="1" hangingPunct="1">
              <a:lnSpc>
                <a:spcPct val="90000"/>
              </a:lnSpc>
              <a:buFont typeface="Wingdings" pitchFamily="2" charset="2"/>
              <a:buNone/>
            </a:pPr>
            <a:r>
              <a:rPr lang="en-US" b="1" dirty="0"/>
              <a:t>   125 S. State Street, Room 3001</a:t>
            </a:r>
          </a:p>
          <a:p>
            <a:pPr algn="ctr" eaLnBrk="1" hangingPunct="1">
              <a:lnSpc>
                <a:spcPct val="90000"/>
              </a:lnSpc>
              <a:buFont typeface="Wingdings" pitchFamily="2" charset="2"/>
              <a:buNone/>
            </a:pPr>
            <a:r>
              <a:rPr lang="en-US" b="1" dirty="0"/>
              <a:t>   Salt Lake City, UT  84138</a:t>
            </a:r>
          </a:p>
          <a:p>
            <a:pPr algn="ctr" eaLnBrk="1" hangingPunct="1">
              <a:lnSpc>
                <a:spcPct val="90000"/>
              </a:lnSpc>
              <a:buFont typeface="Wingdings" pitchFamily="2" charset="2"/>
              <a:buNone/>
            </a:pPr>
            <a:r>
              <a:rPr lang="en-US" b="1" dirty="0"/>
              <a:t>   (801) 524-6097-Direct line</a:t>
            </a:r>
          </a:p>
          <a:p>
            <a:pPr algn="ctr" eaLnBrk="1" hangingPunct="1">
              <a:lnSpc>
                <a:spcPct val="90000"/>
              </a:lnSpc>
              <a:buFont typeface="Wingdings" pitchFamily="2" charset="2"/>
              <a:buNone/>
            </a:pPr>
            <a:r>
              <a:rPr lang="en-US" b="1" dirty="0"/>
              <a:t>   (801) </a:t>
            </a:r>
            <a:r>
              <a:rPr lang="en-US" b="1" dirty="0" smtClean="0"/>
              <a:t>524-6909-TDD/TTY </a:t>
            </a:r>
            <a:r>
              <a:rPr lang="en-US" b="1" dirty="0"/>
              <a:t>line</a:t>
            </a:r>
          </a:p>
          <a:p>
            <a:pPr algn="ctr" eaLnBrk="1" hangingPunct="1">
              <a:lnSpc>
                <a:spcPct val="90000"/>
              </a:lnSpc>
              <a:buFont typeface="Wingdings" pitchFamily="2" charset="2"/>
              <a:buNone/>
            </a:pPr>
            <a:r>
              <a:rPr lang="en-US" b="1" dirty="0"/>
              <a:t>   1-800-877-7353 – Denver Toll Free</a:t>
            </a:r>
          </a:p>
          <a:p>
            <a:pPr algn="ctr" eaLnBrk="1" hangingPunct="1">
              <a:lnSpc>
                <a:spcPct val="90000"/>
              </a:lnSpc>
              <a:buFont typeface="Wingdings" pitchFamily="2" charset="2"/>
              <a:buNone/>
            </a:pPr>
            <a:r>
              <a:rPr lang="en-US" b="1" dirty="0"/>
              <a:t>      email:  </a:t>
            </a:r>
            <a:r>
              <a:rPr lang="en-US" b="1" dirty="0">
                <a:hlinkClick r:id="rId2"/>
              </a:rPr>
              <a:t>michele.hutchins@hud.gov</a:t>
            </a:r>
            <a:endParaRPr lang="en-US" b="1" dirty="0"/>
          </a:p>
          <a:p>
            <a:pPr algn="ctr">
              <a:buNone/>
            </a:pPr>
            <a:endParaRPr lang="en-US" sz="2400" dirty="0" smtClean="0"/>
          </a:p>
        </p:txBody>
      </p:sp>
      <p:sp>
        <p:nvSpPr>
          <p:cNvPr id="7" name="TextBox 6"/>
          <p:cNvSpPr txBox="1"/>
          <p:nvPr/>
        </p:nvSpPr>
        <p:spPr>
          <a:xfrm>
            <a:off x="5105400" y="5068610"/>
            <a:ext cx="3276600" cy="923330"/>
          </a:xfrm>
          <a:prstGeom prst="rect">
            <a:avLst/>
          </a:prstGeom>
          <a:no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459362931"/>
      </p:ext>
    </p:extLst>
  </p:cSld>
  <p:clrMapOvr>
    <a:masterClrMapping/>
  </p:clrMapOvr>
  <p:transition advTm="326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Picture 3" descr="Brick 2.PNG"/>
          <p:cNvPicPr>
            <a:picLocks noChangeAspect="1"/>
          </p:cNvPicPr>
          <p:nvPr/>
        </p:nvPicPr>
        <p:blipFill>
          <a:blip r:embed="rId3" cstate="print"/>
          <a:stretch>
            <a:fillRect/>
          </a:stretch>
        </p:blipFill>
        <p:spPr>
          <a:xfrm>
            <a:off x="-76200" y="4572000"/>
            <a:ext cx="6172200" cy="2286000"/>
          </a:xfrm>
          <a:prstGeom prst="rect">
            <a:avLst/>
          </a:prstGeom>
        </p:spPr>
      </p:pic>
      <p:pic>
        <p:nvPicPr>
          <p:cNvPr id="6" name="Picture 5" descr="Picture7.jpg"/>
          <p:cNvPicPr>
            <a:picLocks noChangeAspect="1"/>
          </p:cNvPicPr>
          <p:nvPr/>
        </p:nvPicPr>
        <p:blipFill>
          <a:blip r:embed="rId4" cstate="print"/>
          <a:stretch>
            <a:fillRect/>
          </a:stretch>
        </p:blipFill>
        <p:spPr>
          <a:xfrm>
            <a:off x="685800" y="457200"/>
            <a:ext cx="4597400" cy="36804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Picture 3" descr="Brick 3.PNG"/>
          <p:cNvPicPr>
            <a:picLocks noChangeAspect="1"/>
          </p:cNvPicPr>
          <p:nvPr/>
        </p:nvPicPr>
        <p:blipFill>
          <a:blip r:embed="rId3" cstate="print"/>
          <a:stretch>
            <a:fillRect/>
          </a:stretch>
        </p:blipFill>
        <p:spPr>
          <a:xfrm>
            <a:off x="-76200" y="4724400"/>
            <a:ext cx="9220200" cy="2133600"/>
          </a:xfrm>
          <a:prstGeom prst="rect">
            <a:avLst/>
          </a:prstGeom>
        </p:spPr>
      </p:pic>
      <p:pic>
        <p:nvPicPr>
          <p:cNvPr id="6" name="Picture 5" descr="Picture10.jpg"/>
          <p:cNvPicPr>
            <a:picLocks noChangeAspect="1"/>
          </p:cNvPicPr>
          <p:nvPr/>
        </p:nvPicPr>
        <p:blipFill>
          <a:blip r:embed="rId4" cstate="print"/>
          <a:stretch>
            <a:fillRect/>
          </a:stretch>
        </p:blipFill>
        <p:spPr>
          <a:xfrm>
            <a:off x="1890823" y="304800"/>
            <a:ext cx="5348177" cy="42849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Picture 3" descr="Brick 3.PNG"/>
          <p:cNvPicPr>
            <a:picLocks noChangeAspect="1"/>
          </p:cNvPicPr>
          <p:nvPr/>
        </p:nvPicPr>
        <p:blipFill>
          <a:blip r:embed="rId3" cstate="print"/>
          <a:stretch>
            <a:fillRect/>
          </a:stretch>
        </p:blipFill>
        <p:spPr>
          <a:xfrm>
            <a:off x="-76200" y="4724400"/>
            <a:ext cx="9220200" cy="2133600"/>
          </a:xfrm>
          <a:prstGeom prst="rect">
            <a:avLst/>
          </a:prstGeom>
        </p:spPr>
      </p:pic>
      <p:pic>
        <p:nvPicPr>
          <p:cNvPr id="6" name="Picture 5" descr="Picture11.jpg"/>
          <p:cNvPicPr>
            <a:picLocks noChangeAspect="1"/>
          </p:cNvPicPr>
          <p:nvPr/>
        </p:nvPicPr>
        <p:blipFill>
          <a:blip r:embed="rId4" cstate="print"/>
          <a:stretch>
            <a:fillRect/>
          </a:stretch>
        </p:blipFill>
        <p:spPr>
          <a:xfrm>
            <a:off x="2770078" y="152400"/>
            <a:ext cx="3613444" cy="4387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7" name="Picture 6" descr="Brick 1.PNG"/>
          <p:cNvPicPr>
            <a:picLocks noChangeAspect="1"/>
          </p:cNvPicPr>
          <p:nvPr/>
        </p:nvPicPr>
        <p:blipFill>
          <a:blip r:embed="rId3" cstate="print"/>
          <a:stretch>
            <a:fillRect/>
          </a:stretch>
        </p:blipFill>
        <p:spPr>
          <a:xfrm>
            <a:off x="-152400" y="4762831"/>
            <a:ext cx="2514600" cy="2095169"/>
          </a:xfrm>
          <a:prstGeom prst="rect">
            <a:avLst/>
          </a:prstGeom>
        </p:spPr>
      </p:pic>
      <p:pic>
        <p:nvPicPr>
          <p:cNvPr id="8" name="Picture 7" descr="Picture5.jpg"/>
          <p:cNvPicPr>
            <a:picLocks noChangeAspect="1"/>
          </p:cNvPicPr>
          <p:nvPr/>
        </p:nvPicPr>
        <p:blipFill>
          <a:blip r:embed="rId4" cstate="print"/>
          <a:stretch>
            <a:fillRect/>
          </a:stretch>
        </p:blipFill>
        <p:spPr>
          <a:xfrm>
            <a:off x="1447800" y="457200"/>
            <a:ext cx="2590800" cy="3810000"/>
          </a:xfrm>
          <a:prstGeom prst="rect">
            <a:avLst/>
          </a:prstGeom>
        </p:spPr>
      </p:pic>
      <p:pic>
        <p:nvPicPr>
          <p:cNvPr id="9" name="Picture 8" descr="Picture6.gif"/>
          <p:cNvPicPr>
            <a:picLocks noChangeAspect="1"/>
          </p:cNvPicPr>
          <p:nvPr/>
        </p:nvPicPr>
        <p:blipFill>
          <a:blip r:embed="rId5" cstate="print"/>
          <a:stretch>
            <a:fillRect/>
          </a:stretch>
        </p:blipFill>
        <p:spPr>
          <a:xfrm>
            <a:off x="5562600" y="2895600"/>
            <a:ext cx="2498271" cy="368166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3681</TotalTime>
  <Words>5426</Words>
  <Application>Microsoft Office PowerPoint</Application>
  <PresentationFormat>On-screen Show (4:3)</PresentationFormat>
  <Paragraphs>682</Paragraphs>
  <Slides>52</Slides>
  <Notes>50</Notes>
  <HiddenSlides>0</HiddenSlides>
  <MMClips>2</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BRICK BY BRICK:</dc:title>
  <dc:creator>Deborah</dc:creator>
  <cp:lastModifiedBy>h15787</cp:lastModifiedBy>
  <cp:revision>635</cp:revision>
  <cp:lastPrinted>2013-08-20T14:46:56Z</cp:lastPrinted>
  <dcterms:created xsi:type="dcterms:W3CDTF">2013-08-09T16:49:20Z</dcterms:created>
  <dcterms:modified xsi:type="dcterms:W3CDTF">2014-06-16T03:03:30Z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-146045697</vt:i4>
  </property>
  <property fmtid="{D5CDD505-2E9C-101B-9397-08002B2CF9AE}" pid="3" name="_NewReviewCycle">
    <vt:lpwstr/>
  </property>
  <property fmtid="{D5CDD505-2E9C-101B-9397-08002B2CF9AE}" pid="4" name="_EmailSubject">
    <vt:lpwstr>MPNAHRO-Fair Housing power points</vt:lpwstr>
  </property>
  <property fmtid="{D5CDD505-2E9C-101B-9397-08002B2CF9AE}" pid="5" name="_AuthorEmail">
    <vt:lpwstr>Michele.Hutchins@hud.gov</vt:lpwstr>
  </property>
  <property fmtid="{D5CDD505-2E9C-101B-9397-08002B2CF9AE}" pid="6" name="_AuthorEmailDisplayName">
    <vt:lpwstr>Hutchins, Michele</vt:lpwstr>
  </property>
  <property fmtid="{D5CDD505-2E9C-101B-9397-08002B2CF9AE}" pid="7" name="_PreviousAdHocReviewCycleID">
    <vt:i4>478420447</vt:i4>
  </property>
</Properties>
</file>